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78"/>
  </p:handoutMasterIdLst>
  <p:sldIdLst>
    <p:sldId id="256" r:id="rId3"/>
    <p:sldId id="325" r:id="rId4"/>
    <p:sldId id="907" r:id="rId5"/>
    <p:sldId id="908" r:id="rId6"/>
    <p:sldId id="472" r:id="rId7"/>
    <p:sldId id="912" r:id="rId8"/>
    <p:sldId id="293" r:id="rId9"/>
    <p:sldId id="532" r:id="rId10"/>
    <p:sldId id="533" r:id="rId11"/>
    <p:sldId id="473" r:id="rId12"/>
    <p:sldId id="279" r:id="rId13"/>
    <p:sldId id="701" r:id="rId14"/>
    <p:sldId id="417" r:id="rId16"/>
    <p:sldId id="540" r:id="rId17"/>
    <p:sldId id="702" r:id="rId18"/>
    <p:sldId id="552" r:id="rId19"/>
    <p:sldId id="553" r:id="rId20"/>
    <p:sldId id="554" r:id="rId21"/>
    <p:sldId id="555" r:id="rId22"/>
    <p:sldId id="556" r:id="rId23"/>
    <p:sldId id="557" r:id="rId24"/>
    <p:sldId id="558" r:id="rId25"/>
    <p:sldId id="811" r:id="rId26"/>
    <p:sldId id="808" r:id="rId27"/>
    <p:sldId id="809" r:id="rId28"/>
    <p:sldId id="810" r:id="rId29"/>
    <p:sldId id="703" r:id="rId30"/>
    <p:sldId id="543" r:id="rId31"/>
    <p:sldId id="548" r:id="rId32"/>
    <p:sldId id="549" r:id="rId33"/>
    <p:sldId id="699" r:id="rId34"/>
    <p:sldId id="698" r:id="rId35"/>
    <p:sldId id="541" r:id="rId36"/>
    <p:sldId id="542" r:id="rId37"/>
    <p:sldId id="544" r:id="rId38"/>
    <p:sldId id="546" r:id="rId39"/>
    <p:sldId id="696" r:id="rId40"/>
    <p:sldId id="697" r:id="rId41"/>
    <p:sldId id="547" r:id="rId42"/>
    <p:sldId id="700" r:id="rId43"/>
    <p:sldId id="707" r:id="rId44"/>
    <p:sldId id="693" r:id="rId45"/>
    <p:sldId id="536" r:id="rId46"/>
    <p:sldId id="630" r:id="rId47"/>
    <p:sldId id="631" r:id="rId48"/>
    <p:sldId id="626" r:id="rId49"/>
    <p:sldId id="627" r:id="rId50"/>
    <p:sldId id="266" r:id="rId51"/>
    <p:sldId id="267" r:id="rId52"/>
    <p:sldId id="269" r:id="rId53"/>
    <p:sldId id="551" r:id="rId54"/>
    <p:sldId id="280" r:id="rId55"/>
    <p:sldId id="629" r:id="rId56"/>
    <p:sldId id="270" r:id="rId57"/>
    <p:sldId id="268" r:id="rId58"/>
    <p:sldId id="913" r:id="rId59"/>
    <p:sldId id="914" r:id="rId60"/>
    <p:sldId id="261" r:id="rId61"/>
    <p:sldId id="271" r:id="rId62"/>
    <p:sldId id="272" r:id="rId63"/>
    <p:sldId id="265" r:id="rId64"/>
    <p:sldId id="692" r:id="rId65"/>
    <p:sldId id="273" r:id="rId66"/>
    <p:sldId id="274" r:id="rId67"/>
    <p:sldId id="423" r:id="rId68"/>
    <p:sldId id="421" r:id="rId69"/>
    <p:sldId id="422" r:id="rId70"/>
    <p:sldId id="419" r:id="rId71"/>
    <p:sldId id="420" r:id="rId72"/>
    <p:sldId id="263" r:id="rId73"/>
    <p:sldId id="827" r:id="rId74"/>
    <p:sldId id="911" r:id="rId75"/>
    <p:sldId id="915" r:id="rId76"/>
    <p:sldId id="916" r:id="rId77"/>
    <p:sldId id="917" r:id="rId78"/>
    <p:sldId id="909" r:id="rId79"/>
    <p:sldId id="813" r:id="rId80"/>
    <p:sldId id="1034" r:id="rId81"/>
    <p:sldId id="814" r:id="rId82"/>
    <p:sldId id="815" r:id="rId83"/>
    <p:sldId id="816" r:id="rId84"/>
    <p:sldId id="817" r:id="rId85"/>
    <p:sldId id="818" r:id="rId86"/>
    <p:sldId id="819" r:id="rId87"/>
    <p:sldId id="820" r:id="rId88"/>
    <p:sldId id="821" r:id="rId89"/>
    <p:sldId id="822" r:id="rId90"/>
    <p:sldId id="823" r:id="rId91"/>
    <p:sldId id="824" r:id="rId92"/>
    <p:sldId id="918" r:id="rId93"/>
    <p:sldId id="825" r:id="rId94"/>
    <p:sldId id="910" r:id="rId95"/>
    <p:sldId id="826" r:id="rId96"/>
    <p:sldId id="424" r:id="rId97"/>
    <p:sldId id="278" r:id="rId98"/>
    <p:sldId id="277" r:id="rId99"/>
    <p:sldId id="281" r:id="rId100"/>
    <p:sldId id="282" r:id="rId101"/>
    <p:sldId id="283" r:id="rId102"/>
    <p:sldId id="534" r:id="rId103"/>
    <p:sldId id="535" r:id="rId104"/>
    <p:sldId id="285" r:id="rId105"/>
    <p:sldId id="284" r:id="rId106"/>
    <p:sldId id="286" r:id="rId107"/>
    <p:sldId id="287" r:id="rId108"/>
    <p:sldId id="288" r:id="rId109"/>
    <p:sldId id="289" r:id="rId110"/>
    <p:sldId id="290" r:id="rId111"/>
    <p:sldId id="291" r:id="rId112"/>
    <p:sldId id="425" r:id="rId113"/>
    <p:sldId id="326" r:id="rId114"/>
    <p:sldId id="368" r:id="rId115"/>
    <p:sldId id="409" r:id="rId116"/>
    <p:sldId id="411" r:id="rId117"/>
    <p:sldId id="412" r:id="rId118"/>
    <p:sldId id="426" r:id="rId119"/>
    <p:sldId id="410" r:id="rId120"/>
    <p:sldId id="415" r:id="rId121"/>
    <p:sldId id="413" r:id="rId122"/>
    <p:sldId id="427" r:id="rId123"/>
    <p:sldId id="408" r:id="rId124"/>
    <p:sldId id="406" r:id="rId125"/>
    <p:sldId id="407" r:id="rId126"/>
    <p:sldId id="367" r:id="rId127"/>
    <p:sldId id="428" r:id="rId128"/>
    <p:sldId id="537" r:id="rId129"/>
    <p:sldId id="294" r:id="rId130"/>
    <p:sldId id="1117" r:id="rId131"/>
    <p:sldId id="292" r:id="rId132"/>
    <p:sldId id="1108" r:id="rId133"/>
    <p:sldId id="1110" r:id="rId134"/>
    <p:sldId id="1111" r:id="rId135"/>
    <p:sldId id="1112" r:id="rId136"/>
    <p:sldId id="1120" r:id="rId137"/>
    <p:sldId id="1121" r:id="rId138"/>
    <p:sldId id="1107" r:id="rId139"/>
    <p:sldId id="1114" r:id="rId140"/>
    <p:sldId id="1113" r:id="rId141"/>
    <p:sldId id="1115" r:id="rId142"/>
    <p:sldId id="1116" r:id="rId143"/>
    <p:sldId id="1122" r:id="rId144"/>
    <p:sldId id="1124" r:id="rId145"/>
    <p:sldId id="1127" r:id="rId146"/>
    <p:sldId id="1123" r:id="rId147"/>
    <p:sldId id="1126" r:id="rId148"/>
    <p:sldId id="1125" r:id="rId149"/>
    <p:sldId id="1131" r:id="rId150"/>
    <p:sldId id="1132" r:id="rId151"/>
    <p:sldId id="1133" r:id="rId152"/>
    <p:sldId id="1128" r:id="rId153"/>
    <p:sldId id="1129" r:id="rId154"/>
    <p:sldId id="1130" r:id="rId155"/>
    <p:sldId id="1042" r:id="rId156"/>
    <p:sldId id="1063" r:id="rId157"/>
    <p:sldId id="1049" r:id="rId158"/>
    <p:sldId id="1043" r:id="rId159"/>
    <p:sldId id="1044" r:id="rId160"/>
    <p:sldId id="1045" r:id="rId161"/>
    <p:sldId id="1046" r:id="rId162"/>
    <p:sldId id="1047" r:id="rId163"/>
    <p:sldId id="1048" r:id="rId164"/>
    <p:sldId id="1050" r:id="rId165"/>
    <p:sldId id="1051" r:id="rId166"/>
    <p:sldId id="1052" r:id="rId167"/>
    <p:sldId id="1053" r:id="rId168"/>
    <p:sldId id="1054" r:id="rId169"/>
    <p:sldId id="1055" r:id="rId170"/>
    <p:sldId id="1056" r:id="rId171"/>
    <p:sldId id="1057" r:id="rId172"/>
    <p:sldId id="1059" r:id="rId173"/>
    <p:sldId id="1060" r:id="rId174"/>
    <p:sldId id="1058" r:id="rId175"/>
    <p:sldId id="1061" r:id="rId176"/>
    <p:sldId id="1062" r:id="rId17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3991"/>
    <a:srgbClr val="8B8B8B"/>
    <a:srgbClr val="858585"/>
    <a:srgbClr val="8C8C8C"/>
    <a:srgbClr val="CAD2D9"/>
    <a:srgbClr val="A9B6C1"/>
    <a:srgbClr val="B2B2B2"/>
    <a:srgbClr val="202020"/>
    <a:srgbClr val="323232"/>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1" Type="http://schemas.openxmlformats.org/officeDocument/2006/relationships/tableStyles" Target="tableStyles.xml"/><Relationship Id="rId180" Type="http://schemas.openxmlformats.org/officeDocument/2006/relationships/viewProps" Target="viewProps.xml"/><Relationship Id="rId18" Type="http://schemas.openxmlformats.org/officeDocument/2006/relationships/slide" Target="slides/slide15.xml"/><Relationship Id="rId179" Type="http://schemas.openxmlformats.org/officeDocument/2006/relationships/presProps" Target="presProps.xml"/><Relationship Id="rId178" Type="http://schemas.openxmlformats.org/officeDocument/2006/relationships/handoutMaster" Target="handoutMasters/handoutMaster1.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notesMaster" Target="notesMasters/notesMaster1.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alphaModFix amt="35000"/>
          </a:blip>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solidFill>
              </a:defRPr>
            </a:lvl1pPr>
            <a:lvl2pPr>
              <a:lnSpc>
                <a:spcPct val="150000"/>
              </a:lnSpc>
              <a:defRPr sz="1800">
                <a:solidFill>
                  <a:schemeClr val="tx1"/>
                </a:solidFill>
              </a:defRPr>
            </a:lvl2pPr>
            <a:lvl3pPr>
              <a:lnSpc>
                <a:spcPct val="150000"/>
              </a:lnSpc>
              <a:defRPr sz="1600">
                <a:solidFill>
                  <a:schemeClr val="tx1"/>
                </a:solidFill>
              </a:defRPr>
            </a:lvl3pPr>
            <a:lvl4pPr>
              <a:lnSpc>
                <a:spcPct val="150000"/>
              </a:lnSpc>
              <a:defRPr sz="1600">
                <a:solidFill>
                  <a:schemeClr val="tx1"/>
                </a:solidFill>
              </a:defRPr>
            </a:lvl4pPr>
            <a:lvl5pPr>
              <a:lnSpc>
                <a:spcPct val="150000"/>
              </a:lnSpc>
              <a:defRPr sz="1600">
                <a:solidFill>
                  <a:schemeClr val="tx1"/>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solidFill>
              </a:defRPr>
            </a:lvl1pPr>
            <a:lvl2pPr>
              <a:lnSpc>
                <a:spcPct val="150000"/>
              </a:lnSpc>
              <a:defRPr sz="1800">
                <a:solidFill>
                  <a:schemeClr val="tx1"/>
                </a:solidFill>
              </a:defRPr>
            </a:lvl2pPr>
            <a:lvl3pPr>
              <a:lnSpc>
                <a:spcPct val="150000"/>
              </a:lnSpc>
              <a:defRPr sz="1600">
                <a:solidFill>
                  <a:schemeClr val="tx1"/>
                </a:solidFill>
              </a:defRPr>
            </a:lvl3pPr>
            <a:lvl4pPr>
              <a:lnSpc>
                <a:spcPct val="150000"/>
              </a:lnSpc>
              <a:defRPr sz="1600">
                <a:solidFill>
                  <a:schemeClr val="tx1"/>
                </a:solidFill>
              </a:defRPr>
            </a:lvl4pPr>
            <a:lvl5pPr>
              <a:lnSpc>
                <a:spcPct val="150000"/>
              </a:lnSpc>
              <a:defRPr sz="1600">
                <a:solidFill>
                  <a:schemeClr val="tx1"/>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lum bright="24000" contrast="-24000"/>
          </a:blip>
          <a:stretch>
            <a:fillRect/>
          </a:stretch>
        </p:blipFill>
        <p:spPr>
          <a:xfrm>
            <a:off x="-635" y="0"/>
            <a:ext cx="12192635" cy="6858635"/>
          </a:xfrm>
          <a:prstGeom prst="rect">
            <a:avLst/>
          </a:prstGeom>
        </p:spPr>
      </p:pic>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7.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9.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9.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0.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2.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3.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7.png"/><Relationship Id="rId1" Type="http://schemas.openxmlformats.org/officeDocument/2006/relationships/image" Target="../media/image126.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png"/><Relationship Id="rId1" Type="http://schemas.openxmlformats.org/officeDocument/2006/relationships/image" Target="../media/image12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0.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1.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2.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3.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4.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8.png"/><Relationship Id="rId1" Type="http://schemas.openxmlformats.org/officeDocument/2006/relationships/image" Target="../media/image137.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9.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3.png"/><Relationship Id="rId1" Type="http://schemas.openxmlformats.org/officeDocument/2006/relationships/image" Target="../media/image142.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5.png"/><Relationship Id="rId1" Type="http://schemas.openxmlformats.org/officeDocument/2006/relationships/image" Target="../media/image144.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6.png"/><Relationship Id="rId1" Type="http://schemas.openxmlformats.org/officeDocument/2006/relationships/image" Target="../media/image14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8.png"/><Relationship Id="rId1" Type="http://schemas.openxmlformats.org/officeDocument/2006/relationships/image" Target="../media/image147.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0.png"/><Relationship Id="rId1" Type="http://schemas.openxmlformats.org/officeDocument/2006/relationships/image" Target="../media/image149.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2.png"/><Relationship Id="rId1" Type="http://schemas.openxmlformats.org/officeDocument/2006/relationships/image" Target="../media/image151.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4.png"/><Relationship Id="rId1" Type="http://schemas.openxmlformats.org/officeDocument/2006/relationships/image" Target="../media/image153.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6.png"/><Relationship Id="rId1" Type="http://schemas.openxmlformats.org/officeDocument/2006/relationships/image" Target="../media/image155.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8.png"/><Relationship Id="rId1" Type="http://schemas.openxmlformats.org/officeDocument/2006/relationships/image" Target="../media/image1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9.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0.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4.png"/><Relationship Id="rId1" Type="http://schemas.openxmlformats.org/officeDocument/2006/relationships/image" Target="../media/image163.png"/></Relationships>
</file>

<file path=ppt/slides/_rels/slide15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66.png"/><Relationship Id="rId1" Type="http://schemas.openxmlformats.org/officeDocument/2006/relationships/image" Target="../media/image165.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8.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3.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4.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5.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6.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7.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8.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0.png"/><Relationship Id="rId1" Type="http://schemas.openxmlformats.org/officeDocument/2006/relationships/image" Target="../media/image179.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1.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83.pn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7.png"/><Relationship Id="rId1" Type="http://schemas.openxmlformats.org/officeDocument/2006/relationships/image" Target="../media/image186.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8.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9.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GIF"/></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5.pn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0" Type="http://schemas.openxmlformats.org/officeDocument/2006/relationships/notesSlide" Target="../notesSlides/notesSlide2.xml"/><Relationship Id="rId1"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3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26.jpeg"/><Relationship Id="rId1"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5.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27.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0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image" Target="../media/image84.png"/><Relationship Id="rId1"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11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860030" y="3529965"/>
            <a:ext cx="4331970" cy="3328035"/>
          </a:xfrm>
          <a:prstGeom prst="rect">
            <a:avLst/>
          </a:prstGeom>
        </p:spPr>
      </p:pic>
      <p:pic>
        <p:nvPicPr>
          <p:cNvPr id="5" name="Content Placeholder 4"/>
          <p:cNvPicPr>
            <a:picLocks noChangeAspect="1"/>
          </p:cNvPicPr>
          <p:nvPr>
            <p:ph sz="half" idx="2"/>
          </p:nvPr>
        </p:nvPicPr>
        <p:blipFill>
          <a:blip r:embed="rId2"/>
          <a:stretch>
            <a:fillRect/>
          </a:stretch>
        </p:blipFill>
        <p:spPr>
          <a:xfrm>
            <a:off x="0" y="2686685"/>
            <a:ext cx="4907915" cy="4171315"/>
          </a:xfrm>
          <a:prstGeom prst="rect">
            <a:avLst/>
          </a:prstGeom>
        </p:spPr>
      </p:pic>
      <p:sp>
        <p:nvSpPr>
          <p:cNvPr id="2" name="Title 1"/>
          <p:cNvSpPr>
            <a:spLocks noGrp="1"/>
          </p:cNvSpPr>
          <p:nvPr>
            <p:ph type="ctrTitle"/>
          </p:nvPr>
        </p:nvSpPr>
        <p:spPr/>
        <p:txBody>
          <a:bodyPr>
            <a:normAutofit fontScale="90000"/>
          </a:bodyPr>
          <a:p>
            <a:r>
              <a:rPr lang="zh-CN">
                <a:latin typeface="HYXuanSong 75S" panose="00020600040101010101" charset="-122"/>
                <a:ea typeface="HYXuanSong 75S" panose="00020600040101010101" charset="-122"/>
                <a:cs typeface="HYXuanSong 75S" panose="00020600040101010101" charset="-122"/>
              </a:rPr>
              <a:t>学习图形学从</a:t>
            </a:r>
            <a:r>
              <a:rPr lang="en-US" altLang="zh-CN">
                <a:latin typeface="HYXuanSong 75S" panose="00020600040101010101" charset="-122"/>
                <a:ea typeface="HYXuanSong 75S" panose="00020600040101010101" charset="-122"/>
                <a:cs typeface="HYXuanSong 75S" panose="00020600040101010101" charset="-122"/>
              </a:rPr>
              <a:t> OpenGL </a:t>
            </a:r>
            <a:r>
              <a:rPr lang="zh-CN" altLang="en-US">
                <a:latin typeface="HYXuanSong 75S" panose="00020600040101010101" charset="-122"/>
                <a:ea typeface="HYXuanSong 75S" panose="00020600040101010101" charset="-122"/>
                <a:cs typeface="HYXuanSong 75S" panose="00020600040101010101" charset="-122"/>
              </a:rPr>
              <a:t>学起</a:t>
            </a:r>
            <a:endParaRPr lang="zh-CN" altLang="en-US">
              <a:latin typeface="HYXuanSong 75S" panose="00020600040101010101" charset="-122"/>
              <a:ea typeface="HYXuanSong 75S" panose="00020600040101010101" charset="-122"/>
              <a:cs typeface="HYXuanSong 75S" panose="00020600040101010101" charset="-122"/>
            </a:endParaRPr>
          </a:p>
        </p:txBody>
      </p:sp>
      <p:sp>
        <p:nvSpPr>
          <p:cNvPr id="3" name="Subtitle 2"/>
          <p:cNvSpPr>
            <a:spLocks noGrp="1"/>
          </p:cNvSpPr>
          <p:nvPr>
            <p:ph type="subTitle" idx="1"/>
          </p:nvPr>
        </p:nvSpPr>
        <p:spPr/>
        <p:txBody>
          <a:bodyPr/>
          <a:p>
            <a:r>
              <a:rPr lang="zh-CN" altLang="en-US"/>
              <a:t>现代</a:t>
            </a:r>
            <a:r>
              <a:rPr lang="en-US" altLang="zh-CN"/>
              <a:t> OpenGL </a:t>
            </a:r>
            <a:r>
              <a:rPr lang="zh-CN" altLang="en-US"/>
              <a:t>保姆级教程</a:t>
            </a:r>
            <a:endParaRPr lang="en-US"/>
          </a:p>
          <a:p>
            <a:r>
              <a:rPr lang="en-US"/>
              <a:t>by </a:t>
            </a:r>
            <a:r>
              <a:rPr lang="zh-CN" altLang="en-US"/>
              <a:t>彭于斌（</a:t>
            </a:r>
            <a:r>
              <a:rPr lang="en-US" altLang="zh-CN"/>
              <a:t>@archibate</a:t>
            </a:r>
            <a:r>
              <a:rPr lang="zh-CN" altLang="en-US"/>
              <a:t>）</a:t>
            </a:r>
            <a:endParaRPr lang="zh-CN" altLang="en-US"/>
          </a:p>
        </p:txBody>
      </p:sp>
      <p:pic>
        <p:nvPicPr>
          <p:cNvPr id="11" name="Content Placeholder 10"/>
          <p:cNvPicPr>
            <a:picLocks noChangeAspect="1"/>
          </p:cNvPicPr>
          <p:nvPr>
            <p:ph sz="half" idx="4294967295"/>
          </p:nvPr>
        </p:nvPicPr>
        <p:blipFill>
          <a:blip r:embed="rId3"/>
          <a:stretch>
            <a:fillRect/>
          </a:stretch>
        </p:blipFill>
        <p:spPr>
          <a:xfrm>
            <a:off x="10094595" y="0"/>
            <a:ext cx="2097405" cy="2097405"/>
          </a:xfrm>
          <a:prstGeom prst="rect">
            <a:avLst/>
          </a:prstGeom>
        </p:spPr>
      </p:pic>
      <p:pic>
        <p:nvPicPr>
          <p:cNvPr id="13" name="Picture 12"/>
          <p:cNvPicPr>
            <a:picLocks noChangeAspect="1"/>
          </p:cNvPicPr>
          <p:nvPr/>
        </p:nvPicPr>
        <p:blipFill>
          <a:blip r:embed="rId4"/>
          <a:stretch>
            <a:fillRect/>
          </a:stretch>
        </p:blipFill>
        <p:spPr>
          <a:xfrm>
            <a:off x="7997190" y="0"/>
            <a:ext cx="2097405" cy="2097405"/>
          </a:xfrm>
          <a:prstGeom prst="rect">
            <a:avLst/>
          </a:prstGeom>
        </p:spPr>
      </p:pic>
      <p:pic>
        <p:nvPicPr>
          <p:cNvPr id="14" name="Content Placeholder 5"/>
          <p:cNvPicPr>
            <a:picLocks noChangeAspect="1"/>
          </p:cNvPicPr>
          <p:nvPr/>
        </p:nvPicPr>
        <p:blipFill>
          <a:blip r:embed="rId5"/>
          <a:stretch>
            <a:fillRect/>
          </a:stretch>
        </p:blipFill>
        <p:spPr>
          <a:xfrm>
            <a:off x="0" y="0"/>
            <a:ext cx="2825750" cy="2097405"/>
          </a:xfrm>
          <a:prstGeom prst="rect">
            <a:avLst/>
          </a:prstGeom>
        </p:spPr>
      </p:pic>
      <p:pic>
        <p:nvPicPr>
          <p:cNvPr id="15" name="Content Placeholder 4" descr="openglresolutiontest"/>
          <p:cNvPicPr>
            <a:picLocks noChangeAspect="1"/>
          </p:cNvPicPr>
          <p:nvPr/>
        </p:nvPicPr>
        <p:blipFill>
          <a:blip r:embed="rId6"/>
          <a:stretch>
            <a:fillRect/>
          </a:stretch>
        </p:blipFill>
        <p:spPr>
          <a:xfrm>
            <a:off x="5166360" y="5342255"/>
            <a:ext cx="2693670" cy="1515745"/>
          </a:xfrm>
          <a:prstGeom prst="rect">
            <a:avLst/>
          </a:prstGeom>
        </p:spPr>
      </p:pic>
      <p:pic>
        <p:nvPicPr>
          <p:cNvPr id="19" name="Picture 18"/>
          <p:cNvPicPr>
            <a:picLocks noChangeAspect="1"/>
          </p:cNvPicPr>
          <p:nvPr/>
        </p:nvPicPr>
        <p:blipFill>
          <a:blip r:embed="rId7"/>
          <a:stretch>
            <a:fillRect/>
          </a:stretch>
        </p:blipFill>
        <p:spPr>
          <a:xfrm>
            <a:off x="6495415" y="635"/>
            <a:ext cx="1501775" cy="1251585"/>
          </a:xfrm>
          <a:prstGeom prst="rect">
            <a:avLst/>
          </a:prstGeom>
        </p:spPr>
      </p:pic>
      <p:pic>
        <p:nvPicPr>
          <p:cNvPr id="6" name="Picture 5" descr="cpplogo"/>
          <p:cNvPicPr>
            <a:picLocks noChangeAspect="1"/>
          </p:cNvPicPr>
          <p:nvPr/>
        </p:nvPicPr>
        <p:blipFill>
          <a:blip r:embed="rId8"/>
          <a:stretch>
            <a:fillRect/>
          </a:stretch>
        </p:blipFill>
        <p:spPr>
          <a:xfrm>
            <a:off x="2825750" y="0"/>
            <a:ext cx="1010285" cy="1135380"/>
          </a:xfrm>
          <a:prstGeom prst="rect">
            <a:avLst/>
          </a:prstGeom>
        </p:spPr>
      </p:pic>
      <p:pic>
        <p:nvPicPr>
          <p:cNvPr id="7" name="Picture 6"/>
          <p:cNvPicPr>
            <a:picLocks noChangeAspect="1"/>
          </p:cNvPicPr>
          <p:nvPr/>
        </p:nvPicPr>
        <p:blipFill>
          <a:blip r:embed="rId9"/>
          <a:stretch>
            <a:fillRect/>
          </a:stretch>
        </p:blipFill>
        <p:spPr>
          <a:xfrm>
            <a:off x="2185670" y="5615940"/>
            <a:ext cx="2980690" cy="12420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课程参考资源</a:t>
            </a:r>
            <a:endParaRPr lang="en-US" altLang="zh-CN"/>
          </a:p>
        </p:txBody>
      </p:sp>
      <p:sp>
        <p:nvSpPr>
          <p:cNvPr id="3" name="Content Placeholder 2"/>
          <p:cNvSpPr>
            <a:spLocks noGrp="1"/>
          </p:cNvSpPr>
          <p:nvPr>
            <p:ph idx="1"/>
          </p:nvPr>
        </p:nvSpPr>
        <p:spPr/>
        <p:txBody>
          <a:bodyPr/>
          <a:p>
            <a:r>
              <a:rPr lang="en-US"/>
              <a:t>Learn OpenGL </a:t>
            </a:r>
            <a:r>
              <a:rPr lang="zh-CN" altLang="en-US"/>
              <a:t>网站（非常适合初学者）：</a:t>
            </a:r>
            <a:r>
              <a:rPr lang="en-US"/>
              <a:t>learnopengl.com</a:t>
            </a:r>
            <a:endParaRPr lang="en-US"/>
          </a:p>
          <a:p>
            <a:r>
              <a:rPr lang="zh-CN" altLang="en-US">
                <a:sym typeface="+mn-ea"/>
              </a:rPr>
              <a:t>红宝书：《OpenGL Programming Guide》或称</a:t>
            </a:r>
            <a:r>
              <a:rPr lang="zh-CN" altLang="en-US"/>
              <a:t>《</a:t>
            </a:r>
            <a:r>
              <a:rPr lang="en-US"/>
              <a:t>OpenGL编程指南</a:t>
            </a:r>
            <a:r>
              <a:rPr lang="zh-CN" altLang="en-US"/>
              <a:t>》</a:t>
            </a:r>
            <a:endParaRPr lang="zh-CN" altLang="en-US"/>
          </a:p>
          <a:p>
            <a:r>
              <a:rPr lang="zh-CN" altLang="en-US"/>
              <a:t>蓝宝书：《</a:t>
            </a:r>
            <a:r>
              <a:t>OpenGL Superbible: Comprehensive Tutorial and Reference</a:t>
            </a:r>
            <a:r>
              <a:rPr lang="zh-CN" altLang="en-US"/>
              <a:t>》</a:t>
            </a:r>
            <a:endParaRPr lang="zh-CN" altLang="en-US"/>
          </a:p>
          <a:p>
            <a:r>
              <a:rPr lang="zh-CN" altLang="en-US">
                <a:sym typeface="+mn-ea"/>
              </a:rPr>
              <a:t>着色器：《OpenGL 4.0 Shading Language Cookbook》</a:t>
            </a:r>
            <a:endParaRPr lang="zh-CN" altLang="en-US"/>
          </a:p>
          <a:p>
            <a:r>
              <a:rPr lang="en-US" altLang="zh-CN"/>
              <a:t>GPU Gems </a:t>
            </a:r>
            <a:r>
              <a:rPr lang="zh-CN" altLang="en-US"/>
              <a:t>系列：https://developer.nvidia.com/gpugems/gpugems3/foreword</a:t>
            </a:r>
            <a:endParaRPr lang="zh-CN" altLang="en-US"/>
          </a:p>
          <a:p>
            <a:r>
              <a:rPr lang="en-US" altLang="zh-CN"/>
              <a:t>OpenGL </a:t>
            </a:r>
            <a:r>
              <a:rPr lang="zh-CN" altLang="en-US"/>
              <a:t>官方主页：http://www.opengl.org/</a:t>
            </a:r>
            <a:endParaRPr lang="zh-CN" altLang="en-US"/>
          </a:p>
          <a:p>
            <a:r>
              <a:rPr lang="en-US" altLang="zh-CN"/>
              <a:t>Khronos</a:t>
            </a:r>
            <a:r>
              <a:rPr lang="zh-CN" altLang="en-US"/>
              <a:t>（</a:t>
            </a:r>
            <a:r>
              <a:rPr lang="en-US" altLang="zh-CN"/>
              <a:t>OpenGL </a:t>
            </a:r>
            <a:r>
              <a:rPr lang="zh-CN" altLang="en-US"/>
              <a:t>的维护团队）主页：http://www.khronos.org/</a:t>
            </a:r>
            <a:endParaRPr lang="zh-CN" altLang="en-US"/>
          </a:p>
          <a:p>
            <a:r>
              <a:rPr lang="en-US" altLang="zh-CN"/>
              <a:t>GAMES104</a:t>
            </a:r>
            <a:r>
              <a:rPr lang="zh-CN" altLang="en-US"/>
              <a:t>（不能尬黑，还是很精彩的课程）：https://games104.boomingtech.com/</a:t>
            </a:r>
            <a:endParaRPr lang="zh-CN" altLang="en-US"/>
          </a:p>
        </p:txBody>
      </p:sp>
      <p:pic>
        <p:nvPicPr>
          <p:cNvPr id="5" name="Picture 4" descr="Khronos_500px_June18"/>
          <p:cNvPicPr>
            <a:picLocks noChangeAspect="1"/>
          </p:cNvPicPr>
          <p:nvPr/>
        </p:nvPicPr>
        <p:blipFill>
          <a:blip r:embed="rId1"/>
          <a:stretch>
            <a:fillRect/>
          </a:stretch>
        </p:blipFill>
        <p:spPr>
          <a:xfrm>
            <a:off x="9114155" y="0"/>
            <a:ext cx="3077845" cy="732790"/>
          </a:xfrm>
          <a:prstGeom prst="rect">
            <a:avLst/>
          </a:prstGeom>
        </p:spPr>
      </p:pic>
      <p:pic>
        <p:nvPicPr>
          <p:cNvPr id="12" name="Picture 11"/>
          <p:cNvPicPr>
            <a:picLocks noChangeAspect="1"/>
          </p:cNvPicPr>
          <p:nvPr/>
        </p:nvPicPr>
        <p:blipFill>
          <a:blip r:embed="rId2"/>
          <a:stretch>
            <a:fillRect/>
          </a:stretch>
        </p:blipFill>
        <p:spPr>
          <a:xfrm>
            <a:off x="11428730" y="6094730"/>
            <a:ext cx="763270" cy="76327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初始化</a:t>
            </a:r>
            <a:r>
              <a:rPr lang="en-US" altLang="zh-CN"/>
              <a:t> GLAD</a:t>
            </a:r>
            <a:endParaRPr lang="en-US" altLang="zh-CN"/>
          </a:p>
        </p:txBody>
      </p:sp>
      <p:sp>
        <p:nvSpPr>
          <p:cNvPr id="3" name="Content Placeholder 2"/>
          <p:cNvSpPr>
            <a:spLocks noGrp="1"/>
          </p:cNvSpPr>
          <p:nvPr>
            <p:ph idx="1"/>
          </p:nvPr>
        </p:nvSpPr>
        <p:spPr/>
        <p:txBody>
          <a:bodyPr/>
          <a:p>
            <a:r>
              <a:rPr lang="zh-CN" altLang="en-US"/>
              <a:t>有了上下文以后，就可以初始化</a:t>
            </a:r>
            <a:r>
              <a:rPr lang="en-US" altLang="zh-CN"/>
              <a:t> GLAD </a:t>
            </a:r>
            <a:r>
              <a:rPr lang="zh-CN" altLang="en-US"/>
              <a:t>这个库了。</a:t>
            </a:r>
            <a:endParaRPr lang="zh-CN" altLang="en-US"/>
          </a:p>
          <a:p>
            <a:endParaRPr lang="en-US"/>
          </a:p>
          <a:p>
            <a:r>
              <a:rPr lang="en-US"/>
              <a:t>gladLoadGL(); // </a:t>
            </a:r>
            <a:r>
              <a:rPr lang="zh-CN" altLang="en-US"/>
              <a:t>初始化</a:t>
            </a:r>
            <a:r>
              <a:rPr lang="en-US" altLang="zh-CN"/>
              <a:t> </a:t>
            </a:r>
            <a:r>
              <a:rPr lang="en-US"/>
              <a:t>GLAD</a:t>
            </a:r>
            <a:r>
              <a:rPr lang="zh-CN" altLang="en-US"/>
              <a:t>，加载函数指针</a:t>
            </a:r>
            <a:endParaRPr lang="zh-CN" altLang="en-US"/>
          </a:p>
          <a:p>
            <a:endParaRPr lang="zh-CN" altLang="en-US"/>
          </a:p>
          <a:p>
            <a:r>
              <a:rPr lang="zh-CN" altLang="en-US"/>
              <a:t>由于我们使用</a:t>
            </a:r>
            <a:r>
              <a:rPr lang="en-US" altLang="zh-CN"/>
              <a:t> glad/glad.h </a:t>
            </a:r>
            <a:r>
              <a:rPr lang="zh-CN" altLang="en-US"/>
              <a:t>而不是</a:t>
            </a:r>
            <a:r>
              <a:rPr lang="en-US" altLang="zh-CN"/>
              <a:t> GL/gl.h</a:t>
            </a:r>
            <a:r>
              <a:rPr lang="zh-CN" altLang="en-US"/>
              <a:t>，必须先</a:t>
            </a:r>
            <a:r>
              <a:rPr lang="en-US" altLang="zh-CN"/>
              <a:t> gladLoadGL </a:t>
            </a:r>
            <a:r>
              <a:rPr lang="zh-CN" altLang="en-US"/>
              <a:t>后才能正常使用</a:t>
            </a:r>
            <a:r>
              <a:rPr lang="en-US" altLang="zh-CN"/>
              <a:t> gl </a:t>
            </a:r>
            <a:r>
              <a:rPr lang="zh-CN" altLang="en-US"/>
              <a:t>函数，如果不先</a:t>
            </a:r>
            <a:r>
              <a:rPr lang="en-US" altLang="zh-CN"/>
              <a:t> </a:t>
            </a:r>
            <a:r>
              <a:rPr lang="en-US" altLang="zh-CN">
                <a:sym typeface="+mn-ea"/>
              </a:rPr>
              <a:t>gladLoadGL </a:t>
            </a:r>
            <a:r>
              <a:rPr lang="zh-CN" altLang="en-US">
                <a:sym typeface="+mn-ea"/>
              </a:rPr>
              <a:t>的话，</a:t>
            </a:r>
            <a:r>
              <a:rPr lang="en-US" altLang="zh-CN">
                <a:sym typeface="+mn-ea"/>
              </a:rPr>
              <a:t>gl </a:t>
            </a:r>
            <a:r>
              <a:rPr lang="zh-CN" altLang="en-US">
                <a:sym typeface="+mn-ea"/>
              </a:rPr>
              <a:t>函数就还是空指针，试图调用他们就会直接崩溃。</a:t>
            </a:r>
            <a:endParaRPr lang="zh-CN" altLang="en-US">
              <a:sym typeface="+mn-ea"/>
            </a:endParaRPr>
          </a:p>
          <a:p>
            <a:endParaRPr lang="zh-CN" altLang="en-US">
              <a:sym typeface="+mn-ea"/>
            </a:endParaRPr>
          </a:p>
          <a:p>
            <a:r>
              <a:rPr lang="zh-CN" altLang="en-US">
                <a:sym typeface="+mn-ea"/>
              </a:rPr>
              <a:t>注意：</a:t>
            </a:r>
            <a:r>
              <a:rPr lang="en-US" altLang="zh-CN">
                <a:sym typeface="+mn-ea"/>
              </a:rPr>
              <a:t>gladLoadGL </a:t>
            </a:r>
            <a:r>
              <a:rPr lang="zh-CN" altLang="en-US">
                <a:sym typeface="+mn-ea"/>
              </a:rPr>
              <a:t>必须在</a:t>
            </a:r>
            <a:r>
              <a:rPr lang="en-US" altLang="zh-CN">
                <a:sym typeface="+mn-ea"/>
              </a:rPr>
              <a:t> glfwMakeContextCurrent </a:t>
            </a:r>
            <a:r>
              <a:rPr lang="zh-CN" altLang="en-US">
                <a:sym typeface="+mn-ea"/>
              </a:rPr>
              <a:t>之后，因为</a:t>
            </a:r>
            <a:r>
              <a:rPr lang="en-US" altLang="zh-CN">
                <a:sym typeface="+mn-ea"/>
              </a:rPr>
              <a:t> GLAD </a:t>
            </a:r>
            <a:r>
              <a:rPr lang="zh-CN" altLang="en-US">
                <a:sym typeface="+mn-ea"/>
              </a:rPr>
              <a:t>的初始化也是需要调用</a:t>
            </a:r>
            <a:r>
              <a:rPr lang="en-US" altLang="zh-CN">
                <a:sym typeface="+mn-ea"/>
              </a:rPr>
              <a:t> gl </a:t>
            </a:r>
            <a:r>
              <a:rPr lang="zh-CN" altLang="en-US">
                <a:sym typeface="+mn-ea"/>
              </a:rPr>
              <a:t>函数的，需要一个</a:t>
            </a:r>
            <a:r>
              <a:rPr lang="en-US" altLang="zh-CN">
                <a:sym typeface="+mn-ea"/>
              </a:rPr>
              <a:t> OpenGL </a:t>
            </a:r>
            <a:r>
              <a:rPr lang="zh-CN" altLang="en-US">
                <a:sym typeface="+mn-ea"/>
              </a:rPr>
              <a:t>上下文。</a:t>
            </a:r>
            <a:endParaRPr lang="zh-CN" altLang="en-US">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加上错误处理这个次要干扰项</a:t>
            </a:r>
            <a:endParaRPr lang="en-US" altLang="zh-CN"/>
          </a:p>
        </p:txBody>
      </p:sp>
      <p:sp>
        <p:nvSpPr>
          <p:cNvPr id="3" name="Content Placeholder 2"/>
          <p:cNvSpPr>
            <a:spLocks noGrp="1"/>
          </p:cNvSpPr>
          <p:nvPr>
            <p:ph idx="1"/>
          </p:nvPr>
        </p:nvSpPr>
        <p:spPr/>
        <p:txBody>
          <a:bodyPr/>
          <a:p>
            <a:r>
              <a:rPr lang="en-US"/>
              <a:t>glad </a:t>
            </a:r>
            <a:r>
              <a:rPr lang="zh-CN" altLang="en-US"/>
              <a:t>也是</a:t>
            </a:r>
            <a:r>
              <a:rPr lang="en-US" altLang="zh-CN"/>
              <a:t> C </a:t>
            </a:r>
            <a:r>
              <a:rPr lang="zh-CN" altLang="en-US"/>
              <a:t>语言函数的尿性，需要伺候一下他的返回值。</a:t>
            </a:r>
            <a:endParaRPr lang="zh-CN" altLang="en-US"/>
          </a:p>
          <a:p>
            <a:endParaRPr lang="en-US"/>
          </a:p>
          <a:p>
            <a:r>
              <a:t>    if (!gladLoadGL()) {</a:t>
            </a:r>
          </a:p>
          <a:p>
            <a:r>
              <a:t>        glfwTerminate();</a:t>
            </a:r>
            <a:r>
              <a:rPr lang="en-US"/>
              <a:t>  // </a:t>
            </a:r>
            <a:r>
              <a:rPr lang="zh-CN" altLang="en-US"/>
              <a:t>由于</a:t>
            </a:r>
            <a:r>
              <a:rPr lang="en-US" altLang="zh-CN"/>
              <a:t> glfw</a:t>
            </a:r>
            <a:r>
              <a:rPr lang="en-US"/>
              <a:t>Init </a:t>
            </a:r>
            <a:r>
              <a:rPr lang="zh-CN" altLang="en-US"/>
              <a:t>在前，理论上是需要配套的</a:t>
            </a:r>
            <a:r>
              <a:rPr lang="en-US" altLang="zh-CN"/>
              <a:t> glfwTerminate </a:t>
            </a:r>
            <a:r>
              <a:rPr lang="zh-CN" altLang="en-US"/>
              <a:t>防止泄漏</a:t>
            </a:r>
            <a:endParaRPr lang="zh-CN" altLang="en-US"/>
          </a:p>
          <a:p>
            <a:r>
              <a:t>        throw std::runtime_error("GLAD failed to load GL functions");</a:t>
            </a:r>
          </a:p>
          <a:p>
            <a:r>
              <a:t>    }</a:t>
            </a:r>
          </a:p>
          <a:p>
            <a:r>
              <a:t>    print("OpenGL version:", glGetString(GL_VERSION));</a:t>
            </a:r>
            <a:r>
              <a:rPr lang="en-US"/>
              <a:t> // </a:t>
            </a:r>
            <a:r>
              <a:rPr lang="zh-CN" altLang="en-US"/>
              <a:t>初始化完毕，打印一下版本号</a:t>
            </a:r>
            <a:endParaRPr lang="zh-CN" altLang="en-US"/>
          </a:p>
          <a:p/>
          <a:p>
            <a:r>
              <a:rPr lang="zh-CN" altLang="en-US"/>
              <a:t>由于我们使用</a:t>
            </a:r>
            <a:r>
              <a:rPr lang="en-US" altLang="zh-CN"/>
              <a:t> glad/glad.h </a:t>
            </a:r>
            <a:r>
              <a:rPr lang="zh-CN" altLang="en-US"/>
              <a:t>而不是</a:t>
            </a:r>
            <a:r>
              <a:rPr lang="en-US" altLang="zh-CN"/>
              <a:t> GL/gl.h</a:t>
            </a:r>
            <a:r>
              <a:rPr lang="zh-CN" altLang="en-US"/>
              <a:t>，必须先</a:t>
            </a:r>
            <a:r>
              <a:rPr lang="en-US" altLang="zh-CN"/>
              <a:t> gladLoadGL </a:t>
            </a:r>
            <a:r>
              <a:rPr lang="zh-CN" altLang="en-US"/>
              <a:t>后才能正常使用</a:t>
            </a:r>
            <a:r>
              <a:rPr lang="en-US" altLang="zh-CN"/>
              <a:t> gl </a:t>
            </a:r>
            <a:r>
              <a:rPr lang="zh-CN" altLang="en-US"/>
              <a:t>函数，如果不先</a:t>
            </a:r>
            <a:r>
              <a:rPr lang="en-US" altLang="zh-CN"/>
              <a:t> </a:t>
            </a:r>
            <a:r>
              <a:rPr lang="en-US" altLang="zh-CN">
                <a:sym typeface="+mn-ea"/>
              </a:rPr>
              <a:t>gladLoadGL </a:t>
            </a:r>
            <a:r>
              <a:rPr lang="zh-CN" altLang="en-US">
                <a:sym typeface="+mn-ea"/>
              </a:rPr>
              <a:t>的话，</a:t>
            </a:r>
            <a:r>
              <a:rPr lang="en-US" altLang="zh-CN">
                <a:sym typeface="+mn-ea"/>
              </a:rPr>
              <a:t>gl </a:t>
            </a:r>
            <a:r>
              <a:rPr lang="zh-CN" altLang="en-US">
                <a:sym typeface="+mn-ea"/>
              </a:rPr>
              <a:t>函数就还是空指针，试图调用他们就会直接崩溃。</a:t>
            </a:r>
            <a:endParaRPr lang="zh-CN" altLang="en-US">
              <a:sym typeface="+mn-ea"/>
            </a:endParaRPr>
          </a:p>
        </p:txBody>
      </p:sp>
      <p:pic>
        <p:nvPicPr>
          <p:cNvPr id="4" name="Picture 3"/>
          <p:cNvPicPr>
            <a:picLocks noChangeAspect="1"/>
          </p:cNvPicPr>
          <p:nvPr/>
        </p:nvPicPr>
        <p:blipFill>
          <a:blip r:embed="rId1"/>
          <a:stretch>
            <a:fillRect/>
          </a:stretch>
        </p:blipFill>
        <p:spPr>
          <a:xfrm>
            <a:off x="8598535" y="5887720"/>
            <a:ext cx="3593465" cy="97028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终于可以开始画图了吗？</a:t>
            </a:r>
            <a:endParaRPr lang="zh-CN" altLang="en-US"/>
          </a:p>
        </p:txBody>
      </p:sp>
      <p:sp>
        <p:nvSpPr>
          <p:cNvPr id="3" name="Content Placeholder 2"/>
          <p:cNvSpPr>
            <a:spLocks noGrp="1"/>
          </p:cNvSpPr>
          <p:nvPr>
            <p:ph idx="1"/>
          </p:nvPr>
        </p:nvSpPr>
        <p:spPr/>
        <p:txBody>
          <a:bodyPr/>
          <a:p>
            <a:r>
              <a:rPr lang="zh-CN" altLang="en-US">
                <a:sym typeface="+mn-ea"/>
              </a:rPr>
              <a:t>在</a:t>
            </a:r>
            <a:r>
              <a:rPr lang="en-US" altLang="zh-CN">
                <a:sym typeface="+mn-ea"/>
              </a:rPr>
              <a:t> </a:t>
            </a:r>
            <a:r>
              <a:rPr lang="zh-CN" altLang="en-US">
                <a:sym typeface="+mn-ea"/>
              </a:rPr>
              <a:t>glfwMakeContextCurrent</a:t>
            </a:r>
            <a:r>
              <a:rPr lang="en-US" altLang="zh-CN">
                <a:sym typeface="+mn-ea"/>
              </a:rPr>
              <a:t> </a:t>
            </a:r>
            <a:r>
              <a:rPr lang="zh-CN" altLang="en-US">
                <a:sym typeface="+mn-ea"/>
              </a:rPr>
              <a:t>确定了绘图的上下文，</a:t>
            </a:r>
            <a:r>
              <a:rPr lang="en-US">
                <a:sym typeface="+mn-ea"/>
              </a:rPr>
              <a:t>gladLoadGL </a:t>
            </a:r>
            <a:r>
              <a:rPr lang="zh-CN" altLang="en-US">
                <a:sym typeface="+mn-ea"/>
              </a:rPr>
              <a:t>加载了</a:t>
            </a:r>
            <a:r>
              <a:rPr lang="en-US" altLang="zh-CN">
                <a:sym typeface="+mn-ea"/>
              </a:rPr>
              <a:t> gl </a:t>
            </a:r>
            <a:r>
              <a:rPr lang="zh-CN" altLang="en-US">
                <a:sym typeface="+mn-ea"/>
              </a:rPr>
              <a:t>函数后，我们终于可以开始调用</a:t>
            </a:r>
            <a:r>
              <a:rPr lang="en-US" altLang="zh-CN">
                <a:sym typeface="+mn-ea"/>
              </a:rPr>
              <a:t> gl </a:t>
            </a:r>
            <a:r>
              <a:rPr lang="zh-CN" altLang="en-US">
                <a:sym typeface="+mn-ea"/>
              </a:rPr>
              <a:t>函数进行绘图了！我们的整个程序看起来像这样：</a:t>
            </a:r>
            <a:endParaRPr lang="zh-CN" altLang="en-US">
              <a:sym typeface="+mn-ea"/>
            </a:endParaRPr>
          </a:p>
          <a:p>
            <a:r>
              <a:rPr lang="en-US" altLang="zh-CN">
                <a:sym typeface="+mn-ea"/>
              </a:rPr>
              <a:t>glfwInit();</a:t>
            </a:r>
            <a:endParaRPr lang="en-US" altLang="zh-CN">
              <a:sym typeface="+mn-ea"/>
            </a:endParaRPr>
          </a:p>
          <a:p>
            <a:r>
              <a:rPr lang="zh-CN" altLang="en-US">
                <a:sym typeface="+mn-ea"/>
              </a:rPr>
              <a:t>glfwMakeContextCurrent(window);</a:t>
            </a:r>
            <a:endParaRPr lang="zh-CN" altLang="en-US">
              <a:sym typeface="+mn-ea"/>
            </a:endParaRPr>
          </a:p>
          <a:p>
            <a:r>
              <a:rPr lang="en-US" altLang="zh-CN">
                <a:sym typeface="+mn-ea"/>
              </a:rPr>
              <a:t>gladLoadGL();</a:t>
            </a:r>
            <a:endParaRPr lang="zh-CN" altLang="en-US">
              <a:sym typeface="+mn-ea"/>
            </a:endParaRPr>
          </a:p>
          <a:p>
            <a:r>
              <a:rPr lang="zh-CN" altLang="en-US">
                <a:sym typeface="+mn-ea"/>
              </a:rPr>
              <a:t>画图</a:t>
            </a:r>
            <a:r>
              <a:rPr lang="en-US" altLang="zh-CN">
                <a:sym typeface="+mn-ea"/>
              </a:rPr>
              <a:t>;</a:t>
            </a:r>
            <a:endParaRPr lang="en-US" altLang="zh-CN">
              <a:sym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死循环，不断画图</a:t>
            </a:r>
            <a:endParaRPr lang="zh-CN" altLang="en-US"/>
          </a:p>
        </p:txBody>
      </p:sp>
      <p:sp>
        <p:nvSpPr>
          <p:cNvPr id="3" name="Content Placeholder 2"/>
          <p:cNvSpPr>
            <a:spLocks noGrp="1"/>
          </p:cNvSpPr>
          <p:nvPr>
            <p:ph idx="1"/>
          </p:nvPr>
        </p:nvSpPr>
        <p:spPr/>
        <p:txBody>
          <a:bodyPr/>
          <a:p>
            <a:r>
              <a:rPr lang="zh-CN" altLang="en-US">
                <a:sym typeface="+mn-ea"/>
              </a:rPr>
              <a:t>但是这样的话我们只画了一次图就退出了，窗口会在屏幕上一闪而过（只停留</a:t>
            </a:r>
            <a:r>
              <a:rPr lang="en-US" altLang="zh-CN">
                <a:sym typeface="+mn-ea"/>
              </a:rPr>
              <a:t>1</a:t>
            </a:r>
            <a:r>
              <a:rPr lang="zh-CN" altLang="en-US">
                <a:sym typeface="+mn-ea"/>
              </a:rPr>
              <a:t>帧）。</a:t>
            </a:r>
            <a:endParaRPr lang="zh-CN" altLang="en-US">
              <a:sym typeface="+mn-ea"/>
            </a:endParaRPr>
          </a:p>
          <a:p>
            <a:r>
              <a:rPr lang="zh-CN" altLang="en-US">
                <a:sym typeface="+mn-ea"/>
              </a:rPr>
              <a:t>为了让窗口持续存在，我们需要用一个死</a:t>
            </a:r>
            <a:r>
              <a:rPr lang="zh-CN" altLang="en-US">
                <a:sym typeface="+mn-ea"/>
              </a:rPr>
              <a:t>循环卡住窗口，不让他直接退出。</a:t>
            </a:r>
            <a:endParaRPr lang="zh-CN" altLang="en-US">
              <a:sym typeface="+mn-ea"/>
            </a:endParaRPr>
          </a:p>
          <a:p>
            <a:r>
              <a:rPr lang="en-US" altLang="zh-CN">
                <a:sym typeface="+mn-ea"/>
              </a:rPr>
              <a:t>glfwInit();</a:t>
            </a:r>
            <a:endParaRPr lang="en-US" altLang="zh-CN">
              <a:sym typeface="+mn-ea"/>
            </a:endParaRPr>
          </a:p>
          <a:p>
            <a:r>
              <a:rPr lang="zh-CN" altLang="en-US">
                <a:sym typeface="+mn-ea"/>
              </a:rPr>
              <a:t>glfwMakeContextCurrent(window);</a:t>
            </a:r>
            <a:endParaRPr lang="zh-CN" altLang="en-US">
              <a:sym typeface="+mn-ea"/>
            </a:endParaRPr>
          </a:p>
          <a:p>
            <a:r>
              <a:rPr lang="en-US" altLang="zh-CN">
                <a:sym typeface="+mn-ea"/>
              </a:rPr>
              <a:t>gladLoadGL();</a:t>
            </a:r>
            <a:endParaRPr lang="zh-CN" altLang="en-US">
              <a:sym typeface="+mn-ea"/>
            </a:endParaRPr>
          </a:p>
          <a:p>
            <a:r>
              <a:rPr lang="en-US" altLang="zh-CN">
                <a:sym typeface="+mn-ea"/>
              </a:rPr>
              <a:t>while (true) {</a:t>
            </a:r>
            <a:endParaRPr lang="en-US" altLang="zh-CN">
              <a:sym typeface="+mn-ea"/>
            </a:endParaRPr>
          </a:p>
          <a:p>
            <a:r>
              <a:rPr lang="en-US" altLang="zh-CN">
                <a:sym typeface="+mn-ea"/>
              </a:rPr>
              <a:t>  </a:t>
            </a:r>
            <a:r>
              <a:rPr lang="zh-CN" altLang="en-US">
                <a:sym typeface="+mn-ea"/>
              </a:rPr>
              <a:t>画图</a:t>
            </a:r>
            <a:r>
              <a:rPr lang="en-US" altLang="zh-CN">
                <a:sym typeface="+mn-ea"/>
              </a:rPr>
              <a:t>;</a:t>
            </a:r>
            <a:endParaRPr lang="en-US" altLang="zh-CN">
              <a:sym typeface="+mn-ea"/>
            </a:endParaRPr>
          </a:p>
          <a:p>
            <a:r>
              <a:rPr lang="en-US" altLang="zh-CN">
                <a:sym typeface="+mn-ea"/>
              </a:rPr>
              <a:t>}</a:t>
            </a:r>
            <a:endParaRPr lang="en-US" altLang="zh-CN">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检测窗口是否已经关闭</a:t>
            </a:r>
            <a:endParaRPr lang="zh-CN" altLang="en-US"/>
          </a:p>
        </p:txBody>
      </p:sp>
      <p:sp>
        <p:nvSpPr>
          <p:cNvPr id="3" name="Content Placeholder 2"/>
          <p:cNvSpPr>
            <a:spLocks noGrp="1"/>
          </p:cNvSpPr>
          <p:nvPr>
            <p:ph idx="1"/>
          </p:nvPr>
        </p:nvSpPr>
        <p:spPr/>
        <p:txBody>
          <a:bodyPr/>
          <a:p>
            <a:r>
              <a:rPr lang="zh-CN">
                <a:sym typeface="+mn-ea"/>
              </a:rPr>
              <a:t>但是</a:t>
            </a:r>
            <a:r>
              <a:rPr lang="en-US" altLang="zh-CN">
                <a:sym typeface="+mn-ea"/>
              </a:rPr>
              <a:t> while (true) </a:t>
            </a:r>
            <a:r>
              <a:rPr lang="zh-CN" altLang="en-US">
                <a:sym typeface="+mn-ea"/>
              </a:rPr>
              <a:t>死循环又卡的太死了，我们点击窗口右上角的关闭</a:t>
            </a:r>
            <a:r>
              <a:rPr lang="zh-CN" altLang="en-US">
                <a:sym typeface="+mn-ea"/>
              </a:rPr>
              <a:t>按钮</a:t>
            </a:r>
            <a:r>
              <a:rPr lang="en-US" altLang="zh-CN">
                <a:sym typeface="+mn-ea"/>
              </a:rPr>
              <a:t> x</a:t>
            </a:r>
            <a:r>
              <a:rPr lang="zh-CN" altLang="en-US">
                <a:sym typeface="+mn-ea"/>
              </a:rPr>
              <a:t>，他也不退出！</a:t>
            </a:r>
            <a:endParaRPr lang="zh-CN" altLang="en-US">
              <a:sym typeface="+mn-ea"/>
            </a:endParaRPr>
          </a:p>
          <a:p>
            <a:r>
              <a:rPr lang="zh-CN" altLang="en-US">
                <a:sym typeface="+mn-ea"/>
              </a:rPr>
              <a:t>所以加上</a:t>
            </a:r>
            <a:r>
              <a:rPr lang="en-US" altLang="zh-CN">
                <a:sym typeface="+mn-ea"/>
              </a:rPr>
              <a:t> </a:t>
            </a:r>
            <a:r>
              <a:rPr lang="en-US" altLang="zh-CN">
                <a:sym typeface="+mn-ea"/>
              </a:rPr>
              <a:t>glfwWindowShouldClose(window) </a:t>
            </a:r>
            <a:r>
              <a:rPr lang="zh-CN" altLang="en-US">
                <a:sym typeface="+mn-ea"/>
              </a:rPr>
              <a:t>判断当前窗口是不是被点击了关闭按钮</a:t>
            </a:r>
            <a:r>
              <a:rPr lang="en-US" altLang="zh-CN">
                <a:sym typeface="+mn-ea"/>
              </a:rPr>
              <a:t> x</a:t>
            </a:r>
            <a:r>
              <a:rPr lang="zh-CN" altLang="en-US">
                <a:sym typeface="+mn-ea"/>
              </a:rPr>
              <a:t>。</a:t>
            </a:r>
            <a:endParaRPr lang="en-US" altLang="zh-CN">
              <a:sym typeface="+mn-ea"/>
            </a:endParaRPr>
          </a:p>
          <a:p>
            <a:r>
              <a:rPr lang="en-US" altLang="zh-CN">
                <a:sym typeface="+mn-ea"/>
              </a:rPr>
              <a:t>glfwInit();</a:t>
            </a:r>
            <a:endParaRPr lang="en-US" altLang="zh-CN">
              <a:sym typeface="+mn-ea"/>
            </a:endParaRPr>
          </a:p>
          <a:p>
            <a:r>
              <a:rPr lang="zh-CN" altLang="en-US">
                <a:sym typeface="+mn-ea"/>
              </a:rPr>
              <a:t>glfwMakeContextCurrent(window);</a:t>
            </a:r>
            <a:endParaRPr lang="zh-CN" altLang="en-US">
              <a:sym typeface="+mn-ea"/>
            </a:endParaRPr>
          </a:p>
          <a:p>
            <a:r>
              <a:rPr lang="en-US" altLang="zh-CN">
                <a:sym typeface="+mn-ea"/>
              </a:rPr>
              <a:t>gladLoadGL();</a:t>
            </a:r>
            <a:endParaRPr lang="zh-CN" altLang="en-US">
              <a:sym typeface="+mn-ea"/>
            </a:endParaRPr>
          </a:p>
          <a:p>
            <a:r>
              <a:rPr lang="en-US" altLang="zh-CN">
                <a:sym typeface="+mn-ea"/>
              </a:rPr>
              <a:t>while (!glfwWindowShouldClose(window)) {</a:t>
            </a:r>
            <a:endParaRPr lang="en-US" altLang="zh-CN">
              <a:sym typeface="+mn-ea"/>
            </a:endParaRPr>
          </a:p>
          <a:p>
            <a:r>
              <a:rPr lang="en-US" altLang="zh-CN">
                <a:sym typeface="+mn-ea"/>
              </a:rPr>
              <a:t>  </a:t>
            </a:r>
            <a:r>
              <a:rPr lang="zh-CN" altLang="en-US">
                <a:sym typeface="+mn-ea"/>
              </a:rPr>
              <a:t>画图</a:t>
            </a:r>
            <a:r>
              <a:rPr lang="en-US" altLang="zh-CN">
                <a:sym typeface="+mn-ea"/>
              </a:rPr>
              <a:t>;</a:t>
            </a:r>
            <a:endParaRPr lang="en-US" altLang="zh-CN">
              <a:sym typeface="+mn-ea"/>
            </a:endParaRPr>
          </a:p>
          <a:p>
            <a:r>
              <a:rPr lang="en-US" altLang="zh-CN">
                <a:sym typeface="+mn-ea"/>
              </a:rPr>
              <a:t>}</a:t>
            </a:r>
            <a:endParaRPr lang="en-US" altLang="zh-CN">
              <a:sym typeface="+mn-ea"/>
            </a:endParaRPr>
          </a:p>
          <a:p>
            <a:r>
              <a:rPr lang="zh-CN" altLang="en-US">
                <a:sym typeface="+mn-ea"/>
              </a:rPr>
              <a:t>如果点击了</a:t>
            </a:r>
            <a:r>
              <a:rPr lang="en-US" altLang="zh-CN">
                <a:sym typeface="+mn-ea"/>
              </a:rPr>
              <a:t> window </a:t>
            </a:r>
            <a:r>
              <a:rPr lang="zh-CN" altLang="en-US">
                <a:sym typeface="+mn-ea"/>
              </a:rPr>
              <a:t>上的关闭按钮，</a:t>
            </a:r>
            <a:r>
              <a:rPr lang="en-US" altLang="zh-CN">
                <a:sym typeface="+mn-ea"/>
              </a:rPr>
              <a:t>glfwWindowShouldClose </a:t>
            </a:r>
            <a:r>
              <a:rPr lang="zh-CN" altLang="en-US">
                <a:sym typeface="+mn-ea"/>
              </a:rPr>
              <a:t>就会返回</a:t>
            </a:r>
            <a:r>
              <a:rPr lang="en-US" altLang="zh-CN">
                <a:sym typeface="+mn-ea"/>
              </a:rPr>
              <a:t> true</a:t>
            </a:r>
            <a:r>
              <a:rPr lang="zh-CN" altLang="en-US">
                <a:sym typeface="+mn-ea"/>
              </a:rPr>
              <a:t>，再加上</a:t>
            </a:r>
            <a:r>
              <a:rPr lang="en-US" altLang="zh-CN">
                <a:sym typeface="+mn-ea"/>
              </a:rPr>
              <a:t> ! </a:t>
            </a:r>
            <a:r>
              <a:rPr lang="zh-CN" altLang="en-US">
                <a:sym typeface="+mn-ea"/>
              </a:rPr>
              <a:t>运算符就变成</a:t>
            </a:r>
            <a:r>
              <a:rPr lang="en-US" altLang="zh-CN">
                <a:sym typeface="+mn-ea"/>
              </a:rPr>
              <a:t> false </a:t>
            </a:r>
            <a:r>
              <a:rPr lang="zh-CN" altLang="en-US">
                <a:sym typeface="+mn-ea"/>
              </a:rPr>
              <a:t>了，使得循环在点击关闭按钮时退出</a:t>
            </a:r>
            <a:endParaRPr lang="en-US" altLang="zh-CN">
              <a:sym typeface="+mn-ea"/>
            </a:endParaRPr>
          </a:p>
          <a:p>
            <a:endParaRPr lang="zh-CN" altLang="en-US">
              <a:sym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拉取“最新事件”</a:t>
            </a:r>
            <a:endParaRPr lang="zh-CN" altLang="en-US"/>
          </a:p>
        </p:txBody>
      </p:sp>
      <p:sp>
        <p:nvSpPr>
          <p:cNvPr id="3" name="Content Placeholder 2"/>
          <p:cNvSpPr>
            <a:spLocks noGrp="1"/>
          </p:cNvSpPr>
          <p:nvPr>
            <p:ph idx="1"/>
          </p:nvPr>
        </p:nvSpPr>
        <p:spPr>
          <a:xfrm>
            <a:off x="647700" y="1825625"/>
            <a:ext cx="10515600" cy="4481195"/>
          </a:xfrm>
        </p:spPr>
        <p:txBody>
          <a:bodyPr/>
          <a:p>
            <a:r>
              <a:rPr lang="zh-CN" altLang="en-US">
                <a:sym typeface="+mn-ea"/>
              </a:rPr>
              <a:t>很可惜，加上了</a:t>
            </a:r>
            <a:r>
              <a:rPr lang="en-US" altLang="zh-CN">
                <a:sym typeface="+mn-ea"/>
              </a:rPr>
              <a:t> glfwWindowShouldClose </a:t>
            </a:r>
            <a:r>
              <a:rPr lang="zh-CN" altLang="en-US">
                <a:sym typeface="+mn-ea"/>
              </a:rPr>
              <a:t>判断也不会在点击关闭按钮时退出，因为</a:t>
            </a:r>
            <a:r>
              <a:rPr lang="en-US" altLang="zh-CN">
                <a:sym typeface="+mn-ea"/>
              </a:rPr>
              <a:t> glfw </a:t>
            </a:r>
            <a:r>
              <a:rPr lang="zh-CN" altLang="en-US">
                <a:sym typeface="+mn-ea"/>
              </a:rPr>
              <a:t>窗口有一个事件（</a:t>
            </a:r>
            <a:r>
              <a:rPr lang="en-US" altLang="zh-CN">
                <a:sym typeface="+mn-ea"/>
              </a:rPr>
              <a:t>event</a:t>
            </a:r>
            <a:r>
              <a:rPr lang="zh-CN" altLang="en-US">
                <a:sym typeface="+mn-ea"/>
              </a:rPr>
              <a:t>）系统，事件是从操作系统队列</a:t>
            </a:r>
            <a:r>
              <a:rPr lang="zh-CN" altLang="en-US">
                <a:sym typeface="+mn-ea"/>
              </a:rPr>
              <a:t>中取得的，如果不去主动获取，那么就不会知道有一个“点击关闭按钮”的事件发生，因此我们必须在每次循环结束后使用</a:t>
            </a:r>
            <a:r>
              <a:rPr lang="en-US" altLang="zh-CN">
                <a:sym typeface="+mn-ea"/>
              </a:rPr>
              <a:t> glfwPollEvents </a:t>
            </a:r>
            <a:r>
              <a:rPr lang="zh-CN" altLang="en-US">
                <a:sym typeface="+mn-ea"/>
              </a:rPr>
              <a:t>从操作系统那里获取“最新事件”，才能让</a:t>
            </a:r>
            <a:r>
              <a:rPr lang="en-US" altLang="zh-CN">
                <a:sym typeface="+mn-ea"/>
              </a:rPr>
              <a:t> glfwWindowShouldClose </a:t>
            </a:r>
            <a:r>
              <a:rPr lang="zh-CN" altLang="en-US">
                <a:sym typeface="+mn-ea"/>
              </a:rPr>
              <a:t>生效。</a:t>
            </a:r>
            <a:endParaRPr lang="en-US" altLang="zh-CN">
              <a:sym typeface="+mn-ea"/>
            </a:endParaRPr>
          </a:p>
          <a:p>
            <a:r>
              <a:rPr lang="en-US" altLang="zh-CN">
                <a:sym typeface="+mn-ea"/>
              </a:rPr>
              <a:t>while (!glfwWindowShouldClose(window)) {</a:t>
            </a:r>
            <a:endParaRPr lang="en-US" altLang="zh-CN">
              <a:sym typeface="+mn-ea"/>
            </a:endParaRPr>
          </a:p>
          <a:p>
            <a:r>
              <a:rPr lang="en-US" altLang="zh-CN">
                <a:sym typeface="+mn-ea"/>
              </a:rPr>
              <a:t>  </a:t>
            </a:r>
            <a:r>
              <a:rPr lang="zh-CN" altLang="en-US">
                <a:sym typeface="+mn-ea"/>
              </a:rPr>
              <a:t>画图</a:t>
            </a:r>
            <a:r>
              <a:rPr lang="en-US" altLang="zh-CN">
                <a:sym typeface="+mn-ea"/>
              </a:rPr>
              <a:t>;</a:t>
            </a:r>
            <a:endParaRPr lang="en-US" altLang="zh-CN">
              <a:sym typeface="+mn-ea"/>
            </a:endParaRPr>
          </a:p>
          <a:p>
            <a:r>
              <a:rPr lang="en-US" altLang="zh-CN">
                <a:sym typeface="+mn-ea"/>
              </a:rPr>
              <a:t>  glfwPollEvents();</a:t>
            </a:r>
            <a:endParaRPr lang="en-US" altLang="zh-CN">
              <a:sym typeface="+mn-ea"/>
            </a:endParaRPr>
          </a:p>
          <a:p>
            <a:r>
              <a:rPr lang="en-US" altLang="zh-CN">
                <a:sym typeface="+mn-ea"/>
              </a:rPr>
              <a:t>}</a:t>
            </a:r>
            <a:endParaRPr lang="en-US" altLang="zh-CN">
              <a:sym typeface="+mn-ea"/>
            </a:endParaRPr>
          </a:p>
          <a:p>
            <a:r>
              <a:rPr lang="zh-CN" altLang="en-US">
                <a:sym typeface="+mn-ea"/>
              </a:rPr>
              <a:t>你因为看到外面下雨了，就决定把自己关在家里不出去，但是你既不看天气预报，也不看窗外，怎么知道外面雨停了没呢？你就会一直等下去。而</a:t>
            </a:r>
            <a:r>
              <a:rPr lang="en-US" altLang="zh-CN">
                <a:sym typeface="+mn-ea"/>
              </a:rPr>
              <a:t> </a:t>
            </a:r>
            <a:r>
              <a:rPr lang="en-US" altLang="zh-CN">
                <a:sym typeface="+mn-ea"/>
              </a:rPr>
              <a:t>glfwPollEvents </a:t>
            </a:r>
            <a:r>
              <a:rPr lang="zh-CN" altLang="en-US">
                <a:sym typeface="+mn-ea"/>
              </a:rPr>
              <a:t>就是你看新闻的动作。</a:t>
            </a:r>
            <a:endParaRPr lang="zh-CN" altLang="en-US">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把我的画图指令提交</a:t>
            </a:r>
            <a:r>
              <a:rPr lang="en-US" altLang="zh-CN"/>
              <a:t> - glFlush</a:t>
            </a:r>
            <a:endParaRPr lang="en-US" altLang="zh-CN"/>
          </a:p>
        </p:txBody>
      </p:sp>
      <p:sp>
        <p:nvSpPr>
          <p:cNvPr id="3" name="Content Placeholder 2"/>
          <p:cNvSpPr>
            <a:spLocks noGrp="1"/>
          </p:cNvSpPr>
          <p:nvPr>
            <p:ph idx="1"/>
          </p:nvPr>
        </p:nvSpPr>
        <p:spPr>
          <a:xfrm>
            <a:off x="647700" y="1825625"/>
            <a:ext cx="10515600" cy="4481195"/>
          </a:xfrm>
        </p:spPr>
        <p:txBody>
          <a:bodyPr/>
          <a:p>
            <a:r>
              <a:rPr lang="zh-CN" altLang="en-US">
                <a:sym typeface="+mn-ea"/>
              </a:rPr>
              <a:t>等一下，我们画的图没有</a:t>
            </a:r>
            <a:r>
              <a:rPr lang="zh-CN" altLang="en-US">
                <a:sym typeface="+mn-ea"/>
              </a:rPr>
              <a:t>在窗口中</a:t>
            </a:r>
            <a:r>
              <a:rPr lang="zh-CN" altLang="en-US">
                <a:sym typeface="+mn-ea"/>
              </a:rPr>
              <a:t>显示出来！原来，</a:t>
            </a:r>
            <a:r>
              <a:rPr lang="en-US" altLang="zh-CN">
                <a:sym typeface="+mn-ea"/>
              </a:rPr>
              <a:t>gl </a:t>
            </a:r>
            <a:r>
              <a:rPr lang="zh-CN" altLang="en-US">
                <a:sym typeface="+mn-ea"/>
              </a:rPr>
              <a:t>的画图函数为了高效，是有一个命令队列的，只有在调用</a:t>
            </a:r>
            <a:r>
              <a:rPr lang="en-US" altLang="zh-CN">
                <a:sym typeface="+mn-ea"/>
              </a:rPr>
              <a:t> glFlush </a:t>
            </a:r>
            <a:r>
              <a:rPr lang="zh-CN" altLang="en-US">
                <a:sym typeface="+mn-ea"/>
              </a:rPr>
              <a:t>时，才会把命令提交到驱动中去，并在窗口中显示。</a:t>
            </a:r>
            <a:endParaRPr lang="zh-CN" altLang="en-US">
              <a:sym typeface="+mn-ea"/>
            </a:endParaRPr>
          </a:p>
          <a:p>
            <a:r>
              <a:rPr lang="en-US" altLang="zh-CN">
                <a:sym typeface="+mn-ea"/>
              </a:rPr>
              <a:t>while (!glfwWindowShouldClose(window)) {</a:t>
            </a:r>
            <a:endParaRPr lang="en-US" altLang="zh-CN">
              <a:sym typeface="+mn-ea"/>
            </a:endParaRPr>
          </a:p>
          <a:p>
            <a:r>
              <a:rPr lang="en-US" altLang="zh-CN">
                <a:sym typeface="+mn-ea"/>
              </a:rPr>
              <a:t>  </a:t>
            </a:r>
            <a:r>
              <a:rPr lang="zh-CN" altLang="en-US">
                <a:sym typeface="+mn-ea"/>
              </a:rPr>
              <a:t>画图</a:t>
            </a:r>
            <a:r>
              <a:rPr lang="en-US" altLang="zh-CN">
                <a:sym typeface="+mn-ea"/>
              </a:rPr>
              <a:t>;</a:t>
            </a:r>
            <a:endParaRPr lang="en-US" altLang="zh-CN">
              <a:sym typeface="+mn-ea"/>
            </a:endParaRPr>
          </a:p>
          <a:p>
            <a:r>
              <a:rPr lang="en-US" altLang="zh-CN">
                <a:sym typeface="+mn-ea"/>
              </a:rPr>
              <a:t>  glFlush();</a:t>
            </a:r>
            <a:endParaRPr lang="en-US" altLang="zh-CN">
              <a:sym typeface="+mn-ea"/>
            </a:endParaRPr>
          </a:p>
          <a:p>
            <a:r>
              <a:rPr lang="en-US" altLang="zh-CN">
                <a:sym typeface="+mn-ea"/>
              </a:rPr>
              <a:t>  glfwPollEvents();</a:t>
            </a:r>
            <a:endParaRPr lang="en-US" altLang="zh-CN">
              <a:sym typeface="+mn-ea"/>
            </a:endParaRPr>
          </a:p>
          <a:p>
            <a:r>
              <a:rPr lang="en-US" altLang="zh-CN">
                <a:sym typeface="+mn-ea"/>
              </a:rPr>
              <a:t>}</a:t>
            </a:r>
            <a:endParaRPr lang="en-US" altLang="zh-CN">
              <a:sym typeface="+mn-ea"/>
            </a:endParaRPr>
          </a:p>
          <a:p>
            <a:r>
              <a:rPr lang="zh-CN" altLang="en-US">
                <a:sym typeface="+mn-ea"/>
              </a:rPr>
              <a:t>你是一个小说家，你写了许多小说，但是你很困惑，为什么没有人喜欢我的小说。原来，你根本就没有把写好的小说投稿到出版社，那确实不可能有人看得到你的小说了。</a:t>
            </a:r>
            <a:endParaRPr lang="zh-CN" altLang="en-US">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双缓冲专用</a:t>
            </a:r>
            <a:r>
              <a:rPr lang="zh-CN" altLang="en-US">
                <a:sym typeface="+mn-ea"/>
              </a:rPr>
              <a:t>提交函数</a:t>
            </a:r>
            <a:r>
              <a:rPr lang="en-US" altLang="zh-CN">
                <a:sym typeface="+mn-ea"/>
              </a:rPr>
              <a:t> -</a:t>
            </a:r>
            <a:r>
              <a:rPr lang="en-US" altLang="zh-CN"/>
              <a:t> glfwSwapBuffers</a:t>
            </a:r>
            <a:endParaRPr lang="en-US" altLang="zh-CN"/>
          </a:p>
        </p:txBody>
      </p:sp>
      <p:sp>
        <p:nvSpPr>
          <p:cNvPr id="3" name="Content Placeholder 2"/>
          <p:cNvSpPr>
            <a:spLocks noGrp="1"/>
          </p:cNvSpPr>
          <p:nvPr>
            <p:ph idx="1"/>
          </p:nvPr>
        </p:nvSpPr>
        <p:spPr>
          <a:xfrm>
            <a:off x="647700" y="1825625"/>
            <a:ext cx="10515600" cy="4481195"/>
          </a:xfrm>
        </p:spPr>
        <p:txBody>
          <a:bodyPr/>
          <a:p>
            <a:r>
              <a:rPr lang="zh-CN" altLang="en-US">
                <a:sym typeface="+mn-ea"/>
              </a:rPr>
              <a:t>以前的窗口都是单缓冲的，由于时代的进步，现在的</a:t>
            </a:r>
            <a:r>
              <a:rPr lang="en-US" altLang="zh-CN">
                <a:sym typeface="+mn-ea"/>
              </a:rPr>
              <a:t> glfw </a:t>
            </a:r>
            <a:r>
              <a:rPr lang="zh-CN" altLang="en-US">
                <a:sym typeface="+mn-ea"/>
              </a:rPr>
              <a:t>创建窗口默认都会创建双缓冲的窗口，需要调用</a:t>
            </a:r>
            <a:r>
              <a:rPr lang="en-US" altLang="zh-CN">
                <a:sym typeface="+mn-ea"/>
              </a:rPr>
              <a:t> </a:t>
            </a:r>
            <a:r>
              <a:rPr lang="en-US" altLang="zh-CN">
                <a:sym typeface="+mn-ea"/>
              </a:rPr>
              <a:t>glfwSwapBuffers </a:t>
            </a:r>
            <a:r>
              <a:rPr lang="zh-CN" altLang="en-US">
                <a:sym typeface="+mn-ea"/>
              </a:rPr>
              <a:t>代替</a:t>
            </a:r>
            <a:r>
              <a:rPr lang="en-US" altLang="zh-CN">
                <a:sym typeface="+mn-ea"/>
              </a:rPr>
              <a:t> </a:t>
            </a:r>
            <a:r>
              <a:rPr lang="en-US">
                <a:sym typeface="+mn-ea"/>
              </a:rPr>
              <a:t>glFlush</a:t>
            </a:r>
            <a:r>
              <a:rPr lang="zh-CN" altLang="en-US">
                <a:sym typeface="+mn-ea"/>
              </a:rPr>
              <a:t>。</a:t>
            </a:r>
            <a:endParaRPr lang="en-US">
              <a:sym typeface="+mn-ea"/>
            </a:endParaRPr>
          </a:p>
          <a:p>
            <a:r>
              <a:rPr lang="en-US" altLang="zh-CN">
                <a:sym typeface="+mn-ea"/>
              </a:rPr>
              <a:t>while (!glfwWindowShouldClose(window)) {</a:t>
            </a:r>
            <a:endParaRPr lang="en-US" altLang="zh-CN">
              <a:sym typeface="+mn-ea"/>
            </a:endParaRPr>
          </a:p>
          <a:p>
            <a:r>
              <a:rPr lang="en-US" altLang="zh-CN">
                <a:sym typeface="+mn-ea"/>
              </a:rPr>
              <a:t>  </a:t>
            </a:r>
            <a:r>
              <a:rPr lang="zh-CN" altLang="en-US">
                <a:sym typeface="+mn-ea"/>
              </a:rPr>
              <a:t>画图</a:t>
            </a:r>
            <a:r>
              <a:rPr lang="en-US" altLang="zh-CN">
                <a:sym typeface="+mn-ea"/>
              </a:rPr>
              <a:t>;</a:t>
            </a:r>
            <a:endParaRPr lang="en-US" altLang="zh-CN">
              <a:sym typeface="+mn-ea"/>
            </a:endParaRPr>
          </a:p>
          <a:p>
            <a:r>
              <a:rPr lang="en-US" altLang="zh-CN">
                <a:sym typeface="+mn-ea"/>
              </a:rPr>
              <a:t>  glfwSwapBuffers(window);</a:t>
            </a:r>
            <a:endParaRPr lang="en-US" altLang="zh-CN">
              <a:sym typeface="+mn-ea"/>
            </a:endParaRPr>
          </a:p>
          <a:p>
            <a:r>
              <a:rPr lang="en-US" altLang="zh-CN">
                <a:sym typeface="+mn-ea"/>
              </a:rPr>
              <a:t>  glfwPollEvents();</a:t>
            </a:r>
            <a:endParaRPr lang="en-US" altLang="zh-CN">
              <a:sym typeface="+mn-ea"/>
            </a:endParaRPr>
          </a:p>
          <a:p>
            <a:r>
              <a:rPr lang="en-US" altLang="zh-CN">
                <a:sym typeface="+mn-ea"/>
              </a:rPr>
              <a:t>}</a:t>
            </a:r>
            <a:endParaRPr lang="en-US" altLang="zh-CN">
              <a:sym typeface="+mn-ea"/>
            </a:endParaRPr>
          </a:p>
          <a:p>
            <a:r>
              <a:rPr lang="zh-CN" altLang="en-US">
                <a:sym typeface="+mn-ea"/>
              </a:rPr>
              <a:t>一般需要使用双缓冲区（</a:t>
            </a:r>
            <a:r>
              <a:rPr lang="en-US" altLang="zh-CN">
                <a:sym typeface="+mn-ea"/>
              </a:rPr>
              <a:t>double buffer</a:t>
            </a:r>
            <a:r>
              <a:rPr lang="zh-CN" altLang="en-US">
                <a:sym typeface="+mn-ea"/>
              </a:rPr>
              <a:t>）的地方都是由于“生产者”和“消费者”供需不一致所造成的。在</a:t>
            </a:r>
            <a:r>
              <a:rPr lang="en-US" altLang="zh-CN">
                <a:sym typeface="+mn-ea"/>
              </a:rPr>
              <a:t> OpenGL </a:t>
            </a:r>
            <a:r>
              <a:rPr lang="zh-CN" altLang="en-US">
                <a:sym typeface="+mn-ea"/>
              </a:rPr>
              <a:t>中，生产者是我的画图函数，而消费者是显示图形的窗口。</a:t>
            </a:r>
            <a:endParaRPr lang="zh-CN" altLang="en-US">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10436860" y="0"/>
            <a:ext cx="1755140" cy="2155190"/>
          </a:xfrm>
          <a:prstGeom prst="rect">
            <a:avLst/>
          </a:prstGeom>
        </p:spPr>
      </p:pic>
      <p:sp>
        <p:nvSpPr>
          <p:cNvPr id="2" name="Title 1"/>
          <p:cNvSpPr>
            <a:spLocks noGrp="1"/>
          </p:cNvSpPr>
          <p:nvPr>
            <p:ph type="title"/>
          </p:nvPr>
        </p:nvSpPr>
        <p:spPr/>
        <p:txBody>
          <a:bodyPr/>
          <a:p>
            <a:r>
              <a:rPr lang="zh-CN" altLang="en-US">
                <a:sym typeface="+mn-ea"/>
              </a:rPr>
              <a:t>双缓冲原理</a:t>
            </a:r>
            <a:r>
              <a:rPr lang="en-US" altLang="zh-CN">
                <a:sym typeface="+mn-ea"/>
              </a:rPr>
              <a:t> - </a:t>
            </a:r>
            <a:r>
              <a:rPr lang="zh-CN" altLang="en-US">
                <a:sym typeface="+mn-ea"/>
              </a:rPr>
              <a:t>小说家的寓言故事</a:t>
            </a:r>
            <a:endParaRPr lang="zh-CN" altLang="en-US">
              <a:sym typeface="+mn-ea"/>
            </a:endParaRPr>
          </a:p>
        </p:txBody>
      </p:sp>
      <p:sp>
        <p:nvSpPr>
          <p:cNvPr id="3" name="Content Placeholder 2"/>
          <p:cNvSpPr>
            <a:spLocks noGrp="1"/>
          </p:cNvSpPr>
          <p:nvPr>
            <p:ph idx="1"/>
          </p:nvPr>
        </p:nvSpPr>
        <p:spPr>
          <a:xfrm>
            <a:off x="647700" y="1825625"/>
            <a:ext cx="10515600" cy="4481195"/>
          </a:xfrm>
        </p:spPr>
        <p:txBody>
          <a:bodyPr/>
          <a:p>
            <a:r>
              <a:rPr lang="zh-CN" altLang="en-US">
                <a:sym typeface="+mn-ea"/>
              </a:rPr>
              <a:t>《单缓冲》</a:t>
            </a:r>
            <a:endParaRPr lang="en-US" altLang="zh-CN">
              <a:sym typeface="+mn-ea"/>
            </a:endParaRPr>
          </a:p>
          <a:p>
            <a:r>
              <a:rPr lang="zh-CN" altLang="en-US">
                <a:sym typeface="+mn-ea"/>
              </a:rPr>
              <a:t>想象一个纸资源非常稀缺的世界，地球上只有一张纸，好消息是这张纸可以无限擦写。</a:t>
            </a:r>
            <a:endParaRPr lang="zh-CN" altLang="en-US">
              <a:sym typeface="+mn-ea"/>
            </a:endParaRPr>
          </a:p>
          <a:p>
            <a:r>
              <a:rPr lang="zh-CN" altLang="en-US">
                <a:sym typeface="+mn-ea"/>
              </a:rPr>
              <a:t>你给读者写小说时，就在这纸上写一篇，然后把纸寄给读者。但是这是地球上唯一一张纸，读者拿去看了，你就没有纸了，你没法写小说了！你现在必须干等着读者看完纸上的小说，寄回来，才能把纸擦掉重新写第二篇小说。而当你写第二篇小说的时候，读者也只能干等着你写完，把那地球上唯一的一张纸寄过来，你们两个都恨透了这无聊的等待。</a:t>
            </a:r>
            <a:endParaRPr lang="zh-CN" altLang="en-US">
              <a:sym typeface="+mn-ea"/>
            </a:endParaRPr>
          </a:p>
          <a:p>
            <a:r>
              <a:rPr lang="zh-CN" altLang="en-US">
                <a:sym typeface="+mn-ea"/>
              </a:rPr>
              <a:t>《双缓冲》</a:t>
            </a:r>
            <a:endParaRPr lang="en-US" altLang="zh-CN">
              <a:sym typeface="+mn-ea"/>
            </a:endParaRPr>
          </a:p>
          <a:p>
            <a:r>
              <a:rPr lang="zh-CN" altLang="en-US">
                <a:sym typeface="+mn-ea"/>
              </a:rPr>
              <a:t>后来科学家在地球上发现了第二张纸，他立马把这张纸送给了地球上最杰出的小说家</a:t>
            </a:r>
            <a:r>
              <a:rPr lang="en-US" altLang="zh-CN">
                <a:sym typeface="+mn-ea"/>
              </a:rPr>
              <a:t>——</a:t>
            </a:r>
            <a:r>
              <a:rPr lang="zh-CN" altLang="en-US">
                <a:sym typeface="+mn-ea"/>
              </a:rPr>
              <a:t>你了。有了第二张</a:t>
            </a:r>
            <a:r>
              <a:rPr lang="zh-CN" altLang="en-US">
                <a:sym typeface="+mn-ea"/>
              </a:rPr>
              <a:t>纸</a:t>
            </a:r>
            <a:r>
              <a:rPr lang="zh-CN" altLang="en-US">
                <a:sym typeface="+mn-ea"/>
              </a:rPr>
              <a:t>，你开发了一种新打法，可以让作者始终有活干，读者始终有小说读。</a:t>
            </a:r>
            <a:endParaRPr lang="zh-CN" altLang="en-US">
              <a:sym typeface="+mn-ea"/>
            </a:endParaRPr>
          </a:p>
          <a:p>
            <a:r>
              <a:rPr lang="zh-CN" altLang="en-US">
                <a:sym typeface="+mn-ea"/>
              </a:rPr>
              <a:t>设两张纸编号为</a:t>
            </a:r>
            <a:r>
              <a:rPr lang="en-US" altLang="zh-CN">
                <a:sym typeface="+mn-ea"/>
              </a:rPr>
              <a:t> A </a:t>
            </a:r>
            <a:r>
              <a:rPr lang="zh-CN" altLang="en-US">
                <a:sym typeface="+mn-ea"/>
              </a:rPr>
              <a:t>和</a:t>
            </a:r>
            <a:r>
              <a:rPr lang="en-US" altLang="zh-CN">
                <a:sym typeface="+mn-ea"/>
              </a:rPr>
              <a:t> B</a:t>
            </a:r>
            <a:r>
              <a:rPr lang="zh-CN" altLang="en-US">
                <a:sym typeface="+mn-ea"/>
              </a:rPr>
              <a:t>，你首先在</a:t>
            </a:r>
            <a:r>
              <a:rPr lang="en-US" altLang="zh-CN">
                <a:sym typeface="+mn-ea"/>
              </a:rPr>
              <a:t> A </a:t>
            </a:r>
            <a:r>
              <a:rPr lang="zh-CN" altLang="en-US">
                <a:sym typeface="+mn-ea"/>
              </a:rPr>
              <a:t>纸上写小说，把</a:t>
            </a:r>
            <a:r>
              <a:rPr lang="en-US" altLang="zh-CN">
                <a:sym typeface="+mn-ea"/>
              </a:rPr>
              <a:t> A </a:t>
            </a:r>
            <a:r>
              <a:rPr lang="zh-CN" altLang="en-US">
                <a:sym typeface="+mn-ea"/>
              </a:rPr>
              <a:t>纸寄给读者后，读者拿起</a:t>
            </a:r>
            <a:r>
              <a:rPr lang="en-US" altLang="zh-CN">
                <a:sym typeface="+mn-ea"/>
              </a:rPr>
              <a:t> A </a:t>
            </a:r>
            <a:r>
              <a:rPr lang="zh-CN" altLang="en-US">
                <a:sym typeface="+mn-ea"/>
              </a:rPr>
              <a:t>纸开始阅读你的</a:t>
            </a:r>
            <a:r>
              <a:rPr lang="en-US" altLang="zh-CN">
                <a:sym typeface="+mn-ea"/>
              </a:rPr>
              <a:t> A </a:t>
            </a:r>
            <a:r>
              <a:rPr lang="zh-CN" altLang="en-US">
                <a:sym typeface="+mn-ea"/>
              </a:rPr>
              <a:t>小说。此时你不用干等着读者读完你的</a:t>
            </a:r>
            <a:r>
              <a:rPr lang="en-US" altLang="zh-CN">
                <a:sym typeface="+mn-ea"/>
              </a:rPr>
              <a:t> A </a:t>
            </a:r>
            <a:r>
              <a:rPr lang="zh-CN" altLang="en-US">
                <a:sym typeface="+mn-ea"/>
              </a:rPr>
              <a:t>小说，</a:t>
            </a:r>
            <a:r>
              <a:rPr lang="zh-CN" altLang="en-US">
                <a:sym typeface="+mn-ea"/>
              </a:rPr>
              <a:t>寄完后</a:t>
            </a:r>
            <a:r>
              <a:rPr lang="zh-CN" altLang="en-US">
                <a:sym typeface="+mn-ea"/>
              </a:rPr>
              <a:t>你可以继续在</a:t>
            </a:r>
            <a:r>
              <a:rPr lang="en-US" altLang="zh-CN">
                <a:sym typeface="+mn-ea"/>
              </a:rPr>
              <a:t> B </a:t>
            </a:r>
            <a:r>
              <a:rPr lang="zh-CN" altLang="en-US">
                <a:sym typeface="+mn-ea"/>
              </a:rPr>
              <a:t>上写新的小说。等读者读完了</a:t>
            </a:r>
            <a:r>
              <a:rPr lang="en-US" altLang="zh-CN">
                <a:sym typeface="+mn-ea"/>
              </a:rPr>
              <a:t> A </a:t>
            </a:r>
            <a:r>
              <a:rPr lang="zh-CN" altLang="en-US">
                <a:sym typeface="+mn-ea"/>
              </a:rPr>
              <a:t>小说，把</a:t>
            </a:r>
            <a:r>
              <a:rPr lang="en-US" altLang="zh-CN">
                <a:sym typeface="+mn-ea"/>
              </a:rPr>
              <a:t> A </a:t>
            </a:r>
            <a:r>
              <a:rPr lang="zh-CN" altLang="en-US">
                <a:sym typeface="+mn-ea"/>
              </a:rPr>
              <a:t>寄回你家后，你的</a:t>
            </a:r>
            <a:r>
              <a:rPr lang="en-US" altLang="zh-CN">
                <a:sym typeface="+mn-ea"/>
              </a:rPr>
              <a:t> B </a:t>
            </a:r>
            <a:r>
              <a:rPr lang="zh-CN" altLang="en-US">
                <a:sym typeface="+mn-ea"/>
              </a:rPr>
              <a:t>小说也写完了，寄给读者。读者开始阅读</a:t>
            </a:r>
            <a:r>
              <a:rPr lang="en-US" altLang="zh-CN">
                <a:sym typeface="+mn-ea"/>
              </a:rPr>
              <a:t> B </a:t>
            </a:r>
            <a:r>
              <a:rPr lang="zh-CN" altLang="en-US">
                <a:sym typeface="+mn-ea"/>
              </a:rPr>
              <a:t>小说，与此同时你也回收了</a:t>
            </a:r>
            <a:r>
              <a:rPr lang="en-US" altLang="zh-CN">
                <a:sym typeface="+mn-ea"/>
              </a:rPr>
              <a:t> A </a:t>
            </a:r>
            <a:r>
              <a:rPr lang="zh-CN" altLang="en-US">
                <a:sym typeface="+mn-ea"/>
              </a:rPr>
              <a:t>小说的纸，写起新的小说来</a:t>
            </a:r>
            <a:r>
              <a:rPr lang="zh-CN" altLang="en-US">
                <a:sym typeface="+mn-ea"/>
              </a:rPr>
              <a:t>，大家都不用干等了</a:t>
            </a:r>
            <a:r>
              <a:rPr lang="zh-CN" altLang="en-US">
                <a:sym typeface="+mn-ea"/>
              </a:rPr>
              <a:t>。</a:t>
            </a:r>
            <a:endParaRPr lang="en-US" altLang="zh-CN">
              <a:sym typeface="+mn-ea"/>
            </a:endParaRPr>
          </a:p>
          <a:p>
            <a:endParaRPr lang="zh-CN" altLang="en-US">
              <a:sym typeface="+mn-ea"/>
            </a:endParaRPr>
          </a:p>
        </p:txBody>
      </p:sp>
      <p:sp>
        <p:nvSpPr>
          <p:cNvPr id="9" name="Rectangles 8"/>
          <p:cNvSpPr/>
          <p:nvPr/>
        </p:nvSpPr>
        <p:spPr>
          <a:xfrm>
            <a:off x="11811635" y="2019300"/>
            <a:ext cx="381000" cy="135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真的可以开始画图啦！</a:t>
            </a:r>
            <a:endParaRPr lang="zh-CN" altLang="en-US"/>
          </a:p>
        </p:txBody>
      </p:sp>
      <p:sp>
        <p:nvSpPr>
          <p:cNvPr id="3" name="Content Placeholder 2"/>
          <p:cNvSpPr>
            <a:spLocks noGrp="1"/>
          </p:cNvSpPr>
          <p:nvPr>
            <p:ph idx="1"/>
          </p:nvPr>
        </p:nvSpPr>
        <p:spPr>
          <a:xfrm>
            <a:off x="647700" y="1858010"/>
            <a:ext cx="10515600" cy="4481195"/>
          </a:xfrm>
        </p:spPr>
        <p:txBody>
          <a:bodyPr/>
          <a:p>
            <a:r>
              <a:rPr lang="zh-CN">
                <a:sym typeface="+mn-ea"/>
              </a:rPr>
              <a:t>好了，介绍完一圈套模板的超长鬼代码，现在可以真正开始画图了。</a:t>
            </a:r>
            <a:endParaRPr lang="zh-CN">
              <a:sym typeface="+mn-ea"/>
            </a:endParaRPr>
          </a:p>
          <a:p>
            <a:r>
              <a:rPr lang="en-US" altLang="zh-CN">
                <a:sym typeface="+mn-ea"/>
              </a:rPr>
              <a:t>int main() {  // </a:t>
            </a:r>
            <a:r>
              <a:rPr lang="zh-CN" altLang="en-US">
                <a:sym typeface="+mn-ea"/>
              </a:rPr>
              <a:t>这是主函数，程序的入口</a:t>
            </a:r>
            <a:endParaRPr lang="zh-CN">
              <a:sym typeface="+mn-ea"/>
            </a:endParaRPr>
          </a:p>
          <a:p>
            <a:r>
              <a:rPr lang="en-US" altLang="zh-CN">
                <a:sym typeface="+mn-ea"/>
              </a:rPr>
              <a:t> glfwInit();</a:t>
            </a:r>
            <a:endParaRPr lang="en-US" altLang="zh-CN">
              <a:sym typeface="+mn-ea"/>
            </a:endParaRPr>
          </a:p>
          <a:p>
            <a:r>
              <a:rPr lang="en-US" altLang="zh-CN">
                <a:sym typeface="+mn-ea"/>
              </a:rPr>
              <a:t> </a:t>
            </a:r>
            <a:r>
              <a:rPr lang="zh-CN" altLang="en-US">
                <a:sym typeface="+mn-ea"/>
              </a:rPr>
              <a:t>glfwMakeContextCurrent(window);</a:t>
            </a:r>
            <a:endParaRPr lang="zh-CN">
              <a:sym typeface="+mn-ea"/>
            </a:endParaRPr>
          </a:p>
          <a:p>
            <a:r>
              <a:rPr lang="en-US" altLang="zh-CN">
                <a:sym typeface="+mn-ea"/>
              </a:rPr>
              <a:t> </a:t>
            </a:r>
            <a:r>
              <a:rPr lang="en-US" altLang="zh-CN">
                <a:sym typeface="+mn-ea"/>
              </a:rPr>
              <a:t>gladLoadGL();</a:t>
            </a:r>
            <a:endParaRPr lang="zh-CN" altLang="en-US">
              <a:sym typeface="+mn-ea"/>
            </a:endParaRPr>
          </a:p>
          <a:p>
            <a:r>
              <a:rPr lang="en-US" altLang="zh-CN">
                <a:sym typeface="+mn-ea"/>
              </a:rPr>
              <a:t> while (!glfwWindowShouldClose(window)) {</a:t>
            </a:r>
            <a:endParaRPr lang="en-US" altLang="zh-CN">
              <a:sym typeface="+mn-ea"/>
            </a:endParaRPr>
          </a:p>
          <a:p>
            <a:r>
              <a:rPr lang="en-US" altLang="zh-CN">
                <a:sym typeface="+mn-ea"/>
              </a:rPr>
              <a:t>  render();   // </a:t>
            </a:r>
            <a:r>
              <a:rPr lang="zh-CN" altLang="en-US">
                <a:sym typeface="+mn-ea"/>
              </a:rPr>
              <a:t>我们决定把画图的部分统一封装在另一个</a:t>
            </a:r>
            <a:r>
              <a:rPr lang="en-US" altLang="zh-CN">
                <a:sym typeface="+mn-ea"/>
              </a:rPr>
              <a:t> render </a:t>
            </a:r>
            <a:r>
              <a:rPr lang="zh-CN" altLang="en-US">
                <a:sym typeface="+mn-ea"/>
              </a:rPr>
              <a:t>函数里</a:t>
            </a:r>
            <a:endParaRPr lang="en-US" altLang="zh-CN">
              <a:sym typeface="+mn-ea"/>
            </a:endParaRPr>
          </a:p>
          <a:p>
            <a:r>
              <a:rPr lang="en-US" altLang="zh-CN">
                <a:sym typeface="+mn-ea"/>
              </a:rPr>
              <a:t>  glfwSwapBuffers(window);</a:t>
            </a:r>
            <a:endParaRPr lang="en-US" altLang="zh-CN">
              <a:sym typeface="+mn-ea"/>
            </a:endParaRPr>
          </a:p>
          <a:p>
            <a:r>
              <a:rPr lang="en-US" altLang="zh-CN">
                <a:sym typeface="+mn-ea"/>
              </a:rPr>
              <a:t>  glfwPollEvents();</a:t>
            </a:r>
            <a:endParaRPr lang="en-US" altLang="zh-CN">
              <a:sym typeface="+mn-ea"/>
            </a:endParaRPr>
          </a:p>
          <a:p>
            <a:r>
              <a:rPr lang="en-US" altLang="zh-CN">
                <a:sym typeface="+mn-ea"/>
              </a:rPr>
              <a:t> }</a:t>
            </a:r>
            <a:endParaRPr lang="en-US" altLang="zh-CN">
              <a:sym typeface="+mn-ea"/>
            </a:endParaRPr>
          </a:p>
          <a:p>
            <a:r>
              <a:rPr lang="en-US" altLang="zh-CN">
                <a:sym typeface="+mn-ea"/>
              </a:rPr>
              <a:t>}</a:t>
            </a:r>
            <a:endParaRPr lang="en-US" altLang="zh-CN">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9149080" y="3666490"/>
            <a:ext cx="3042920" cy="3191510"/>
          </a:xfrm>
          <a:prstGeom prst="rect">
            <a:avLst/>
          </a:prstGeom>
        </p:spPr>
      </p:pic>
      <p:sp>
        <p:nvSpPr>
          <p:cNvPr id="2" name="Title 1"/>
          <p:cNvSpPr>
            <a:spLocks noGrp="1"/>
          </p:cNvSpPr>
          <p:nvPr>
            <p:ph type="title"/>
          </p:nvPr>
        </p:nvSpPr>
        <p:spPr/>
        <p:txBody>
          <a:bodyPr/>
          <a:p>
            <a:r>
              <a:rPr lang="zh-CN" altLang="en-US">
                <a:sym typeface="+mn-ea"/>
              </a:rPr>
              <a:t>课程硬件要求</a:t>
            </a:r>
            <a:endParaRPr lang="zh-CN" altLang="en-US">
              <a:sym typeface="+mn-ea"/>
            </a:endParaRPr>
          </a:p>
        </p:txBody>
      </p:sp>
      <p:sp>
        <p:nvSpPr>
          <p:cNvPr id="3" name="Content Placeholder 2"/>
          <p:cNvSpPr>
            <a:spLocks noGrp="1"/>
          </p:cNvSpPr>
          <p:nvPr>
            <p:ph idx="1"/>
          </p:nvPr>
        </p:nvSpPr>
        <p:spPr>
          <a:xfrm>
            <a:off x="647700" y="1555750"/>
            <a:ext cx="10515600" cy="4478020"/>
          </a:xfrm>
        </p:spPr>
        <p:txBody>
          <a:bodyPr/>
          <a:p>
            <a:r>
              <a:rPr lang="zh-CN" altLang="en-US"/>
              <a:t>流畅运行所需</a:t>
            </a:r>
            <a:r>
              <a:rPr lang="zh-CN" altLang="en-US">
                <a:sym typeface="+mn-ea"/>
              </a:rPr>
              <a:t>最低配置</a:t>
            </a:r>
            <a:r>
              <a:rPr lang="zh-CN" altLang="en-US"/>
              <a:t>：</a:t>
            </a:r>
            <a:endParaRPr lang="zh-CN" altLang="en-US"/>
          </a:p>
          <a:p>
            <a:r>
              <a:rPr lang="zh-CN" altLang="en-US"/>
              <a:t>显卡：</a:t>
            </a:r>
            <a:r>
              <a:rPr lang="en-US" altLang="zh-CN"/>
              <a:t>Intel </a:t>
            </a:r>
            <a:r>
              <a:rPr lang="zh-CN" altLang="en-US"/>
              <a:t>或</a:t>
            </a:r>
            <a:r>
              <a:rPr lang="en-US" altLang="zh-CN"/>
              <a:t> AMD </a:t>
            </a:r>
            <a:r>
              <a:rPr lang="zh-CN" altLang="en-US"/>
              <a:t>集成显卡，支持</a:t>
            </a:r>
            <a:r>
              <a:rPr lang="en-US" altLang="zh-CN"/>
              <a:t> OpenGL 4.3</a:t>
            </a:r>
            <a:endParaRPr lang="zh-CN" altLang="en-US"/>
          </a:p>
          <a:p>
            <a:r>
              <a:rPr lang="zh-CN" altLang="en-US"/>
              <a:t>处理器：</a:t>
            </a:r>
            <a:r>
              <a:rPr lang="en-US" altLang="zh-CN"/>
              <a:t>2</a:t>
            </a:r>
            <a:r>
              <a:rPr lang="en-US" altLang="zh-CN"/>
              <a:t> GHz </a:t>
            </a:r>
            <a:r>
              <a:rPr lang="zh-CN" altLang="en-US"/>
              <a:t>以上处理器</a:t>
            </a:r>
            <a:r>
              <a:rPr lang="zh-CN" altLang="en-US">
                <a:sym typeface="+mn-ea"/>
              </a:rPr>
              <a:t>，</a:t>
            </a:r>
            <a:r>
              <a:rPr lang="en-US" altLang="zh-CN">
                <a:sym typeface="+mn-ea"/>
              </a:rPr>
              <a:t>64 </a:t>
            </a:r>
            <a:r>
              <a:rPr lang="zh-CN" altLang="en-US">
                <a:sym typeface="+mn-ea"/>
              </a:rPr>
              <a:t>位</a:t>
            </a:r>
            <a:endParaRPr lang="zh-CN" altLang="en-US"/>
          </a:p>
          <a:p>
            <a:r>
              <a:rPr lang="zh-CN" altLang="en-US"/>
              <a:t>内存：</a:t>
            </a:r>
            <a:r>
              <a:rPr lang="en-US" altLang="zh-CN"/>
              <a:t>4 GB</a:t>
            </a:r>
            <a:endParaRPr lang="en-US" altLang="zh-CN"/>
          </a:p>
          <a:p>
            <a:r>
              <a:rPr lang="zh-CN" altLang="en-US"/>
              <a:t>硬盘：</a:t>
            </a:r>
            <a:r>
              <a:rPr lang="en-US" altLang="zh-CN"/>
              <a:t>20 GB </a:t>
            </a:r>
            <a:r>
              <a:rPr lang="zh-CN" altLang="en-US"/>
              <a:t>空闲空间</a:t>
            </a:r>
            <a:endParaRPr lang="en-US" altLang="zh-CN"/>
          </a:p>
          <a:p>
            <a:endParaRPr lang="zh-CN" altLang="en-US"/>
          </a:p>
          <a:p>
            <a:r>
              <a:rPr lang="zh-CN" altLang="en-US"/>
              <a:t>小彭老师同款配置：</a:t>
            </a:r>
            <a:endParaRPr lang="zh-CN" altLang="en-US"/>
          </a:p>
          <a:p>
            <a:r>
              <a:rPr lang="zh-CN" altLang="en-US"/>
              <a:t>显卡：</a:t>
            </a:r>
            <a:r>
              <a:rPr lang="en-US" altLang="zh-CN"/>
              <a:t>NVIDIA GeForce RTX 2080</a:t>
            </a:r>
            <a:r>
              <a:rPr lang="zh-CN" altLang="en-US"/>
              <a:t>（或</a:t>
            </a:r>
            <a:r>
              <a:rPr lang="en-US" altLang="zh-CN"/>
              <a:t> AMD Radeon RX 5700 XT</a:t>
            </a:r>
            <a:r>
              <a:rPr lang="zh-CN" altLang="en-US"/>
              <a:t>）独立显卡</a:t>
            </a:r>
            <a:endParaRPr lang="en-US" altLang="zh-CN"/>
          </a:p>
          <a:p>
            <a:r>
              <a:rPr lang="zh-CN" altLang="en-US"/>
              <a:t>处理器：</a:t>
            </a:r>
            <a:r>
              <a:rPr lang="en-US" altLang="zh-CN"/>
              <a:t>Intel Core i7-9750H</a:t>
            </a:r>
            <a:r>
              <a:rPr lang="zh-CN" altLang="en-US"/>
              <a:t>（或</a:t>
            </a:r>
            <a:r>
              <a:rPr lang="en-US" altLang="zh-CN"/>
              <a:t> AMD Ryzen 7 4800H</a:t>
            </a:r>
            <a:r>
              <a:rPr lang="zh-CN" altLang="en-US"/>
              <a:t>）</a:t>
            </a:r>
            <a:endParaRPr lang="en-US" altLang="zh-CN"/>
          </a:p>
          <a:p>
            <a:r>
              <a:rPr lang="zh-CN" altLang="en-US"/>
              <a:t>内存：</a:t>
            </a:r>
            <a:r>
              <a:rPr lang="en-US" altLang="zh-CN"/>
              <a:t>32 GB</a:t>
            </a:r>
            <a:r>
              <a:rPr lang="zh-CN" altLang="en-US"/>
              <a:t>（</a:t>
            </a:r>
            <a:r>
              <a:rPr lang="en-US" altLang="zh-CN"/>
              <a:t>DDR4</a:t>
            </a:r>
            <a:r>
              <a:rPr lang="zh-CN" altLang="en-US"/>
              <a:t>）</a:t>
            </a:r>
            <a:endParaRPr lang="en-US" altLang="zh-CN"/>
          </a:p>
          <a:p>
            <a:r>
              <a:rPr lang="zh-CN" altLang="en-US"/>
              <a:t>硬盘：</a:t>
            </a:r>
            <a:r>
              <a:rPr lang="en-US" altLang="zh-CN"/>
              <a:t>1 TB</a:t>
            </a:r>
            <a:endParaRPr lang="zh-CN" altLang="en-US"/>
          </a:p>
        </p:txBody>
      </p:sp>
      <p:pic>
        <p:nvPicPr>
          <p:cNvPr id="5" name="Picture 4"/>
          <p:cNvPicPr>
            <a:picLocks noChangeAspect="1"/>
          </p:cNvPicPr>
          <p:nvPr/>
        </p:nvPicPr>
        <p:blipFill>
          <a:blip r:embed="rId2"/>
          <a:stretch>
            <a:fillRect/>
          </a:stretch>
        </p:blipFill>
        <p:spPr>
          <a:xfrm>
            <a:off x="8648065" y="0"/>
            <a:ext cx="3543935" cy="2834005"/>
          </a:xfrm>
          <a:prstGeom prst="rect">
            <a:avLst/>
          </a:prstGeom>
        </p:spPr>
      </p:pic>
      <p:sp>
        <p:nvSpPr>
          <p:cNvPr id="6" name="Text Box 5"/>
          <p:cNvSpPr txBox="1"/>
          <p:nvPr/>
        </p:nvSpPr>
        <p:spPr>
          <a:xfrm>
            <a:off x="3341370" y="5474335"/>
            <a:ext cx="5509260" cy="1383665"/>
          </a:xfrm>
          <a:prstGeom prst="rect">
            <a:avLst/>
          </a:prstGeom>
          <a:noFill/>
        </p:spPr>
        <p:txBody>
          <a:bodyPr wrap="square" rtlCol="0" anchor="t">
            <a:spAutoFit/>
          </a:bodyPr>
          <a:p>
            <a:pPr algn="l"/>
            <a:r>
              <a:rPr lang="zh-CN" altLang="en-US" sz="1400">
                <a:sym typeface="+mn-ea"/>
              </a:rPr>
              <a:t>温馨提示：</a:t>
            </a:r>
            <a:endParaRPr lang="en-US" altLang="zh-CN" sz="1400">
              <a:sym typeface="+mn-ea"/>
            </a:endParaRPr>
          </a:p>
          <a:p>
            <a:pPr algn="l"/>
            <a:r>
              <a:rPr lang="en-US" altLang="zh-CN" sz="1400">
                <a:sym typeface="+mn-ea"/>
              </a:rPr>
              <a:t>1. </a:t>
            </a:r>
            <a:r>
              <a:rPr lang="zh-CN" altLang="en-US" sz="1400">
                <a:sym typeface="+mn-ea"/>
              </a:rPr>
              <a:t>若是双显卡笔记本，注意切到独立显卡，插好电源，台式机更好</a:t>
            </a:r>
            <a:endParaRPr lang="zh-CN" altLang="en-US" sz="1400">
              <a:sym typeface="+mn-ea"/>
            </a:endParaRPr>
          </a:p>
          <a:p>
            <a:pPr algn="l"/>
            <a:r>
              <a:rPr lang="en-US" altLang="zh-CN" sz="1400">
                <a:sym typeface="+mn-ea"/>
              </a:rPr>
              <a:t>2. NVIDIA</a:t>
            </a:r>
            <a:r>
              <a:rPr lang="zh-CN" altLang="en-US" sz="1400">
                <a:sym typeface="+mn-ea"/>
              </a:rPr>
              <a:t>、</a:t>
            </a:r>
            <a:r>
              <a:rPr lang="en-US" altLang="zh-CN" sz="1400">
                <a:sym typeface="+mn-ea"/>
              </a:rPr>
              <a:t>AMD</a:t>
            </a:r>
            <a:r>
              <a:rPr lang="zh-CN" altLang="en-US" sz="1400">
                <a:sym typeface="+mn-ea"/>
              </a:rPr>
              <a:t>、</a:t>
            </a:r>
            <a:r>
              <a:rPr lang="en-US" altLang="zh-CN" sz="1400">
                <a:sym typeface="+mn-ea"/>
              </a:rPr>
              <a:t>Intel </a:t>
            </a:r>
            <a:r>
              <a:rPr lang="zh-CN" altLang="en-US" sz="1400">
                <a:sym typeface="+mn-ea"/>
              </a:rPr>
              <a:t>的显卡都支持，但老师没有</a:t>
            </a:r>
            <a:r>
              <a:rPr lang="en-US" altLang="zh-CN" sz="1400">
                <a:sym typeface="+mn-ea"/>
              </a:rPr>
              <a:t> AMD </a:t>
            </a:r>
            <a:r>
              <a:rPr lang="zh-CN" altLang="en-US" sz="1400">
                <a:sym typeface="+mn-ea"/>
              </a:rPr>
              <a:t>显卡，如果你发现实验源码的兼容问题欢迎通过</a:t>
            </a:r>
            <a:r>
              <a:rPr lang="en-US" altLang="zh-CN" sz="1400">
                <a:sym typeface="+mn-ea"/>
              </a:rPr>
              <a:t> GitHub </a:t>
            </a:r>
            <a:r>
              <a:rPr lang="zh-CN" altLang="en-US" sz="1400">
                <a:sym typeface="+mn-ea"/>
              </a:rPr>
              <a:t>的</a:t>
            </a:r>
            <a:r>
              <a:rPr lang="en-US" altLang="zh-CN" sz="1400">
                <a:sym typeface="+mn-ea"/>
              </a:rPr>
              <a:t> issue </a:t>
            </a:r>
            <a:r>
              <a:rPr lang="zh-CN" altLang="en-US" sz="1400">
                <a:sym typeface="+mn-ea"/>
              </a:rPr>
              <a:t>或</a:t>
            </a:r>
            <a:r>
              <a:rPr lang="en-US" altLang="zh-CN" sz="1400">
                <a:sym typeface="+mn-ea"/>
              </a:rPr>
              <a:t> PR </a:t>
            </a:r>
            <a:r>
              <a:rPr lang="zh-CN" altLang="en-US" sz="1400">
                <a:sym typeface="+mn-ea"/>
              </a:rPr>
              <a:t>反馈</a:t>
            </a:r>
            <a:endParaRPr lang="zh-CN" altLang="en-US" sz="1400">
              <a:sym typeface="+mn-ea"/>
            </a:endParaRPr>
          </a:p>
          <a:p>
            <a:pPr algn="l"/>
            <a:r>
              <a:rPr lang="en-US" sz="1400"/>
              <a:t>3. MaikeOS </a:t>
            </a:r>
            <a:r>
              <a:rPr lang="zh-CN" altLang="en-US" sz="1400"/>
              <a:t>不支持</a:t>
            </a:r>
            <a:r>
              <a:rPr lang="en-US" altLang="zh-CN" sz="1400"/>
              <a:t> OpenGL 4.3</a:t>
            </a:r>
            <a:r>
              <a:rPr lang="zh-CN" altLang="en-US" sz="1400"/>
              <a:t>，最多可以跟到第</a:t>
            </a:r>
            <a:r>
              <a:rPr lang="en-US" altLang="zh-CN" sz="1400"/>
              <a:t> 9 </a:t>
            </a:r>
            <a:r>
              <a:rPr lang="zh-CN" altLang="en-US" sz="1400"/>
              <a:t>课，之后的课</a:t>
            </a:r>
            <a:endParaRPr lang="zh-CN" altLang="en-US" sz="1400"/>
          </a:p>
          <a:p>
            <a:pPr algn="l"/>
            <a:r>
              <a:rPr lang="zh-CN" altLang="en-US" sz="1400"/>
              <a:t>程需要换</a:t>
            </a:r>
            <a:r>
              <a:rPr lang="en-US" altLang="zh-CN" sz="1400"/>
              <a:t> Wendous </a:t>
            </a:r>
            <a:r>
              <a:rPr lang="zh-CN" altLang="en-US" sz="1400"/>
              <a:t>或</a:t>
            </a:r>
            <a:r>
              <a:rPr lang="en-US" altLang="zh-CN" sz="1400"/>
              <a:t> Linux </a:t>
            </a:r>
            <a:r>
              <a:rPr lang="zh-CN" altLang="en-US" sz="1400"/>
              <a:t>系统，建议从一开始就别用</a:t>
            </a:r>
            <a:r>
              <a:rPr lang="en-US" altLang="zh-CN" sz="1400"/>
              <a:t> MaikeOS</a:t>
            </a:r>
            <a:endParaRPr lang="en-US" altLang="zh-CN" sz="14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grpSp>
        <p:nvGrpSpPr>
          <p:cNvPr id="6" name="Group 5"/>
          <p:cNvGrpSpPr/>
          <p:nvPr/>
        </p:nvGrpSpPr>
        <p:grpSpPr>
          <a:xfrm>
            <a:off x="-120015" y="-161290"/>
            <a:ext cx="12451080" cy="7179310"/>
            <a:chOff x="-189" y="-254"/>
            <a:chExt cx="19608" cy="11306"/>
          </a:xfrm>
        </p:grpSpPr>
        <p:sp>
          <p:nvSpPr>
            <p:cNvPr id="2" name="Rectangles 1"/>
            <p:cNvSpPr/>
            <p:nvPr/>
          </p:nvSpPr>
          <p:spPr>
            <a:xfrm>
              <a:off x="-189" y="-181"/>
              <a:ext cx="19609" cy="11178"/>
            </a:xfrm>
            <a:prstGeom prst="rect">
              <a:avLst/>
            </a:prstGeom>
            <a:solidFill>
              <a:srgbClr val="8C8C8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pic>
          <p:nvPicPr>
            <p:cNvPr id="10" name="Picture 9"/>
            <p:cNvPicPr>
              <a:picLocks noChangeAspect="1"/>
            </p:cNvPicPr>
            <p:nvPr/>
          </p:nvPicPr>
          <p:blipFill>
            <a:blip r:embed="rId1">
              <a:lum bright="48000" contrast="-48000"/>
            </a:blip>
            <a:stretch>
              <a:fillRect/>
            </a:stretch>
          </p:blipFill>
          <p:spPr>
            <a:xfrm>
              <a:off x="2062" y="-254"/>
              <a:ext cx="15076" cy="11307"/>
            </a:xfrm>
            <a:prstGeom prst="rect">
              <a:avLst/>
            </a:prstGeom>
          </p:spPr>
        </p:pic>
      </p:grpSp>
      <p:sp>
        <p:nvSpPr>
          <p:cNvPr id="4" name="Title 3"/>
          <p:cNvSpPr>
            <a:spLocks noGrp="1"/>
          </p:cNvSpPr>
          <p:nvPr>
            <p:ph type="title"/>
          </p:nvPr>
        </p:nvSpPr>
        <p:spPr/>
        <p:txBody>
          <a:bodyPr>
            <a:normAutofit/>
          </a:bodyPr>
          <a:p>
            <a:r>
              <a:rPr lang="zh-CN" altLang="en-US">
                <a:sym typeface="+mn-ea"/>
              </a:rPr>
              <a:t>第五章：空间坐标系</a:t>
            </a: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屏幕空间</a:t>
            </a:r>
            <a:r>
              <a:rPr lang="zh-CN" altLang="en-US">
                <a:sym typeface="+mn-ea"/>
              </a:rPr>
              <a:t>坐标系（二维）</a:t>
            </a:r>
            <a:endParaRPr lang="zh-CN" altLang="en-US"/>
          </a:p>
        </p:txBody>
      </p:sp>
      <p:sp>
        <p:nvSpPr>
          <p:cNvPr id="3" name="Content Placeholder 2"/>
          <p:cNvSpPr>
            <a:spLocks noGrp="1"/>
          </p:cNvSpPr>
          <p:nvPr>
            <p:ph idx="1"/>
          </p:nvPr>
        </p:nvSpPr>
        <p:spPr>
          <a:xfrm>
            <a:off x="647700" y="1858010"/>
            <a:ext cx="10515600" cy="4481195"/>
          </a:xfrm>
        </p:spPr>
        <p:txBody>
          <a:bodyPr/>
          <a:p>
            <a:r>
              <a:rPr lang="zh-CN" altLang="en-US">
                <a:sym typeface="+mn-ea"/>
              </a:rPr>
              <a:t>屏幕是二维的，</a:t>
            </a:r>
            <a:endParaRPr lang="zh-CN" altLang="en-US">
              <a:sym typeface="+mn-ea"/>
            </a:endParaRPr>
          </a:p>
          <a:p>
            <a:r>
              <a:rPr lang="zh-CN" altLang="en-US">
                <a:sym typeface="+mn-ea"/>
              </a:rPr>
              <a:t>当我们要画一个点时，如何告诉屏幕我要画的是哪一个像素点？</a:t>
            </a:r>
            <a:endParaRPr lang="zh-CN" altLang="en-US">
              <a:sym typeface="+mn-ea"/>
            </a:endParaRPr>
          </a:p>
          <a:p>
            <a:r>
              <a:rPr lang="zh-CN" altLang="en-US">
                <a:sym typeface="+mn-ea"/>
              </a:rPr>
              <a:t>计算机图形学普遍采用的是笛卡尔坐标系，他具有</a:t>
            </a:r>
            <a:r>
              <a:rPr lang="en-US" altLang="zh-CN">
                <a:sym typeface="+mn-ea"/>
              </a:rPr>
              <a:t> </a:t>
            </a:r>
            <a:r>
              <a:rPr lang="en-US" altLang="zh-CN">
                <a:sym typeface="+mn-ea"/>
              </a:rPr>
              <a:t>x </a:t>
            </a:r>
            <a:r>
              <a:rPr lang="zh-CN" altLang="en-US">
                <a:sym typeface="+mn-ea"/>
              </a:rPr>
              <a:t>轴和</a:t>
            </a:r>
            <a:r>
              <a:rPr lang="en-US" altLang="zh-CN">
                <a:sym typeface="+mn-ea"/>
              </a:rPr>
              <a:t> y </a:t>
            </a:r>
            <a:r>
              <a:rPr lang="zh-CN" altLang="en-US">
                <a:sym typeface="+mn-ea"/>
              </a:rPr>
              <a:t>轴两条相互垂直的直线。</a:t>
            </a:r>
            <a:endParaRPr lang="zh-CN" altLang="en-US">
              <a:sym typeface="+mn-ea"/>
            </a:endParaRPr>
          </a:p>
          <a:p>
            <a:r>
              <a:rPr lang="en-US" altLang="zh-CN">
                <a:sym typeface="+mn-ea"/>
              </a:rPr>
              <a:t>x </a:t>
            </a:r>
            <a:r>
              <a:rPr lang="zh-CN" altLang="en-US">
                <a:sym typeface="+mn-ea"/>
              </a:rPr>
              <a:t>轴线上其中一个方向标有箭头，表示这个方向是“正方向（</a:t>
            </a:r>
            <a:r>
              <a:rPr lang="en-US" altLang="zh-CN">
                <a:sym typeface="+mn-ea"/>
              </a:rPr>
              <a:t>x+</a:t>
            </a:r>
            <a:r>
              <a:rPr lang="zh-CN" altLang="en-US">
                <a:sym typeface="+mn-ea"/>
              </a:rPr>
              <a:t>）”，沿着这个方向，点的</a:t>
            </a:r>
            <a:r>
              <a:rPr lang="en-US" altLang="zh-CN">
                <a:sym typeface="+mn-ea"/>
              </a:rPr>
              <a:t> x </a:t>
            </a:r>
            <a:r>
              <a:rPr lang="zh-CN" altLang="en-US">
                <a:sym typeface="+mn-ea"/>
              </a:rPr>
              <a:t>坐标越来越大，没有箭头的方向就是“负方向（</a:t>
            </a:r>
            <a:r>
              <a:rPr lang="en-US" altLang="zh-CN">
                <a:sym typeface="+mn-ea"/>
              </a:rPr>
              <a:t>x-</a:t>
            </a:r>
            <a:r>
              <a:rPr lang="zh-CN" altLang="en-US">
                <a:sym typeface="+mn-ea"/>
              </a:rPr>
              <a:t>）”，沿着这个方向点的</a:t>
            </a:r>
            <a:r>
              <a:rPr lang="en-US" altLang="zh-CN">
                <a:sym typeface="+mn-ea"/>
              </a:rPr>
              <a:t> x </a:t>
            </a:r>
            <a:r>
              <a:rPr lang="zh-CN" altLang="en-US">
                <a:sym typeface="+mn-ea"/>
              </a:rPr>
              <a:t>坐标越来约小，直到点在原点左侧，</a:t>
            </a:r>
            <a:r>
              <a:rPr lang="en-US" altLang="zh-CN">
                <a:sym typeface="+mn-ea"/>
              </a:rPr>
              <a:t>x </a:t>
            </a:r>
            <a:r>
              <a:rPr lang="zh-CN" altLang="en-US">
                <a:sym typeface="+mn-ea"/>
              </a:rPr>
              <a:t>坐标变为负数。</a:t>
            </a:r>
            <a:endParaRPr lang="zh-CN" altLang="en-US">
              <a:sym typeface="+mn-ea"/>
            </a:endParaRPr>
          </a:p>
          <a:p>
            <a:r>
              <a:rPr lang="zh-CN" altLang="en-US">
                <a:sym typeface="+mn-ea"/>
              </a:rPr>
              <a:t>在这种坐标系下，要确定二维空间中的一个点，就需要</a:t>
            </a:r>
            <a:r>
              <a:rPr lang="en-US" altLang="zh-CN">
                <a:sym typeface="+mn-ea"/>
              </a:rPr>
              <a:t> x, y </a:t>
            </a:r>
            <a:r>
              <a:rPr lang="zh-CN" altLang="en-US">
                <a:sym typeface="+mn-ea"/>
              </a:rPr>
              <a:t>两个坐标。</a:t>
            </a:r>
            <a:endParaRPr lang="zh-CN" altLang="en-US">
              <a:sym typeface="+mn-ea"/>
            </a:endParaRPr>
          </a:p>
          <a:p>
            <a:r>
              <a:rPr lang="en-US" altLang="zh-CN">
                <a:sym typeface="+mn-ea"/>
              </a:rPr>
              <a:t>x </a:t>
            </a:r>
            <a:r>
              <a:rPr lang="zh-CN" altLang="en-US">
                <a:sym typeface="+mn-ea"/>
              </a:rPr>
              <a:t>和</a:t>
            </a:r>
            <a:r>
              <a:rPr lang="en-US" altLang="zh-CN">
                <a:sym typeface="+mn-ea"/>
              </a:rPr>
              <a:t> y </a:t>
            </a:r>
            <a:r>
              <a:rPr lang="zh-CN" altLang="en-US">
                <a:sym typeface="+mn-ea"/>
              </a:rPr>
              <a:t>这两个坐标都是实数，在计算机中，则会用浮点数（</a:t>
            </a:r>
            <a:r>
              <a:rPr lang="en-US" altLang="zh-CN">
                <a:sym typeface="+mn-ea"/>
              </a:rPr>
              <a:t>float</a:t>
            </a:r>
            <a:r>
              <a:rPr lang="zh-CN" altLang="en-US">
                <a:sym typeface="+mn-ea"/>
              </a:rPr>
              <a:t>）表示。</a:t>
            </a:r>
            <a:endParaRPr lang="zh-CN" altLang="en-US">
              <a:sym typeface="+mn-ea"/>
            </a:endParaRPr>
          </a:p>
          <a:p>
            <a:r>
              <a:rPr lang="zh-CN" altLang="en-US">
                <a:sym typeface="+mn-ea"/>
              </a:rPr>
              <a:t>因此当我们要在屏幕上画一个点，就需要指定该点的</a:t>
            </a:r>
            <a:r>
              <a:rPr lang="en-US" altLang="zh-CN">
                <a:sym typeface="+mn-ea"/>
              </a:rPr>
              <a:t> x, y </a:t>
            </a:r>
            <a:r>
              <a:rPr lang="zh-CN" altLang="en-US">
                <a:sym typeface="+mn-ea"/>
              </a:rPr>
              <a:t>两个坐标。</a:t>
            </a:r>
            <a:endParaRPr lang="zh-CN" altLang="en-US">
              <a:sym typeface="+mn-ea"/>
            </a:endParaRPr>
          </a:p>
          <a:p>
            <a:r>
              <a:rPr lang="zh-CN" altLang="en-US">
                <a:sym typeface="+mn-ea"/>
              </a:rPr>
              <a:t>也就是提供两个浮点数</a:t>
            </a:r>
            <a:r>
              <a:rPr lang="en-US" altLang="zh-CN">
                <a:sym typeface="+mn-ea"/>
              </a:rPr>
              <a:t> x </a:t>
            </a:r>
            <a:r>
              <a:rPr lang="zh-CN" altLang="en-US">
                <a:sym typeface="+mn-ea"/>
              </a:rPr>
              <a:t>和</a:t>
            </a:r>
            <a:r>
              <a:rPr lang="en-US" altLang="zh-CN">
                <a:sym typeface="+mn-ea"/>
              </a:rPr>
              <a:t> y</a:t>
            </a:r>
            <a:r>
              <a:rPr lang="zh-CN" altLang="en-US">
                <a:sym typeface="+mn-ea"/>
              </a:rPr>
              <a:t>。</a:t>
            </a:r>
            <a:endParaRPr lang="en-US" altLang="zh-CN">
              <a:sym typeface="+mn-ea"/>
            </a:endParaRPr>
          </a:p>
        </p:txBody>
      </p:sp>
      <p:pic>
        <p:nvPicPr>
          <p:cNvPr id="4" name="Picture 3"/>
          <p:cNvPicPr>
            <a:picLocks noChangeAspect="1"/>
          </p:cNvPicPr>
          <p:nvPr/>
        </p:nvPicPr>
        <p:blipFill>
          <a:blip r:embed="rId1"/>
          <a:stretch>
            <a:fillRect/>
          </a:stretch>
        </p:blipFill>
        <p:spPr>
          <a:xfrm>
            <a:off x="8979535" y="3868420"/>
            <a:ext cx="3212465" cy="298958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屏幕空间坐标的取值范围</a:t>
            </a:r>
            <a:endParaRPr lang="zh-CN" altLang="en-US"/>
          </a:p>
        </p:txBody>
      </p:sp>
      <p:sp>
        <p:nvSpPr>
          <p:cNvPr id="3" name="Content Placeholder 2"/>
          <p:cNvSpPr>
            <a:spLocks noGrp="1"/>
          </p:cNvSpPr>
          <p:nvPr>
            <p:ph sz="half" idx="1"/>
          </p:nvPr>
        </p:nvSpPr>
        <p:spPr/>
        <p:txBody>
          <a:bodyPr/>
          <a:p>
            <a:r>
              <a:rPr lang="zh-CN" altLang="en-US">
                <a:sym typeface="+mn-ea"/>
              </a:rPr>
              <a:t>由于计算机的显示器是一块固定大小的方形屏幕，</a:t>
            </a:r>
            <a:r>
              <a:rPr lang="en-US" altLang="zh-CN">
                <a:sym typeface="+mn-ea"/>
              </a:rPr>
              <a:t>x </a:t>
            </a:r>
            <a:r>
              <a:rPr lang="zh-CN" altLang="en-US">
                <a:sym typeface="+mn-ea"/>
              </a:rPr>
              <a:t>和</a:t>
            </a:r>
            <a:r>
              <a:rPr lang="en-US" altLang="zh-CN">
                <a:sym typeface="+mn-ea"/>
              </a:rPr>
              <a:t> y </a:t>
            </a:r>
            <a:r>
              <a:rPr lang="zh-CN" altLang="en-US">
                <a:sym typeface="+mn-ea"/>
              </a:rPr>
              <a:t>坐标无法向两端无限延伸，是有范围的，不同的图形</a:t>
            </a:r>
            <a:r>
              <a:rPr lang="en-US" altLang="zh-CN">
                <a:sym typeface="+mn-ea"/>
              </a:rPr>
              <a:t> API </a:t>
            </a:r>
            <a:r>
              <a:rPr lang="zh-CN" altLang="en-US">
                <a:sym typeface="+mn-ea"/>
              </a:rPr>
              <a:t>对屏幕空间的</a:t>
            </a:r>
            <a:r>
              <a:rPr lang="en-US" altLang="zh-CN">
                <a:sym typeface="+mn-ea"/>
              </a:rPr>
              <a:t> x </a:t>
            </a:r>
            <a:r>
              <a:rPr lang="zh-CN" altLang="en-US">
                <a:sym typeface="+mn-ea"/>
              </a:rPr>
              <a:t>和</a:t>
            </a:r>
            <a:r>
              <a:rPr lang="en-US" altLang="zh-CN">
                <a:sym typeface="+mn-ea"/>
              </a:rPr>
              <a:t> y </a:t>
            </a:r>
            <a:r>
              <a:rPr lang="zh-CN" altLang="en-US">
                <a:sym typeface="+mn-ea"/>
              </a:rPr>
              <a:t>坐标范围规定也有所不同。</a:t>
            </a:r>
            <a:endParaRPr lang="zh-CN" altLang="en-US">
              <a:sym typeface="+mn-ea"/>
            </a:endParaRPr>
          </a:p>
          <a:p>
            <a:r>
              <a:rPr lang="en-US" altLang="zh-CN">
                <a:sym typeface="+mn-ea"/>
              </a:rPr>
              <a:t>OpenGL </a:t>
            </a:r>
            <a:r>
              <a:rPr lang="zh-CN" altLang="en-US">
                <a:sym typeface="+mn-ea"/>
              </a:rPr>
              <a:t>中，规定</a:t>
            </a:r>
            <a:r>
              <a:rPr lang="en-US" altLang="zh-CN">
                <a:sym typeface="+mn-ea"/>
              </a:rPr>
              <a:t> x </a:t>
            </a:r>
            <a:r>
              <a:rPr lang="zh-CN" altLang="en-US">
                <a:sym typeface="+mn-ea"/>
              </a:rPr>
              <a:t>和</a:t>
            </a:r>
            <a:r>
              <a:rPr lang="en-US" altLang="zh-CN">
                <a:sym typeface="+mn-ea"/>
              </a:rPr>
              <a:t> y </a:t>
            </a:r>
            <a:r>
              <a:rPr lang="zh-CN" altLang="en-US">
                <a:sym typeface="+mn-ea"/>
              </a:rPr>
              <a:t>的取值为从</a:t>
            </a:r>
            <a:r>
              <a:rPr lang="en-US" altLang="zh-CN">
                <a:sym typeface="+mn-ea"/>
              </a:rPr>
              <a:t> -1.0 </a:t>
            </a:r>
            <a:r>
              <a:rPr lang="zh-CN" altLang="en-US">
                <a:sym typeface="+mn-ea"/>
              </a:rPr>
              <a:t>到</a:t>
            </a:r>
            <a:r>
              <a:rPr lang="en-US" altLang="zh-CN">
                <a:sym typeface="+mn-ea"/>
              </a:rPr>
              <a:t> 1.0</a:t>
            </a:r>
            <a:r>
              <a:rPr lang="zh-CN" altLang="en-US">
                <a:sym typeface="+mn-ea"/>
              </a:rPr>
              <a:t>。</a:t>
            </a:r>
            <a:r>
              <a:rPr lang="en-US" altLang="zh-CN">
                <a:sym typeface="+mn-ea"/>
              </a:rPr>
              <a:t>x </a:t>
            </a:r>
            <a:r>
              <a:rPr lang="zh-CN" altLang="en-US">
                <a:sym typeface="+mn-ea"/>
              </a:rPr>
              <a:t>轴</a:t>
            </a:r>
            <a:r>
              <a:rPr lang="zh-CN" altLang="en-US">
                <a:sym typeface="+mn-ea"/>
              </a:rPr>
              <a:t>正方向向右，</a:t>
            </a:r>
            <a:r>
              <a:rPr lang="en-US" altLang="zh-CN">
                <a:sym typeface="+mn-ea"/>
              </a:rPr>
              <a:t>y </a:t>
            </a:r>
            <a:r>
              <a:rPr lang="zh-CN" altLang="en-US">
                <a:sym typeface="+mn-ea"/>
              </a:rPr>
              <a:t>轴正方向向上，屏幕中心为原点。</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6143625" y="1464945"/>
            <a:ext cx="5463540" cy="507238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屏幕不是正方形的情况</a:t>
            </a:r>
            <a:endParaRPr lang="en-US" altLang="zh-CN"/>
          </a:p>
        </p:txBody>
      </p:sp>
      <p:sp>
        <p:nvSpPr>
          <p:cNvPr id="3" name="Content Placeholder 2"/>
          <p:cNvSpPr>
            <a:spLocks noGrp="1"/>
          </p:cNvSpPr>
          <p:nvPr>
            <p:ph sz="half" idx="1"/>
          </p:nvPr>
        </p:nvSpPr>
        <p:spPr/>
        <p:txBody>
          <a:bodyPr/>
          <a:p>
            <a:r>
              <a:rPr lang="zh-CN" altLang="en-US">
                <a:sym typeface="+mn-ea"/>
              </a:rPr>
              <a:t>注意到我们计算机的显示器</a:t>
            </a:r>
            <a:r>
              <a:rPr lang="zh-CN">
                <a:sym typeface="+mn-ea"/>
              </a:rPr>
              <a:t>往往不是正方形的，通常是</a:t>
            </a:r>
            <a:r>
              <a:rPr lang="en-US" altLang="zh-CN">
                <a:sym typeface="+mn-ea"/>
              </a:rPr>
              <a:t> 16</a:t>
            </a:r>
            <a:r>
              <a:rPr lang="zh-CN" altLang="en-US">
                <a:sym typeface="+mn-ea"/>
              </a:rPr>
              <a:t>：</a:t>
            </a:r>
            <a:r>
              <a:rPr lang="en-US" altLang="zh-CN">
                <a:sym typeface="+mn-ea"/>
              </a:rPr>
              <a:t>9 </a:t>
            </a:r>
            <a:r>
              <a:rPr lang="zh-CN" altLang="en-US">
                <a:sym typeface="+mn-ea"/>
              </a:rPr>
              <a:t>的横向长方形（对于手机则是纵向长方形），这种情况下</a:t>
            </a:r>
            <a:r>
              <a:rPr lang="en-US" altLang="zh-CN">
                <a:sym typeface="+mn-ea"/>
              </a:rPr>
              <a:t> x </a:t>
            </a:r>
            <a:r>
              <a:rPr lang="zh-CN" altLang="en-US">
                <a:sym typeface="+mn-ea"/>
              </a:rPr>
              <a:t>和</a:t>
            </a:r>
            <a:r>
              <a:rPr lang="en-US" altLang="zh-CN">
                <a:sym typeface="+mn-ea"/>
              </a:rPr>
              <a:t> y </a:t>
            </a:r>
            <a:r>
              <a:rPr lang="zh-CN" altLang="en-US">
                <a:sym typeface="+mn-ea"/>
              </a:rPr>
              <a:t>坐标取值依然不变，还是</a:t>
            </a:r>
            <a:r>
              <a:rPr lang="en-US" altLang="zh-CN">
                <a:sym typeface="+mn-ea"/>
              </a:rPr>
              <a:t> -1.0 </a:t>
            </a:r>
            <a:r>
              <a:rPr lang="zh-CN" altLang="en-US">
                <a:sym typeface="+mn-ea"/>
              </a:rPr>
              <a:t>到</a:t>
            </a:r>
            <a:r>
              <a:rPr lang="en-US" altLang="zh-CN">
                <a:sym typeface="+mn-ea"/>
              </a:rPr>
              <a:t> 1.0</a:t>
            </a:r>
            <a:r>
              <a:rPr lang="zh-CN" altLang="en-US">
                <a:sym typeface="+mn-ea"/>
              </a:rPr>
              <a:t>。只是整体被压扁了。</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5829935" y="2233930"/>
            <a:ext cx="6090920" cy="353441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屏幕分辨率</a:t>
            </a:r>
            <a:r>
              <a:rPr lang="en-US" altLang="zh-CN"/>
              <a:t> - </a:t>
            </a:r>
            <a:r>
              <a:rPr lang="zh-CN" altLang="en-US"/>
              <a:t>空间离散化</a:t>
            </a:r>
            <a:endParaRPr lang="zh-CN" altLang="en-US"/>
          </a:p>
        </p:txBody>
      </p:sp>
      <p:sp>
        <p:nvSpPr>
          <p:cNvPr id="3" name="Content Placeholder 2"/>
          <p:cNvSpPr>
            <a:spLocks noGrp="1"/>
          </p:cNvSpPr>
          <p:nvPr>
            <p:ph sz="half" idx="1"/>
          </p:nvPr>
        </p:nvSpPr>
        <p:spPr/>
        <p:txBody>
          <a:bodyPr/>
          <a:p>
            <a:r>
              <a:rPr lang="zh-CN">
                <a:sym typeface="+mn-ea"/>
              </a:rPr>
              <a:t>显示器有一个重要参数叫做分辨率，例如我的显示器分辨率是</a:t>
            </a:r>
            <a:r>
              <a:rPr lang="en-US" altLang="zh-CN">
                <a:sym typeface="+mn-ea"/>
              </a:rPr>
              <a:t> 1920x1080 </a:t>
            </a:r>
            <a:r>
              <a:rPr lang="zh-CN" altLang="en-US">
                <a:sym typeface="+mn-ea"/>
              </a:rPr>
              <a:t>的，意味着他宽度（</a:t>
            </a:r>
            <a:r>
              <a:rPr lang="en-US" altLang="zh-CN">
                <a:sym typeface="+mn-ea"/>
              </a:rPr>
              <a:t>x </a:t>
            </a:r>
            <a:r>
              <a:rPr lang="zh-CN" altLang="en-US">
                <a:sym typeface="+mn-ea"/>
              </a:rPr>
              <a:t>方向）上有</a:t>
            </a:r>
            <a:r>
              <a:rPr lang="en-US" altLang="zh-CN">
                <a:sym typeface="+mn-ea"/>
              </a:rPr>
              <a:t> 1920 </a:t>
            </a:r>
            <a:r>
              <a:rPr lang="zh-CN" altLang="en-US">
                <a:sym typeface="+mn-ea"/>
              </a:rPr>
              <a:t>个像素点，高度（</a:t>
            </a:r>
            <a:r>
              <a:rPr lang="en-US" altLang="zh-CN">
                <a:sym typeface="+mn-ea"/>
              </a:rPr>
              <a:t>y </a:t>
            </a:r>
            <a:r>
              <a:rPr lang="zh-CN" altLang="en-US">
                <a:sym typeface="+mn-ea"/>
              </a:rPr>
              <a:t>方向）上有</a:t>
            </a:r>
            <a:r>
              <a:rPr lang="en-US" altLang="zh-CN">
                <a:sym typeface="+mn-ea"/>
              </a:rPr>
              <a:t> 1080 </a:t>
            </a:r>
            <a:r>
              <a:rPr lang="zh-CN" altLang="en-US">
                <a:sym typeface="+mn-ea"/>
              </a:rPr>
              <a:t>个像素点。</a:t>
            </a:r>
            <a:endParaRPr lang="zh-CN" altLang="en-US">
              <a:sym typeface="+mn-ea"/>
            </a:endParaRPr>
          </a:p>
          <a:p>
            <a:r>
              <a:rPr lang="en-US" altLang="zh-CN">
                <a:sym typeface="+mn-ea"/>
              </a:rPr>
              <a:t>OpenGL </a:t>
            </a:r>
            <a:r>
              <a:rPr lang="zh-CN" altLang="en-US">
                <a:sym typeface="+mn-ea"/>
              </a:rPr>
              <a:t>在绘制一个点时，就把你提供的浮点坐标（</a:t>
            </a:r>
            <a:r>
              <a:rPr lang="en-US" altLang="zh-CN">
                <a:sym typeface="+mn-ea"/>
              </a:rPr>
              <a:t>x</a:t>
            </a:r>
            <a:r>
              <a:rPr lang="zh-CN" altLang="en-US">
                <a:sym typeface="+mn-ea"/>
              </a:rPr>
              <a:t>，</a:t>
            </a:r>
            <a:r>
              <a:rPr lang="en-US" altLang="zh-CN">
                <a:sym typeface="+mn-ea"/>
              </a:rPr>
              <a:t>y</a:t>
            </a:r>
            <a:r>
              <a:rPr lang="zh-CN" altLang="en-US">
                <a:sym typeface="+mn-ea"/>
              </a:rPr>
              <a:t>）转换成像素的坐标：</a:t>
            </a:r>
            <a:endParaRPr lang="zh-CN" altLang="en-US">
              <a:sym typeface="+mn-ea"/>
            </a:endParaRPr>
          </a:p>
          <a:p>
            <a:r>
              <a:rPr lang="zh-CN" altLang="en-US">
                <a:sym typeface="+mn-ea"/>
              </a:rPr>
              <a:t>（</a:t>
            </a:r>
            <a:r>
              <a:rPr lang="en-US" altLang="zh-CN">
                <a:sym typeface="+mn-ea"/>
              </a:rPr>
              <a:t>round(x * 1920), </a:t>
            </a:r>
            <a:r>
              <a:rPr lang="en-US" altLang="zh-CN">
                <a:sym typeface="+mn-ea"/>
              </a:rPr>
              <a:t>round</a:t>
            </a:r>
            <a:r>
              <a:rPr lang="en-US" altLang="zh-CN">
                <a:sym typeface="+mn-ea"/>
              </a:rPr>
              <a:t>(y * 1080)</a:t>
            </a:r>
            <a:r>
              <a:rPr lang="zh-CN" altLang="en-US">
                <a:sym typeface="+mn-ea"/>
              </a:rPr>
              <a:t>）</a:t>
            </a:r>
            <a:endParaRPr lang="zh-CN" altLang="en-US">
              <a:sym typeface="+mn-ea"/>
            </a:endParaRPr>
          </a:p>
          <a:p>
            <a:r>
              <a:rPr lang="zh-CN" altLang="en-US">
                <a:sym typeface="+mn-ea"/>
              </a:rPr>
              <a:t>其中</a:t>
            </a:r>
            <a:r>
              <a:rPr lang="en-US" altLang="zh-CN">
                <a:sym typeface="+mn-ea"/>
              </a:rPr>
              <a:t> round </a:t>
            </a:r>
            <a:r>
              <a:rPr lang="zh-CN" altLang="en-US">
                <a:sym typeface="+mn-ea"/>
              </a:rPr>
              <a:t>是取整函数，求最接近的整数。</a:t>
            </a:r>
            <a:endParaRPr lang="zh-CN" altLang="en-US">
              <a:sym typeface="+mn-ea"/>
            </a:endParaRPr>
          </a:p>
        </p:txBody>
      </p:sp>
      <p:pic>
        <p:nvPicPr>
          <p:cNvPr id="5" name="Content Placeholder 4" descr="openglresolutiontest"/>
          <p:cNvPicPr>
            <a:picLocks noChangeAspect="1"/>
          </p:cNvPicPr>
          <p:nvPr>
            <p:ph sz="half" idx="2"/>
          </p:nvPr>
        </p:nvPicPr>
        <p:blipFill>
          <a:blip r:embed="rId1"/>
          <a:stretch>
            <a:fillRect/>
          </a:stretch>
        </p:blipFill>
        <p:spPr>
          <a:xfrm>
            <a:off x="5829300" y="2150110"/>
            <a:ext cx="6362700" cy="357949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RGB </a:t>
            </a:r>
            <a:r>
              <a:rPr lang="zh-CN" altLang="en-US"/>
              <a:t>组合</a:t>
            </a:r>
            <a:r>
              <a:rPr lang="en-US" altLang="zh-CN"/>
              <a:t> - </a:t>
            </a:r>
            <a:r>
              <a:rPr lang="zh-CN" altLang="en-US"/>
              <a:t>颜色离散化</a:t>
            </a:r>
            <a:endParaRPr lang="zh-CN" altLang="en-US"/>
          </a:p>
        </p:txBody>
      </p:sp>
      <p:sp>
        <p:nvSpPr>
          <p:cNvPr id="3" name="Content Placeholder 2"/>
          <p:cNvSpPr>
            <a:spLocks noGrp="1"/>
          </p:cNvSpPr>
          <p:nvPr>
            <p:ph sz="half" idx="1"/>
          </p:nvPr>
        </p:nvSpPr>
        <p:spPr>
          <a:xfrm>
            <a:off x="322580" y="1825625"/>
            <a:ext cx="5506720" cy="4351655"/>
          </a:xfrm>
        </p:spPr>
        <p:txBody>
          <a:bodyPr/>
          <a:p>
            <a:r>
              <a:rPr lang="zh-CN" altLang="en-US">
                <a:sym typeface="+mn-ea"/>
              </a:rPr>
              <a:t>如果你近距离观察显示器，就会发现他实际上由一个个像素点组成，每一个像素点又都由红、绿、蓝三个</a:t>
            </a:r>
            <a:r>
              <a:rPr lang="en-US" altLang="zh-CN">
                <a:sym typeface="+mn-ea"/>
              </a:rPr>
              <a:t> LED </a:t>
            </a:r>
            <a:r>
              <a:rPr lang="zh-CN" altLang="en-US">
                <a:sym typeface="+mn-ea"/>
              </a:rPr>
              <a:t>灯</a:t>
            </a:r>
            <a:r>
              <a:rPr lang="zh-CN" altLang="en-US">
                <a:sym typeface="+mn-ea"/>
              </a:rPr>
              <a:t>组成，计算机通过调节三个</a:t>
            </a:r>
            <a:r>
              <a:rPr lang="en-US" altLang="zh-CN">
                <a:sym typeface="+mn-ea"/>
              </a:rPr>
              <a:t> LED </a:t>
            </a:r>
            <a:r>
              <a:rPr lang="zh-CN" altLang="en-US">
                <a:sym typeface="+mn-ea"/>
              </a:rPr>
              <a:t>灯不同亮度的组合，从远处看，就好像有各种不同的颜色一样。</a:t>
            </a:r>
            <a:endParaRPr lang="zh-CN" altLang="en-US">
              <a:sym typeface="+mn-ea"/>
            </a:endParaRPr>
          </a:p>
          <a:p>
            <a:r>
              <a:rPr lang="zh-CN" altLang="en-US">
                <a:sym typeface="+mn-ea"/>
              </a:rPr>
              <a:t>这三个灯的亮度有</a:t>
            </a:r>
            <a:r>
              <a:rPr lang="en-US" altLang="zh-CN">
                <a:sym typeface="+mn-ea"/>
              </a:rPr>
              <a:t> 256 </a:t>
            </a:r>
            <a:r>
              <a:rPr lang="zh-CN" altLang="en-US">
                <a:sym typeface="+mn-ea"/>
              </a:rPr>
              <a:t>个档位可供调节，刚好对应于</a:t>
            </a:r>
            <a:r>
              <a:rPr lang="en-US" altLang="zh-CN">
                <a:sym typeface="+mn-ea"/>
              </a:rPr>
              <a:t> 8 </a:t>
            </a:r>
            <a:r>
              <a:rPr lang="zh-CN" altLang="en-US">
                <a:sym typeface="+mn-ea"/>
              </a:rPr>
              <a:t>位无符号整数</a:t>
            </a:r>
            <a:r>
              <a:rPr lang="en-US" altLang="zh-CN">
                <a:sym typeface="+mn-ea"/>
              </a:rPr>
              <a:t> unsigned char </a:t>
            </a:r>
            <a:r>
              <a:rPr lang="zh-CN" altLang="en-US">
                <a:sym typeface="+mn-ea"/>
              </a:rPr>
              <a:t>的表示范围</a:t>
            </a:r>
            <a:r>
              <a:rPr lang="en-US" altLang="zh-CN">
                <a:sym typeface="+mn-ea"/>
              </a:rPr>
              <a:t> [0, 255]</a:t>
            </a:r>
            <a:r>
              <a:rPr lang="zh-CN" altLang="en-US">
                <a:sym typeface="+mn-ea"/>
              </a:rPr>
              <a:t>，因此会有“颜色就是</a:t>
            </a:r>
            <a:r>
              <a:rPr lang="en-US" altLang="zh-CN">
                <a:sym typeface="+mn-ea"/>
              </a:rPr>
              <a:t>RGB</a:t>
            </a:r>
            <a:r>
              <a:rPr lang="zh-CN" altLang="en-US">
                <a:sym typeface="+mn-ea"/>
              </a:rPr>
              <a:t>”，“</a:t>
            </a:r>
            <a:r>
              <a:rPr lang="en-US" altLang="zh-CN">
                <a:sym typeface="+mn-ea"/>
              </a:rPr>
              <a:t>RGB </a:t>
            </a:r>
            <a:r>
              <a:rPr lang="zh-CN" altLang="en-US">
                <a:sym typeface="+mn-ea"/>
              </a:rPr>
              <a:t>就是三个</a:t>
            </a:r>
            <a:r>
              <a:rPr lang="en-US" altLang="zh-CN">
                <a:sym typeface="+mn-ea"/>
              </a:rPr>
              <a:t> uchar</a:t>
            </a:r>
            <a:r>
              <a:rPr lang="zh-CN" altLang="en-US">
                <a:sym typeface="+mn-ea"/>
              </a:rPr>
              <a:t>”的说法。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6027420" y="1584325"/>
            <a:ext cx="6164580" cy="4575175"/>
          </a:xfrm>
          <a:prstGeom prst="rect">
            <a:avLst/>
          </a:prstGeom>
        </p:spPr>
      </p:pic>
      <p:cxnSp>
        <p:nvCxnSpPr>
          <p:cNvPr id="7" name="Straight Connector 6"/>
          <p:cNvCxnSpPr>
            <a:endCxn id="9" idx="0"/>
          </p:cNvCxnSpPr>
          <p:nvPr/>
        </p:nvCxnSpPr>
        <p:spPr>
          <a:xfrm flipH="1">
            <a:off x="3104515" y="2106295"/>
            <a:ext cx="4784725" cy="3115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9" idx="4"/>
          </p:cNvCxnSpPr>
          <p:nvPr/>
        </p:nvCxnSpPr>
        <p:spPr>
          <a:xfrm flipH="1" flipV="1">
            <a:off x="3104515" y="5297805"/>
            <a:ext cx="5814060" cy="75311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065780" y="5221605"/>
            <a:ext cx="76835" cy="7620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虽然我们的输入是浮点数，最终的结果却都是离散化的</a:t>
            </a:r>
            <a:endParaRPr lang="zh-CN" altLang="en-US"/>
          </a:p>
        </p:txBody>
      </p:sp>
      <p:sp>
        <p:nvSpPr>
          <p:cNvPr id="3" name="Content Placeholder 2"/>
          <p:cNvSpPr>
            <a:spLocks noGrp="1"/>
          </p:cNvSpPr>
          <p:nvPr>
            <p:ph idx="1"/>
          </p:nvPr>
        </p:nvSpPr>
        <p:spPr/>
        <p:txBody>
          <a:bodyPr/>
          <a:p>
            <a:r>
              <a:rPr lang="zh-CN" altLang="en-US"/>
              <a:t>我们提供的</a:t>
            </a:r>
            <a:r>
              <a:rPr lang="en-US" altLang="zh-CN"/>
              <a:t>glVertex2f</a:t>
            </a:r>
            <a:r>
              <a:rPr lang="zh-CN" altLang="en-US"/>
              <a:t>（</a:t>
            </a:r>
            <a:r>
              <a:rPr lang="en-US" altLang="zh-CN"/>
              <a:t>x</a:t>
            </a:r>
            <a:r>
              <a:rPr lang="zh-CN" altLang="en-US"/>
              <a:t>，</a:t>
            </a:r>
            <a:r>
              <a:rPr lang="en-US" altLang="zh-CN"/>
              <a:t>y</a:t>
            </a:r>
            <a:r>
              <a:rPr lang="zh-CN" altLang="en-US"/>
              <a:t>）坐标是</a:t>
            </a:r>
            <a:r>
              <a:rPr lang="en-US" altLang="zh-CN"/>
              <a:t> [-1, 1] </a:t>
            </a:r>
            <a:r>
              <a:rPr lang="zh-CN" altLang="en-US"/>
              <a:t>浮点数。</a:t>
            </a:r>
            <a:endParaRPr lang="zh-CN" altLang="en-US"/>
          </a:p>
          <a:p>
            <a:r>
              <a:rPr lang="zh-CN" altLang="en-US"/>
              <a:t>但是</a:t>
            </a:r>
            <a:r>
              <a:rPr lang="en-US" altLang="zh-CN"/>
              <a:t> OpenGL </a:t>
            </a:r>
            <a:r>
              <a:rPr lang="zh-CN" altLang="en-US"/>
              <a:t>为了在离散的屏幕上绘制，会用</a:t>
            </a:r>
            <a:endParaRPr lang="zh-CN" altLang="en-US"/>
          </a:p>
          <a:p>
            <a:r>
              <a:rPr lang="zh-CN" altLang="en-US">
                <a:sym typeface="+mn-ea"/>
              </a:rPr>
              <a:t>（</a:t>
            </a:r>
            <a:r>
              <a:rPr lang="en-US" altLang="zh-CN">
                <a:sym typeface="+mn-ea"/>
              </a:rPr>
              <a:t>floor((x/2 - 1/2) * 1920), </a:t>
            </a:r>
            <a:r>
              <a:rPr lang="en-US" altLang="zh-CN">
                <a:sym typeface="+mn-ea"/>
              </a:rPr>
              <a:t>floor</a:t>
            </a:r>
            <a:r>
              <a:rPr lang="en-US" altLang="zh-CN">
                <a:sym typeface="+mn-ea"/>
              </a:rPr>
              <a:t>((y/2 - 1/2) * 1080)</a:t>
            </a:r>
            <a:r>
              <a:rPr lang="zh-CN" altLang="en-US">
                <a:sym typeface="+mn-ea"/>
              </a:rPr>
              <a:t>）</a:t>
            </a:r>
            <a:endParaRPr lang="zh-CN" altLang="en-US">
              <a:sym typeface="+mn-ea"/>
            </a:endParaRPr>
          </a:p>
          <a:p>
            <a:r>
              <a:rPr lang="zh-CN" altLang="en-US"/>
              <a:t>转换成整数坐标，并点亮相应的像素。</a:t>
            </a:r>
            <a:endParaRPr lang="zh-CN" altLang="en-US"/>
          </a:p>
          <a:p>
            <a:r>
              <a:rPr lang="zh-CN" altLang="en-US"/>
              <a:t>我们提供的</a:t>
            </a:r>
            <a:r>
              <a:rPr lang="en-US" altLang="zh-CN"/>
              <a:t>glColor3f</a:t>
            </a:r>
            <a:r>
              <a:rPr lang="zh-CN" altLang="en-US"/>
              <a:t>（</a:t>
            </a:r>
            <a:r>
              <a:rPr lang="en-US" altLang="zh-CN"/>
              <a:t>r</a:t>
            </a:r>
            <a:r>
              <a:rPr lang="zh-CN" altLang="en-US"/>
              <a:t>，</a:t>
            </a:r>
            <a:r>
              <a:rPr lang="en-US" altLang="zh-CN"/>
              <a:t>g</a:t>
            </a:r>
            <a:r>
              <a:rPr lang="zh-CN" altLang="en-US"/>
              <a:t>，</a:t>
            </a:r>
            <a:r>
              <a:rPr lang="en-US" altLang="zh-CN"/>
              <a:t>b</a:t>
            </a:r>
            <a:r>
              <a:rPr lang="zh-CN" altLang="en-US"/>
              <a:t>）颜色是</a:t>
            </a:r>
            <a:r>
              <a:rPr lang="en-US" altLang="zh-CN"/>
              <a:t> [0, 1] </a:t>
            </a:r>
            <a:r>
              <a:rPr lang="zh-CN" altLang="en-US"/>
              <a:t>的浮点数。</a:t>
            </a:r>
            <a:endParaRPr lang="zh-CN" altLang="en-US"/>
          </a:p>
          <a:p>
            <a:r>
              <a:rPr lang="zh-CN" altLang="en-US">
                <a:sym typeface="+mn-ea"/>
              </a:rPr>
              <a:t>但是</a:t>
            </a:r>
            <a:r>
              <a:rPr lang="en-US" altLang="zh-CN">
                <a:sym typeface="+mn-ea"/>
              </a:rPr>
              <a:t> OpenGL </a:t>
            </a:r>
            <a:r>
              <a:rPr lang="zh-CN" altLang="en-US">
                <a:sym typeface="+mn-ea"/>
              </a:rPr>
              <a:t>为了操控只能</a:t>
            </a:r>
            <a:r>
              <a:rPr lang="en-US" altLang="zh-CN">
                <a:sym typeface="+mn-ea"/>
              </a:rPr>
              <a:t> 256 </a:t>
            </a:r>
            <a:r>
              <a:rPr lang="zh-CN" altLang="en-US">
                <a:sym typeface="+mn-ea"/>
              </a:rPr>
              <a:t>档调节亮度的三原色</a:t>
            </a:r>
            <a:r>
              <a:rPr lang="en-US" altLang="zh-CN">
                <a:sym typeface="+mn-ea"/>
              </a:rPr>
              <a:t> LED</a:t>
            </a:r>
            <a:r>
              <a:rPr lang="zh-CN" altLang="en-US">
                <a:sym typeface="+mn-ea"/>
              </a:rPr>
              <a:t>，会用</a:t>
            </a:r>
            <a:endParaRPr lang="zh-CN" altLang="en-US"/>
          </a:p>
          <a:p>
            <a:r>
              <a:rPr lang="zh-CN" altLang="en-US">
                <a:sym typeface="+mn-ea"/>
              </a:rPr>
              <a:t>（</a:t>
            </a:r>
            <a:r>
              <a:rPr lang="en-US" altLang="zh-CN">
                <a:sym typeface="+mn-ea"/>
              </a:rPr>
              <a:t>floor(r * 255), floor(g * 255), floor(b * 255)</a:t>
            </a:r>
            <a:r>
              <a:rPr lang="zh-CN" altLang="en-US">
                <a:sym typeface="+mn-ea"/>
              </a:rPr>
              <a:t>）</a:t>
            </a:r>
            <a:endParaRPr lang="zh-CN" altLang="en-US">
              <a:sym typeface="+mn-ea"/>
            </a:endParaRPr>
          </a:p>
          <a:p>
            <a:r>
              <a:rPr lang="zh-CN" altLang="en-US">
                <a:sym typeface="+mn-ea"/>
              </a:rPr>
              <a:t>的档次来点亮三颗</a:t>
            </a:r>
            <a:r>
              <a:rPr lang="en-US" altLang="zh-CN">
                <a:sym typeface="+mn-ea"/>
              </a:rPr>
              <a:t> LED</a:t>
            </a:r>
            <a:r>
              <a:rPr lang="zh-CN" altLang="en-US">
                <a:sym typeface="+mn-ea"/>
              </a:rPr>
              <a:t>。</a:t>
            </a:r>
            <a:endParaRPr lang="zh-CN" altLang="en-US">
              <a:sym typeface="+mn-ea"/>
            </a:endParaRPr>
          </a:p>
          <a:p>
            <a:endParaRPr lang="zh-CN" altLang="en-US"/>
          </a:p>
        </p:txBody>
      </p:sp>
      <p:pic>
        <p:nvPicPr>
          <p:cNvPr id="6" name="Content Placeholder 5"/>
          <p:cNvPicPr>
            <a:picLocks noChangeAspect="1"/>
          </p:cNvPicPr>
          <p:nvPr>
            <p:ph sz="half" idx="2"/>
          </p:nvPr>
        </p:nvPicPr>
        <p:blipFill>
          <a:blip r:embed="rId1"/>
          <a:stretch>
            <a:fillRect/>
          </a:stretch>
        </p:blipFill>
        <p:spPr>
          <a:xfrm>
            <a:off x="8827770" y="4361180"/>
            <a:ext cx="3364230" cy="249682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屏幕也有</a:t>
            </a:r>
            <a:r>
              <a:rPr lang="en-US" altLang="zh-CN"/>
              <a:t> Z </a:t>
            </a:r>
            <a:r>
              <a:rPr lang="zh-CN" altLang="en-US"/>
              <a:t>方向？</a:t>
            </a:r>
            <a:endParaRPr lang="zh-CN" altLang="en-US"/>
          </a:p>
        </p:txBody>
      </p:sp>
      <p:sp>
        <p:nvSpPr>
          <p:cNvPr id="3" name="Content Placeholder 2"/>
          <p:cNvSpPr>
            <a:spLocks noGrp="1"/>
          </p:cNvSpPr>
          <p:nvPr>
            <p:ph sz="half" idx="1"/>
          </p:nvPr>
        </p:nvSpPr>
        <p:spPr>
          <a:xfrm>
            <a:off x="647700" y="1825625"/>
            <a:ext cx="6026150" cy="4351655"/>
          </a:xfrm>
        </p:spPr>
        <p:txBody>
          <a:bodyPr/>
          <a:p>
            <a:r>
              <a:rPr lang="en-US"/>
              <a:t>OpenGL </a:t>
            </a:r>
            <a:r>
              <a:rPr lang="zh-CN" altLang="en-US"/>
              <a:t>规定朝向屏幕里面为</a:t>
            </a:r>
            <a:r>
              <a:rPr lang="en-US" altLang="zh-CN"/>
              <a:t> z </a:t>
            </a:r>
            <a:r>
              <a:rPr lang="zh-CN" altLang="en-US"/>
              <a:t>轴正方向。</a:t>
            </a:r>
            <a:endParaRPr lang="zh-CN" altLang="en-US"/>
          </a:p>
          <a:p>
            <a:r>
              <a:rPr lang="en-US" altLang="zh-CN"/>
              <a:t>z </a:t>
            </a:r>
            <a:r>
              <a:rPr lang="zh-CN" altLang="en-US"/>
              <a:t>坐标越小的值越靠近人眼或者摄像头。</a:t>
            </a:r>
            <a:endParaRPr lang="zh-CN" altLang="en-US"/>
          </a:p>
          <a:p>
            <a:r>
              <a:rPr lang="zh-CN" altLang="en-US"/>
              <a:t>屏幕是二维的，为什么还要有</a:t>
            </a:r>
            <a:r>
              <a:rPr lang="en-US" altLang="zh-CN"/>
              <a:t> z </a:t>
            </a:r>
            <a:r>
              <a:rPr lang="zh-CN" altLang="en-US"/>
              <a:t>坐标？</a:t>
            </a:r>
            <a:endParaRPr lang="zh-CN" altLang="en-US"/>
          </a:p>
          <a:p>
            <a:r>
              <a:rPr lang="zh-CN" altLang="en-US">
                <a:sym typeface="+mn-ea"/>
              </a:rPr>
              <a:t>这是为了服务于</a:t>
            </a:r>
            <a:r>
              <a:rPr lang="en-US" altLang="zh-CN">
                <a:sym typeface="+mn-ea"/>
              </a:rPr>
              <a:t> OpenGL </a:t>
            </a:r>
            <a:r>
              <a:rPr lang="zh-CN" altLang="en-US">
                <a:sym typeface="+mn-ea"/>
              </a:rPr>
              <a:t>的“深度测试（</a:t>
            </a:r>
            <a:r>
              <a:rPr lang="en-US" altLang="zh-CN">
                <a:sym typeface="+mn-ea"/>
              </a:rPr>
              <a:t>depth test</a:t>
            </a:r>
            <a:r>
              <a:rPr lang="zh-CN" altLang="en-US">
                <a:sym typeface="+mn-ea"/>
              </a:rPr>
              <a:t>）”的功能，他们管</a:t>
            </a:r>
            <a:r>
              <a:rPr lang="en-US" altLang="zh-CN">
                <a:sym typeface="+mn-ea"/>
              </a:rPr>
              <a:t> z </a:t>
            </a:r>
            <a:r>
              <a:rPr lang="zh-CN" altLang="en-US">
                <a:sym typeface="+mn-ea"/>
              </a:rPr>
              <a:t>坐标叫“深度”，点的</a:t>
            </a:r>
            <a:r>
              <a:rPr lang="en-US" altLang="zh-CN">
                <a:sym typeface="+mn-ea"/>
              </a:rPr>
              <a:t> z </a:t>
            </a:r>
            <a:r>
              <a:rPr lang="zh-CN" altLang="en-US">
                <a:sym typeface="+mn-ea"/>
              </a:rPr>
              <a:t>越大就说明他“陷入屏幕越深”，也就是离人眼更远。深度测试是什么呢？</a:t>
            </a:r>
            <a:endParaRPr lang="en-US" altLang="zh-CN">
              <a:sym typeface="+mn-ea"/>
            </a:endParaRPr>
          </a:p>
        </p:txBody>
      </p:sp>
      <p:pic>
        <p:nvPicPr>
          <p:cNvPr id="12" name="Content Placeholder 11" descr="openglcoordtest"/>
          <p:cNvPicPr>
            <a:picLocks noChangeAspect="1"/>
          </p:cNvPicPr>
          <p:nvPr>
            <p:ph sz="half" idx="2"/>
          </p:nvPr>
        </p:nvPicPr>
        <p:blipFill>
          <a:blip r:embed="rId1"/>
          <a:stretch>
            <a:fillRect/>
          </a:stretch>
        </p:blipFill>
        <p:spPr>
          <a:xfrm>
            <a:off x="6487160" y="1167765"/>
            <a:ext cx="4740910" cy="5191760"/>
          </a:xfrm>
          <a:prstGeom prst="rect">
            <a:avLst/>
          </a:prstGeom>
        </p:spPr>
      </p:pic>
      <p:grpSp>
        <p:nvGrpSpPr>
          <p:cNvPr id="6" name="Group 5"/>
          <p:cNvGrpSpPr/>
          <p:nvPr/>
        </p:nvGrpSpPr>
        <p:grpSpPr>
          <a:xfrm>
            <a:off x="5576570" y="6310630"/>
            <a:ext cx="1183640" cy="471170"/>
            <a:chOff x="10216" y="1073"/>
            <a:chExt cx="1864" cy="742"/>
          </a:xfrm>
        </p:grpSpPr>
        <p:sp>
          <p:nvSpPr>
            <p:cNvPr id="5" name="Freeform 4"/>
            <p:cNvSpPr/>
            <p:nvPr/>
          </p:nvSpPr>
          <p:spPr>
            <a:xfrm>
              <a:off x="10216" y="1073"/>
              <a:ext cx="1864" cy="742"/>
            </a:xfrm>
            <a:custGeom>
              <a:avLst/>
              <a:gdLst>
                <a:gd name="connsiteX0" fmla="*/ 0 w 1864"/>
                <a:gd name="connsiteY0" fmla="*/ 375 h 742"/>
                <a:gd name="connsiteX1" fmla="*/ 960 w 1864"/>
                <a:gd name="connsiteY1" fmla="*/ 0 h 742"/>
                <a:gd name="connsiteX2" fmla="*/ 1864 w 1864"/>
                <a:gd name="connsiteY2" fmla="*/ 392 h 742"/>
                <a:gd name="connsiteX3" fmla="*/ 927 w 1864"/>
                <a:gd name="connsiteY3" fmla="*/ 742 h 742"/>
                <a:gd name="connsiteX4" fmla="*/ 0 w 1864"/>
                <a:gd name="connsiteY4" fmla="*/ 375 h 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 h="742">
                  <a:moveTo>
                    <a:pt x="0" y="375"/>
                  </a:moveTo>
                  <a:cubicBezTo>
                    <a:pt x="320" y="250"/>
                    <a:pt x="535" y="25"/>
                    <a:pt x="960" y="0"/>
                  </a:cubicBezTo>
                  <a:cubicBezTo>
                    <a:pt x="1440" y="42"/>
                    <a:pt x="1563" y="261"/>
                    <a:pt x="1864" y="392"/>
                  </a:cubicBezTo>
                  <a:cubicBezTo>
                    <a:pt x="1552" y="509"/>
                    <a:pt x="1388" y="725"/>
                    <a:pt x="927" y="742"/>
                  </a:cubicBezTo>
                  <a:cubicBezTo>
                    <a:pt x="518" y="708"/>
                    <a:pt x="309" y="497"/>
                    <a:pt x="0" y="37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10836" y="1150"/>
              <a:ext cx="615" cy="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深度测试</a:t>
            </a:r>
            <a:endParaRPr lang="zh-CN"/>
          </a:p>
        </p:txBody>
      </p:sp>
      <p:sp>
        <p:nvSpPr>
          <p:cNvPr id="3" name="Content Placeholder 2"/>
          <p:cNvSpPr>
            <a:spLocks noGrp="1"/>
          </p:cNvSpPr>
          <p:nvPr>
            <p:ph sz="half" idx="1"/>
          </p:nvPr>
        </p:nvSpPr>
        <p:spPr>
          <a:xfrm>
            <a:off x="420370" y="1402080"/>
            <a:ext cx="6253480" cy="4907915"/>
          </a:xfrm>
        </p:spPr>
        <p:txBody>
          <a:bodyPr/>
          <a:p>
            <a:r>
              <a:rPr lang="zh-CN" altLang="en-US">
                <a:sym typeface="+mn-ea"/>
              </a:rPr>
              <a:t>由于光学规律，</a:t>
            </a:r>
            <a:r>
              <a:rPr lang="zh-CN" altLang="en-US" b="1">
                <a:sym typeface="+mn-ea"/>
              </a:rPr>
              <a:t>远处的物体会被近</a:t>
            </a:r>
            <a:r>
              <a:rPr lang="zh-CN" altLang="en-US" b="1">
                <a:sym typeface="+mn-ea"/>
              </a:rPr>
              <a:t>处</a:t>
            </a:r>
            <a:r>
              <a:rPr lang="zh-CN" altLang="en-US" b="1">
                <a:sym typeface="+mn-ea"/>
              </a:rPr>
              <a:t>的物体遮挡</a:t>
            </a:r>
            <a:r>
              <a:rPr lang="zh-CN" altLang="en-US">
                <a:sym typeface="+mn-ea"/>
              </a:rPr>
              <a:t>，</a:t>
            </a:r>
            <a:r>
              <a:rPr lang="en-US" altLang="zh-CN">
                <a:sym typeface="+mn-ea"/>
              </a:rPr>
              <a:t>OpenGL </a:t>
            </a:r>
            <a:r>
              <a:rPr lang="zh-CN" altLang="en-US">
                <a:sym typeface="+mn-ea"/>
              </a:rPr>
              <a:t>为了模拟现实中的这种遮挡效果，会给每个像素除了</a:t>
            </a:r>
            <a:r>
              <a:rPr lang="en-US" altLang="zh-CN">
                <a:sym typeface="+mn-ea"/>
              </a:rPr>
              <a:t> RGB </a:t>
            </a:r>
            <a:r>
              <a:rPr lang="zh-CN" altLang="en-US">
                <a:sym typeface="+mn-ea"/>
              </a:rPr>
              <a:t>值外，额外加一个深度值的信息。</a:t>
            </a:r>
            <a:endParaRPr lang="zh-CN" altLang="en-US">
              <a:sym typeface="+mn-ea"/>
            </a:endParaRPr>
          </a:p>
          <a:p>
            <a:r>
              <a:rPr lang="zh-CN" altLang="en-US">
                <a:sym typeface="+mn-ea"/>
              </a:rPr>
              <a:t>每次绘制一个点时，会检测当前点的</a:t>
            </a:r>
            <a:r>
              <a:rPr lang="en-US" altLang="zh-CN">
                <a:sym typeface="+mn-ea"/>
              </a:rPr>
              <a:t> z </a:t>
            </a:r>
            <a:r>
              <a:rPr lang="zh-CN" altLang="en-US">
                <a:sym typeface="+mn-ea"/>
              </a:rPr>
              <a:t>值是否小于缓冲中的深度值，如果小于等于则成功绘制，覆盖旧物体；否则认为该点被前景遮挡，放弃绘制新物体。</a:t>
            </a:r>
            <a:endParaRPr lang="zh-CN" altLang="en-US">
              <a:sym typeface="+mn-ea"/>
            </a:endParaRPr>
          </a:p>
          <a:p>
            <a:r>
              <a:rPr lang="zh-CN" altLang="en-US">
                <a:sym typeface="+mn-ea"/>
              </a:rPr>
              <a:t>这种格式的图像又称</a:t>
            </a:r>
            <a:r>
              <a:rPr lang="en-US" altLang="zh-CN">
                <a:sym typeface="+mn-ea"/>
              </a:rPr>
              <a:t> RGBD </a:t>
            </a:r>
            <a:r>
              <a:rPr lang="zh-CN" altLang="en-US">
                <a:sym typeface="+mn-ea"/>
              </a:rPr>
              <a:t>图，在计算机视觉中非常有用，由于现有的</a:t>
            </a:r>
            <a:r>
              <a:rPr lang="en-US" altLang="zh-CN">
                <a:sym typeface="+mn-ea"/>
              </a:rPr>
              <a:t> png </a:t>
            </a:r>
            <a:r>
              <a:rPr lang="zh-CN" altLang="en-US">
                <a:sym typeface="+mn-ea"/>
              </a:rPr>
              <a:t>格式支持</a:t>
            </a:r>
            <a:r>
              <a:rPr lang="en-US" altLang="zh-CN">
                <a:sym typeface="+mn-ea"/>
              </a:rPr>
              <a:t> alpha </a:t>
            </a:r>
            <a:r>
              <a:rPr lang="zh-CN" altLang="en-US">
                <a:sym typeface="+mn-ea"/>
              </a:rPr>
              <a:t>透明度通道，深度值</a:t>
            </a:r>
            <a:r>
              <a:rPr lang="en-US" altLang="zh-CN">
                <a:sym typeface="+mn-ea"/>
              </a:rPr>
              <a:t> D </a:t>
            </a:r>
            <a:r>
              <a:rPr lang="zh-CN" altLang="en-US">
                <a:sym typeface="+mn-ea"/>
              </a:rPr>
              <a:t>通常会夺舍保存到</a:t>
            </a:r>
            <a:r>
              <a:rPr lang="en-US" altLang="zh-CN">
                <a:sym typeface="+mn-ea"/>
              </a:rPr>
              <a:t> alpha </a:t>
            </a:r>
            <a:r>
              <a:rPr lang="zh-CN" altLang="en-US">
                <a:sym typeface="+mn-ea"/>
              </a:rPr>
              <a:t>通道里。</a:t>
            </a:r>
            <a:endParaRPr lang="zh-CN" altLang="en-US">
              <a:sym typeface="+mn-ea"/>
            </a:endParaRPr>
          </a:p>
        </p:txBody>
      </p:sp>
      <p:pic>
        <p:nvPicPr>
          <p:cNvPr id="9" name="Content Placeholder 8"/>
          <p:cNvPicPr>
            <a:picLocks noChangeAspect="1"/>
          </p:cNvPicPr>
          <p:nvPr>
            <p:ph sz="half" idx="2"/>
          </p:nvPr>
        </p:nvPicPr>
        <p:blipFill>
          <a:blip r:embed="rId1"/>
          <a:stretch>
            <a:fillRect/>
          </a:stretch>
        </p:blipFill>
        <p:spPr>
          <a:xfrm>
            <a:off x="6986270" y="2430780"/>
            <a:ext cx="5307965" cy="297116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深度图</a:t>
            </a:r>
            <a:endParaRPr lang="zh-CN"/>
          </a:p>
        </p:txBody>
      </p:sp>
      <p:sp>
        <p:nvSpPr>
          <p:cNvPr id="3" name="Content Placeholder 2"/>
          <p:cNvSpPr>
            <a:spLocks noGrp="1"/>
          </p:cNvSpPr>
          <p:nvPr>
            <p:ph idx="1"/>
          </p:nvPr>
        </p:nvSpPr>
        <p:spPr>
          <a:xfrm>
            <a:off x="647700" y="1273175"/>
            <a:ext cx="10515600" cy="4676775"/>
          </a:xfrm>
        </p:spPr>
        <p:txBody>
          <a:bodyPr/>
          <a:p>
            <a:r>
              <a:rPr lang="zh-CN" altLang="en-US">
                <a:sym typeface="+mn-ea"/>
              </a:rPr>
              <a:t>所有像素点的深度可以组成一副新的图像，称为深度图。启用深度测试后，</a:t>
            </a:r>
            <a:r>
              <a:rPr lang="en-US" altLang="zh-CN">
                <a:sym typeface="+mn-ea"/>
              </a:rPr>
              <a:t>OpenGL </a:t>
            </a:r>
            <a:r>
              <a:rPr lang="zh-CN" altLang="en-US">
                <a:sym typeface="+mn-ea"/>
              </a:rPr>
              <a:t>缓冲区不仅包含颜色信息，还包含一张</a:t>
            </a:r>
            <a:r>
              <a:rPr lang="zh-CN" altLang="en-US">
                <a:sym typeface="+mn-ea"/>
              </a:rPr>
              <a:t>深度图，用于剔除遮挡在前景后方的物体。</a:t>
            </a:r>
            <a:endParaRPr lang="zh-CN" altLang="en-US">
              <a:sym typeface="+mn-ea"/>
            </a:endParaRPr>
          </a:p>
          <a:p>
            <a:r>
              <a:rPr lang="zh-CN" altLang="en-US">
                <a:sym typeface="+mn-ea"/>
              </a:rPr>
              <a:t>和普通</a:t>
            </a:r>
            <a:r>
              <a:rPr lang="en-US" altLang="zh-CN">
                <a:sym typeface="+mn-ea"/>
              </a:rPr>
              <a:t> RGB </a:t>
            </a:r>
            <a:r>
              <a:rPr lang="zh-CN" altLang="en-US">
                <a:sym typeface="+mn-ea"/>
              </a:rPr>
              <a:t>颜色的图像一起，又称</a:t>
            </a:r>
            <a:r>
              <a:rPr lang="en-US" altLang="zh-CN">
                <a:sym typeface="+mn-ea"/>
              </a:rPr>
              <a:t> RGBD </a:t>
            </a:r>
            <a:r>
              <a:rPr lang="zh-CN" altLang="en-US">
                <a:sym typeface="+mn-ea"/>
              </a:rPr>
              <a:t>图，在计算机视觉中非常有用，由于现有的</a:t>
            </a:r>
            <a:r>
              <a:rPr lang="en-US" altLang="zh-CN">
                <a:sym typeface="+mn-ea"/>
              </a:rPr>
              <a:t> png </a:t>
            </a:r>
            <a:r>
              <a:rPr lang="zh-CN" altLang="en-US">
                <a:sym typeface="+mn-ea"/>
              </a:rPr>
              <a:t>格式支持</a:t>
            </a:r>
            <a:r>
              <a:rPr lang="en-US" altLang="zh-CN">
                <a:sym typeface="+mn-ea"/>
              </a:rPr>
              <a:t> alpha </a:t>
            </a:r>
            <a:r>
              <a:rPr lang="zh-CN" altLang="en-US">
                <a:sym typeface="+mn-ea"/>
              </a:rPr>
              <a:t>透明度通道，深度值</a:t>
            </a:r>
            <a:r>
              <a:rPr lang="en-US" altLang="zh-CN">
                <a:sym typeface="+mn-ea"/>
              </a:rPr>
              <a:t> D </a:t>
            </a:r>
            <a:r>
              <a:rPr lang="zh-CN" altLang="en-US">
                <a:sym typeface="+mn-ea"/>
              </a:rPr>
              <a:t>常常会夺舍保存到</a:t>
            </a:r>
            <a:r>
              <a:rPr lang="en-US" altLang="zh-CN">
                <a:sym typeface="+mn-ea"/>
              </a:rPr>
              <a:t> alpha </a:t>
            </a:r>
            <a:r>
              <a:rPr lang="zh-CN" altLang="en-US">
                <a:sym typeface="+mn-ea"/>
              </a:rPr>
              <a:t>通道里</a:t>
            </a:r>
            <a:r>
              <a:rPr lang="en-US" altLang="zh-CN">
                <a:sym typeface="+mn-ea"/>
              </a:rPr>
              <a:t>……</a:t>
            </a:r>
            <a:endParaRPr lang="en-US" altLang="zh-CN">
              <a:sym typeface="+mn-ea"/>
            </a:endParaRPr>
          </a:p>
        </p:txBody>
      </p:sp>
      <p:pic>
        <p:nvPicPr>
          <p:cNvPr id="11" name="Content Placeholder 10"/>
          <p:cNvPicPr>
            <a:picLocks noChangeAspect="1"/>
          </p:cNvPicPr>
          <p:nvPr>
            <p:ph sz="half" idx="4294967295"/>
          </p:nvPr>
        </p:nvPicPr>
        <p:blipFill>
          <a:blip r:embed="rId1"/>
          <a:stretch>
            <a:fillRect/>
          </a:stretch>
        </p:blipFill>
        <p:spPr>
          <a:xfrm>
            <a:off x="7070090" y="2626360"/>
            <a:ext cx="3864610" cy="3864610"/>
          </a:xfrm>
          <a:prstGeom prst="rect">
            <a:avLst/>
          </a:prstGeom>
        </p:spPr>
      </p:pic>
      <p:pic>
        <p:nvPicPr>
          <p:cNvPr id="13" name="Picture 12"/>
          <p:cNvPicPr>
            <a:picLocks noChangeAspect="1"/>
          </p:cNvPicPr>
          <p:nvPr/>
        </p:nvPicPr>
        <p:blipFill>
          <a:blip r:embed="rId2"/>
          <a:stretch>
            <a:fillRect/>
          </a:stretch>
        </p:blipFill>
        <p:spPr>
          <a:xfrm>
            <a:off x="1420495" y="2626360"/>
            <a:ext cx="3863340" cy="3863340"/>
          </a:xfrm>
          <a:prstGeom prst="rect">
            <a:avLst/>
          </a:prstGeom>
        </p:spPr>
      </p:pic>
      <p:sp>
        <p:nvSpPr>
          <p:cNvPr id="14" name="Text Box 13"/>
          <p:cNvSpPr txBox="1"/>
          <p:nvPr/>
        </p:nvSpPr>
        <p:spPr>
          <a:xfrm>
            <a:off x="3013075" y="6555105"/>
            <a:ext cx="678180" cy="368300"/>
          </a:xfrm>
          <a:prstGeom prst="rect">
            <a:avLst/>
          </a:prstGeom>
          <a:noFill/>
        </p:spPr>
        <p:txBody>
          <a:bodyPr wrap="none" rtlCol="0">
            <a:spAutoFit/>
          </a:bodyPr>
          <a:p>
            <a:r>
              <a:rPr lang="en-US"/>
              <a:t>RGB</a:t>
            </a:r>
            <a:endParaRPr lang="en-US"/>
          </a:p>
        </p:txBody>
      </p:sp>
      <p:sp>
        <p:nvSpPr>
          <p:cNvPr id="15" name="Text Box 14"/>
          <p:cNvSpPr txBox="1"/>
          <p:nvPr/>
        </p:nvSpPr>
        <p:spPr>
          <a:xfrm>
            <a:off x="8606155" y="6555105"/>
            <a:ext cx="792480" cy="368300"/>
          </a:xfrm>
          <a:prstGeom prst="rect">
            <a:avLst/>
          </a:prstGeom>
          <a:noFill/>
        </p:spPr>
        <p:txBody>
          <a:bodyPr wrap="none" rtlCol="0">
            <a:spAutoFit/>
          </a:bodyPr>
          <a:p>
            <a:r>
              <a:rPr lang="en-US"/>
              <a:t>Depth</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9496425" y="-85725"/>
            <a:ext cx="2696210" cy="2014220"/>
          </a:xfrm>
          <a:prstGeom prst="rect">
            <a:avLst/>
          </a:prstGeom>
        </p:spPr>
      </p:pic>
      <p:sp>
        <p:nvSpPr>
          <p:cNvPr id="2" name="Title 1"/>
          <p:cNvSpPr>
            <a:spLocks noGrp="1"/>
          </p:cNvSpPr>
          <p:nvPr>
            <p:ph type="title"/>
          </p:nvPr>
        </p:nvSpPr>
        <p:spPr/>
        <p:txBody>
          <a:bodyPr/>
          <a:p>
            <a:r>
              <a:rPr lang="zh-CN" altLang="en-US">
                <a:sym typeface="+mn-ea"/>
              </a:rPr>
              <a:t>课程</a:t>
            </a:r>
            <a:r>
              <a:rPr lang="zh-CN" altLang="en-US"/>
              <a:t>软件要求</a:t>
            </a:r>
            <a:endParaRPr lang="zh-CN" altLang="en-US"/>
          </a:p>
        </p:txBody>
      </p:sp>
      <p:sp>
        <p:nvSpPr>
          <p:cNvPr id="3" name="Content Placeholder 2"/>
          <p:cNvSpPr>
            <a:spLocks noGrp="1"/>
          </p:cNvSpPr>
          <p:nvPr>
            <p:ph idx="1"/>
          </p:nvPr>
        </p:nvSpPr>
        <p:spPr>
          <a:xfrm>
            <a:off x="647700" y="1583690"/>
            <a:ext cx="10515600" cy="4538345"/>
          </a:xfrm>
        </p:spPr>
        <p:txBody>
          <a:bodyPr/>
          <a:p>
            <a:r>
              <a:rPr lang="zh-CN" altLang="en-US"/>
              <a:t>编译源码所需软件：</a:t>
            </a:r>
            <a:endParaRPr lang="zh-CN" altLang="en-US"/>
          </a:p>
          <a:p>
            <a:r>
              <a:rPr lang="zh-CN" altLang="en-US">
                <a:sym typeface="+mn-ea"/>
              </a:rPr>
              <a:t>操作系统：</a:t>
            </a:r>
            <a:r>
              <a:rPr lang="en-US" altLang="zh-CN">
                <a:sym typeface="+mn-ea"/>
              </a:rPr>
              <a:t>Windows &gt;= 10 </a:t>
            </a:r>
            <a:r>
              <a:rPr lang="zh-CN" altLang="en-US">
                <a:sym typeface="+mn-ea"/>
              </a:rPr>
              <a:t>或</a:t>
            </a:r>
            <a:r>
              <a:rPr lang="en-US" altLang="zh-CN">
                <a:sym typeface="+mn-ea"/>
              </a:rPr>
              <a:t> </a:t>
            </a:r>
            <a:r>
              <a:rPr lang="en-US" altLang="zh-CN">
                <a:sym typeface="+mn-ea"/>
              </a:rPr>
              <a:t>Ubuntu &gt;= 20.04 </a:t>
            </a:r>
            <a:r>
              <a:rPr lang="zh-CN" altLang="en-US">
                <a:sym typeface="+mn-ea"/>
              </a:rPr>
              <a:t>或</a:t>
            </a:r>
            <a:r>
              <a:rPr lang="en-US" altLang="zh-CN">
                <a:sym typeface="+mn-ea"/>
              </a:rPr>
              <a:t> </a:t>
            </a:r>
            <a:r>
              <a:rPr lang="en-US">
                <a:sym typeface="+mn-ea"/>
              </a:rPr>
              <a:t>MSYS2</a:t>
            </a:r>
            <a:r>
              <a:rPr lang="en-US" altLang="zh-CN">
                <a:sym typeface="+mn-ea"/>
              </a:rPr>
              <a:t> </a:t>
            </a:r>
            <a:r>
              <a:rPr lang="zh-CN" altLang="en-US">
                <a:sym typeface="+mn-ea"/>
              </a:rPr>
              <a:t>或</a:t>
            </a:r>
            <a:r>
              <a:rPr lang="en-US" altLang="zh-CN">
                <a:sym typeface="+mn-ea"/>
              </a:rPr>
              <a:t> </a:t>
            </a:r>
            <a:r>
              <a:rPr lang="en-US" altLang="zh-CN">
                <a:sym typeface="+mn-ea"/>
              </a:rPr>
              <a:t>WSL2</a:t>
            </a:r>
            <a:r>
              <a:rPr lang="zh-CN" altLang="en-US">
                <a:sym typeface="+mn-ea"/>
              </a:rPr>
              <a:t>（需要安装</a:t>
            </a:r>
            <a:r>
              <a:rPr lang="en-US" altLang="zh-CN">
                <a:sym typeface="+mn-ea"/>
              </a:rPr>
              <a:t> WSLg</a:t>
            </a:r>
            <a:r>
              <a:rPr lang="zh-CN" altLang="en-US">
                <a:sym typeface="+mn-ea"/>
              </a:rPr>
              <a:t>）</a:t>
            </a:r>
            <a:endParaRPr lang="zh-CN" altLang="en-US">
              <a:sym typeface="+mn-ea"/>
            </a:endParaRPr>
          </a:p>
          <a:p>
            <a:r>
              <a:rPr lang="zh-CN" altLang="en-US"/>
              <a:t>编译器：</a:t>
            </a:r>
            <a:r>
              <a:rPr lang="en-US" altLang="zh-CN"/>
              <a:t>MSVC &gt;= 19 </a:t>
            </a:r>
            <a:r>
              <a:rPr lang="zh-CN" altLang="en-US"/>
              <a:t>或</a:t>
            </a:r>
            <a:r>
              <a:rPr lang="en-US" altLang="zh-CN"/>
              <a:t> </a:t>
            </a:r>
            <a:r>
              <a:rPr lang="en-US"/>
              <a:t>GCC &gt;= 9 </a:t>
            </a:r>
            <a:r>
              <a:rPr lang="zh-CN" altLang="en-US"/>
              <a:t>或</a:t>
            </a:r>
            <a:r>
              <a:rPr lang="en-US" altLang="zh-CN"/>
              <a:t> Clang &gt;= 11</a:t>
            </a:r>
            <a:r>
              <a:rPr lang="zh-CN" altLang="en-US"/>
              <a:t>（支持</a:t>
            </a:r>
            <a:r>
              <a:rPr lang="en-US" altLang="zh-CN"/>
              <a:t> C++17 </a:t>
            </a:r>
            <a:r>
              <a:rPr lang="zh-CN" altLang="en-US"/>
              <a:t>即可）</a:t>
            </a:r>
            <a:endParaRPr lang="zh-CN" altLang="en-US">
              <a:sym typeface="+mn-ea"/>
            </a:endParaRPr>
          </a:p>
          <a:p>
            <a:r>
              <a:rPr lang="zh-CN" altLang="en-US">
                <a:sym typeface="+mn-ea"/>
              </a:rPr>
              <a:t>编辑器：</a:t>
            </a:r>
            <a:r>
              <a:rPr lang="en-US" altLang="zh-CN">
                <a:sym typeface="+mn-ea"/>
              </a:rPr>
              <a:t>Visual Studio 2019</a:t>
            </a:r>
            <a:r>
              <a:rPr lang="zh-CN" altLang="en-US">
                <a:sym typeface="+mn-ea"/>
              </a:rPr>
              <a:t>、</a:t>
            </a:r>
            <a:r>
              <a:rPr lang="en-US" altLang="zh-CN">
                <a:sym typeface="+mn-ea"/>
              </a:rPr>
              <a:t>2022 </a:t>
            </a:r>
            <a:r>
              <a:rPr lang="zh-CN" altLang="en-US">
                <a:sym typeface="+mn-ea"/>
              </a:rPr>
              <a:t>或</a:t>
            </a:r>
            <a:r>
              <a:rPr lang="en-US" altLang="zh-CN">
                <a:sym typeface="+mn-ea"/>
              </a:rPr>
              <a:t> VS Code</a:t>
            </a:r>
            <a:r>
              <a:rPr lang="en-US"/>
              <a:t> </a:t>
            </a:r>
            <a:r>
              <a:rPr lang="zh-CN" altLang="en-US"/>
              <a:t>等</a:t>
            </a:r>
            <a:r>
              <a:rPr lang="zh-CN" altLang="en-US"/>
              <a:t>任意你用得惯的编辑器</a:t>
            </a:r>
            <a:endParaRPr lang="zh-CN" altLang="en-US"/>
          </a:p>
          <a:p>
            <a:r>
              <a:rPr lang="zh-CN" altLang="en-US">
                <a:sym typeface="+mn-ea"/>
              </a:rPr>
              <a:t>构建系统：</a:t>
            </a:r>
            <a:r>
              <a:rPr lang="en-US" altLang="zh-CN">
                <a:sym typeface="+mn-ea"/>
              </a:rPr>
              <a:t>CMake &gt;= 3.10</a:t>
            </a:r>
            <a:endParaRPr lang="en-US"/>
          </a:p>
          <a:p>
            <a:endParaRPr lang="zh-CN" altLang="en-US"/>
          </a:p>
          <a:p>
            <a:r>
              <a:rPr lang="zh-CN" altLang="en-US"/>
              <a:t>小彭老师所用软件：</a:t>
            </a:r>
            <a:endParaRPr lang="en-US" altLang="zh-CN">
              <a:sym typeface="+mn-ea"/>
            </a:endParaRPr>
          </a:p>
          <a:p>
            <a:r>
              <a:rPr lang="zh-CN" altLang="en-US">
                <a:sym typeface="+mn-ea"/>
              </a:rPr>
              <a:t>操作系统：</a:t>
            </a:r>
            <a:r>
              <a:rPr lang="en-US" altLang="zh-CN">
                <a:sym typeface="+mn-ea"/>
              </a:rPr>
              <a:t>Arch Linux</a:t>
            </a:r>
            <a:endParaRPr lang="en-US" altLang="zh-CN">
              <a:sym typeface="+mn-ea"/>
            </a:endParaRPr>
          </a:p>
          <a:p>
            <a:r>
              <a:rPr lang="zh-CN" altLang="en-US">
                <a:sym typeface="+mn-ea"/>
              </a:rPr>
              <a:t>编译器：</a:t>
            </a:r>
            <a:r>
              <a:rPr lang="en-US" altLang="zh-CN">
                <a:sym typeface="+mn-ea"/>
              </a:rPr>
              <a:t>GCC 12.2.1</a:t>
            </a:r>
            <a:endParaRPr lang="en-US" altLang="zh-CN"/>
          </a:p>
          <a:p>
            <a:r>
              <a:rPr lang="zh-CN" altLang="en-US">
                <a:sym typeface="+mn-ea"/>
              </a:rPr>
              <a:t>编辑器</a:t>
            </a:r>
            <a:r>
              <a:rPr lang="zh-CN" altLang="en-US">
                <a:sym typeface="+mn-ea"/>
              </a:rPr>
              <a:t>：</a:t>
            </a:r>
            <a:r>
              <a:rPr lang="en-US" altLang="zh-CN">
                <a:sym typeface="+mn-ea"/>
              </a:rPr>
              <a:t>NeoVim 0.9.1</a:t>
            </a:r>
            <a:endParaRPr lang="zh-CN" altLang="en-US">
              <a:sym typeface="+mn-ea"/>
            </a:endParaRPr>
          </a:p>
          <a:p>
            <a:r>
              <a:rPr lang="zh-CN" altLang="en-US">
                <a:sym typeface="+mn-ea"/>
              </a:rPr>
              <a:t>构建系统：</a:t>
            </a:r>
            <a:r>
              <a:rPr lang="en-US" altLang="zh-CN">
                <a:sym typeface="+mn-ea"/>
              </a:rPr>
              <a:t>CMake 3.26</a:t>
            </a:r>
            <a:endParaRPr lang="en-US" altLang="zh-CN"/>
          </a:p>
          <a:p>
            <a:endParaRPr lang="en-US"/>
          </a:p>
          <a:p>
            <a:endParaRPr lang="zh-CN" altLang="en-US"/>
          </a:p>
        </p:txBody>
      </p:sp>
      <p:pic>
        <p:nvPicPr>
          <p:cNvPr id="6" name="Picture 5" descr="cmakelogo"/>
          <p:cNvPicPr>
            <a:picLocks noChangeAspect="1"/>
          </p:cNvPicPr>
          <p:nvPr/>
        </p:nvPicPr>
        <p:blipFill>
          <a:blip r:embed="rId2"/>
          <a:stretch>
            <a:fillRect/>
          </a:stretch>
        </p:blipFill>
        <p:spPr>
          <a:xfrm>
            <a:off x="9855200" y="2802890"/>
            <a:ext cx="1978025" cy="1710690"/>
          </a:xfrm>
          <a:prstGeom prst="rect">
            <a:avLst/>
          </a:prstGeom>
        </p:spPr>
      </p:pic>
      <p:sp>
        <p:nvSpPr>
          <p:cNvPr id="7" name="Text Box 6"/>
          <p:cNvSpPr txBox="1"/>
          <p:nvPr/>
        </p:nvSpPr>
        <p:spPr>
          <a:xfrm>
            <a:off x="492760" y="6344920"/>
            <a:ext cx="11346180" cy="368300"/>
          </a:xfrm>
          <a:prstGeom prst="rect">
            <a:avLst/>
          </a:prstGeom>
          <a:noFill/>
        </p:spPr>
        <p:txBody>
          <a:bodyPr wrap="none" rtlCol="0" anchor="t">
            <a:spAutoFit/>
          </a:bodyPr>
          <a:p>
            <a:r>
              <a:rPr lang="zh-CN" altLang="en-US">
                <a:sym typeface="+mn-ea"/>
              </a:rPr>
              <a:t>注：为了同学们编译方便，我已经把第三方依赖项</a:t>
            </a:r>
            <a:r>
              <a:rPr lang="en-US" altLang="zh-CN">
                <a:sym typeface="+mn-ea"/>
              </a:rPr>
              <a:t> </a:t>
            </a:r>
            <a:r>
              <a:rPr lang="en-US">
                <a:sym typeface="+mn-ea"/>
              </a:rPr>
              <a:t>glfw</a:t>
            </a:r>
            <a:r>
              <a:rPr lang="zh-CN" altLang="en-US">
                <a:sym typeface="+mn-ea"/>
              </a:rPr>
              <a:t>，</a:t>
            </a:r>
            <a:r>
              <a:rPr lang="en-US" altLang="zh-CN">
                <a:sym typeface="+mn-ea"/>
              </a:rPr>
              <a:t>glad</a:t>
            </a:r>
            <a:r>
              <a:rPr lang="zh-CN" altLang="en-US">
                <a:sym typeface="+mn-ea"/>
              </a:rPr>
              <a:t>，</a:t>
            </a:r>
            <a:r>
              <a:rPr lang="en-US" altLang="zh-CN">
                <a:sym typeface="+mn-ea"/>
              </a:rPr>
              <a:t>glm </a:t>
            </a:r>
            <a:r>
              <a:rPr lang="zh-CN" altLang="en-US">
                <a:sym typeface="+mn-ea"/>
              </a:rPr>
              <a:t>放到项目源码中自带，无需任何安装和配置</a:t>
            </a:r>
            <a:endParaRPr lang="en-US" altLang="zh-CN">
              <a:sym typeface="+mn-ea"/>
            </a:endParaRPr>
          </a:p>
        </p:txBody>
      </p:sp>
      <p:pic>
        <p:nvPicPr>
          <p:cNvPr id="8" name="Picture 7"/>
          <p:cNvPicPr>
            <a:picLocks noChangeAspect="1"/>
          </p:cNvPicPr>
          <p:nvPr/>
        </p:nvPicPr>
        <p:blipFill>
          <a:blip r:embed="rId3"/>
          <a:stretch>
            <a:fillRect/>
          </a:stretch>
        </p:blipFill>
        <p:spPr>
          <a:xfrm>
            <a:off x="8021955" y="258445"/>
            <a:ext cx="1176655" cy="1176655"/>
          </a:xfrm>
          <a:prstGeom prst="rect">
            <a:avLst/>
          </a:prstGeom>
        </p:spPr>
      </p:pic>
      <p:sp>
        <p:nvSpPr>
          <p:cNvPr id="9" name="Text Box 8"/>
          <p:cNvSpPr txBox="1"/>
          <p:nvPr/>
        </p:nvSpPr>
        <p:spPr>
          <a:xfrm>
            <a:off x="1591310" y="0"/>
            <a:ext cx="5974080" cy="368300"/>
          </a:xfrm>
          <a:prstGeom prst="rect">
            <a:avLst/>
          </a:prstGeom>
          <a:noFill/>
        </p:spPr>
        <p:txBody>
          <a:bodyPr wrap="none" rtlCol="0" anchor="t">
            <a:spAutoFit/>
          </a:bodyPr>
          <a:p>
            <a:r>
              <a:rPr lang="zh-CN" altLang="en-US">
                <a:sym typeface="+mn-ea"/>
              </a:rPr>
              <a:t>实验源码下载：</a:t>
            </a:r>
            <a:r>
              <a:rPr lang="en-US" altLang="zh-CN">
                <a:sym typeface="+mn-ea"/>
              </a:rPr>
              <a:t>https://github.com/parallel101/opengltutor</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深度图</a:t>
            </a:r>
            <a:endParaRPr lang="zh-CN"/>
          </a:p>
        </p:txBody>
      </p:sp>
      <p:sp>
        <p:nvSpPr>
          <p:cNvPr id="3" name="Content Placeholder 2"/>
          <p:cNvSpPr>
            <a:spLocks noGrp="1"/>
          </p:cNvSpPr>
          <p:nvPr>
            <p:ph idx="1"/>
          </p:nvPr>
        </p:nvSpPr>
        <p:spPr>
          <a:xfrm>
            <a:off x="647700" y="1413510"/>
            <a:ext cx="10515600" cy="4536440"/>
          </a:xfrm>
        </p:spPr>
        <p:txBody>
          <a:bodyPr/>
          <a:p>
            <a:r>
              <a:rPr lang="zh-CN" altLang="en-US">
                <a:sym typeface="+mn-ea"/>
              </a:rPr>
              <a:t>没有深度缓冲，图形的相互覆盖只能由绘制先后顺序决定，后来者居上。</a:t>
            </a:r>
            <a:endParaRPr lang="zh-CN" altLang="en-US">
              <a:sym typeface="+mn-ea"/>
            </a:endParaRPr>
          </a:p>
          <a:p>
            <a:r>
              <a:rPr lang="zh-CN" altLang="en-US">
                <a:sym typeface="+mn-ea"/>
              </a:rPr>
              <a:t>而启用了深度测试后，会根据像素点的</a:t>
            </a:r>
            <a:r>
              <a:rPr lang="en-US" altLang="zh-CN">
                <a:sym typeface="+mn-ea"/>
              </a:rPr>
              <a:t> z </a:t>
            </a:r>
            <a:r>
              <a:rPr lang="zh-CN" altLang="en-US">
                <a:sym typeface="+mn-ea"/>
              </a:rPr>
              <a:t>坐标来判断谁覆盖谁，例如图中的宇航员会覆盖他背后的月球表面，因为宇航员离摄像头更近，</a:t>
            </a:r>
            <a:r>
              <a:rPr lang="en-US" altLang="zh-CN">
                <a:sym typeface="+mn-ea"/>
              </a:rPr>
              <a:t>z </a:t>
            </a:r>
            <a:r>
              <a:rPr lang="zh-CN" altLang="en-US">
                <a:sym typeface="+mn-ea"/>
              </a:rPr>
              <a:t>坐标更小。</a:t>
            </a:r>
            <a:endParaRPr lang="zh-CN" altLang="en-US">
              <a:sym typeface="+mn-ea"/>
            </a:endParaRPr>
          </a:p>
        </p:txBody>
      </p:sp>
      <p:pic>
        <p:nvPicPr>
          <p:cNvPr id="11" name="Content Placeholder 10"/>
          <p:cNvPicPr>
            <a:picLocks noChangeAspect="1"/>
          </p:cNvPicPr>
          <p:nvPr>
            <p:ph sz="half" idx="4294967295"/>
          </p:nvPr>
        </p:nvPicPr>
        <p:blipFill>
          <a:blip r:embed="rId1"/>
          <a:stretch>
            <a:fillRect/>
          </a:stretch>
        </p:blipFill>
        <p:spPr>
          <a:xfrm>
            <a:off x="7070090" y="2626360"/>
            <a:ext cx="3864610" cy="3864610"/>
          </a:xfrm>
          <a:prstGeom prst="rect">
            <a:avLst/>
          </a:prstGeom>
        </p:spPr>
      </p:pic>
      <p:pic>
        <p:nvPicPr>
          <p:cNvPr id="13" name="Picture 12"/>
          <p:cNvPicPr>
            <a:picLocks noChangeAspect="1"/>
          </p:cNvPicPr>
          <p:nvPr/>
        </p:nvPicPr>
        <p:blipFill>
          <a:blip r:embed="rId2"/>
          <a:stretch>
            <a:fillRect/>
          </a:stretch>
        </p:blipFill>
        <p:spPr>
          <a:xfrm>
            <a:off x="1420495" y="2626360"/>
            <a:ext cx="3863340" cy="3863340"/>
          </a:xfrm>
          <a:prstGeom prst="rect">
            <a:avLst/>
          </a:prstGeom>
        </p:spPr>
      </p:pic>
      <p:sp>
        <p:nvSpPr>
          <p:cNvPr id="14" name="Text Box 13"/>
          <p:cNvSpPr txBox="1"/>
          <p:nvPr/>
        </p:nvSpPr>
        <p:spPr>
          <a:xfrm>
            <a:off x="3013075" y="6555105"/>
            <a:ext cx="678180" cy="368300"/>
          </a:xfrm>
          <a:prstGeom prst="rect">
            <a:avLst/>
          </a:prstGeom>
          <a:noFill/>
        </p:spPr>
        <p:txBody>
          <a:bodyPr wrap="none" rtlCol="0">
            <a:spAutoFit/>
          </a:bodyPr>
          <a:p>
            <a:r>
              <a:rPr lang="en-US"/>
              <a:t>RGB</a:t>
            </a:r>
            <a:endParaRPr lang="en-US"/>
          </a:p>
        </p:txBody>
      </p:sp>
      <p:sp>
        <p:nvSpPr>
          <p:cNvPr id="15" name="Text Box 14"/>
          <p:cNvSpPr txBox="1"/>
          <p:nvPr/>
        </p:nvSpPr>
        <p:spPr>
          <a:xfrm>
            <a:off x="8606155" y="6555105"/>
            <a:ext cx="792480" cy="368300"/>
          </a:xfrm>
          <a:prstGeom prst="rect">
            <a:avLst/>
          </a:prstGeom>
          <a:noFill/>
        </p:spPr>
        <p:txBody>
          <a:bodyPr wrap="none" rtlCol="0">
            <a:spAutoFit/>
          </a:bodyPr>
          <a:p>
            <a:r>
              <a:rPr lang="en-US"/>
              <a:t>Depth</a:t>
            </a:r>
            <a:endParaRPr lang="en-US"/>
          </a:p>
        </p:txBody>
      </p:sp>
      <p:cxnSp>
        <p:nvCxnSpPr>
          <p:cNvPr id="16" name="Straight Arrow Connector 15"/>
          <p:cNvCxnSpPr/>
          <p:nvPr/>
        </p:nvCxnSpPr>
        <p:spPr>
          <a:xfrm flipV="1">
            <a:off x="5613400" y="3667125"/>
            <a:ext cx="628015" cy="80137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4" name="Text Box 3"/>
          <p:cNvSpPr txBox="1"/>
          <p:nvPr/>
        </p:nvSpPr>
        <p:spPr>
          <a:xfrm>
            <a:off x="5375910" y="4468495"/>
            <a:ext cx="1059180" cy="368300"/>
          </a:xfrm>
          <a:prstGeom prst="rect">
            <a:avLst/>
          </a:prstGeom>
          <a:noFill/>
        </p:spPr>
        <p:txBody>
          <a:bodyPr wrap="none" rtlCol="0">
            <a:spAutoFit/>
          </a:bodyPr>
          <a:p>
            <a:r>
              <a:rPr lang="en-US">
                <a:solidFill>
                  <a:schemeClr val="accent2"/>
                </a:solidFill>
              </a:rPr>
              <a:t>z-</a:t>
            </a:r>
            <a:r>
              <a:rPr lang="zh-CN" altLang="en-US">
                <a:solidFill>
                  <a:schemeClr val="accent2"/>
                </a:solidFill>
              </a:rPr>
              <a:t>（近）</a:t>
            </a:r>
            <a:endParaRPr lang="zh-CN" altLang="en-US">
              <a:solidFill>
                <a:schemeClr val="accent2"/>
              </a:solidFill>
            </a:endParaRPr>
          </a:p>
        </p:txBody>
      </p:sp>
      <p:sp>
        <p:nvSpPr>
          <p:cNvPr id="5" name="Text Box 4"/>
          <p:cNvSpPr txBox="1"/>
          <p:nvPr/>
        </p:nvSpPr>
        <p:spPr>
          <a:xfrm>
            <a:off x="6076315" y="3298825"/>
            <a:ext cx="1116330" cy="368300"/>
          </a:xfrm>
          <a:prstGeom prst="rect">
            <a:avLst/>
          </a:prstGeom>
          <a:noFill/>
        </p:spPr>
        <p:txBody>
          <a:bodyPr wrap="none" rtlCol="0">
            <a:spAutoFit/>
          </a:bodyPr>
          <a:p>
            <a:pPr algn="l"/>
            <a:r>
              <a:rPr lang="en-US">
                <a:solidFill>
                  <a:schemeClr val="accent2"/>
                </a:solidFill>
              </a:rPr>
              <a:t>z+</a:t>
            </a:r>
            <a:r>
              <a:rPr lang="zh-CN" altLang="en-US">
                <a:solidFill>
                  <a:schemeClr val="accent2"/>
                </a:solidFill>
                <a:sym typeface="+mn-ea"/>
              </a:rPr>
              <a:t>（远）</a:t>
            </a:r>
            <a:endParaRPr lang="en-US">
              <a:solidFill>
                <a:schemeClr val="accent2"/>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屏幕空间的裁剪</a:t>
            </a:r>
            <a:endParaRPr lang="zh-CN" altLang="en-US"/>
          </a:p>
        </p:txBody>
      </p:sp>
      <p:sp>
        <p:nvSpPr>
          <p:cNvPr id="3" name="Content Placeholder 2"/>
          <p:cNvSpPr>
            <a:spLocks noGrp="1"/>
          </p:cNvSpPr>
          <p:nvPr>
            <p:ph sz="half" idx="1"/>
          </p:nvPr>
        </p:nvSpPr>
        <p:spPr/>
        <p:txBody>
          <a:bodyPr/>
          <a:p>
            <a:r>
              <a:rPr lang="zh-CN" altLang="en-US">
                <a:sym typeface="+mn-ea"/>
              </a:rPr>
              <a:t>如果画了一个</a:t>
            </a:r>
            <a:r>
              <a:rPr lang="en-US" altLang="zh-CN">
                <a:sym typeface="+mn-ea"/>
              </a:rPr>
              <a:t> x </a:t>
            </a:r>
            <a:r>
              <a:rPr lang="zh-CN" altLang="en-US">
                <a:sym typeface="+mn-ea"/>
              </a:rPr>
              <a:t>或</a:t>
            </a:r>
            <a:r>
              <a:rPr lang="en-US" altLang="zh-CN">
                <a:sym typeface="+mn-ea"/>
              </a:rPr>
              <a:t> y </a:t>
            </a:r>
            <a:r>
              <a:rPr lang="zh-CN" altLang="en-US">
                <a:sym typeface="+mn-ea"/>
              </a:rPr>
              <a:t>坐标超出</a:t>
            </a:r>
            <a:r>
              <a:rPr lang="en-US" altLang="zh-CN">
                <a:sym typeface="+mn-ea"/>
              </a:rPr>
              <a:t> [-1, 1] </a:t>
            </a:r>
            <a:r>
              <a:rPr lang="zh-CN" altLang="en-US">
                <a:sym typeface="+mn-ea"/>
              </a:rPr>
              <a:t>区间的点，</a:t>
            </a:r>
            <a:r>
              <a:rPr lang="en-US" altLang="zh-CN">
                <a:sym typeface="+mn-ea"/>
              </a:rPr>
              <a:t>OpenGL </a:t>
            </a:r>
            <a:r>
              <a:rPr lang="zh-CN" altLang="en-US">
                <a:sym typeface="+mn-ea"/>
              </a:rPr>
              <a:t>则会认为他已经不可能显示在屏幕上了，所以会把这个点裁剪（</a:t>
            </a:r>
            <a:r>
              <a:rPr lang="en-US" altLang="zh-CN">
                <a:sym typeface="+mn-ea"/>
              </a:rPr>
              <a:t>clip</a:t>
            </a:r>
            <a:r>
              <a:rPr lang="zh-CN" altLang="en-US">
                <a:sym typeface="+mn-ea"/>
              </a:rPr>
              <a:t>）掉，不予显示，也不会对他进行任何着色器计算。</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248275" y="974090"/>
            <a:ext cx="6842760" cy="5815330"/>
          </a:xfrm>
          <a:prstGeom prst="rect">
            <a:avLst/>
          </a:prstGeom>
        </p:spPr>
      </p:pic>
      <p:sp>
        <p:nvSpPr>
          <p:cNvPr id="6" name="Text Box 5"/>
          <p:cNvSpPr txBox="1"/>
          <p:nvPr/>
        </p:nvSpPr>
        <p:spPr>
          <a:xfrm>
            <a:off x="7894320" y="5650230"/>
            <a:ext cx="4297680" cy="645160"/>
          </a:xfrm>
          <a:prstGeom prst="rect">
            <a:avLst/>
          </a:prstGeom>
          <a:noFill/>
        </p:spPr>
        <p:txBody>
          <a:bodyPr wrap="none" rtlCol="0">
            <a:spAutoFit/>
          </a:bodyPr>
          <a:p>
            <a:r>
              <a:rPr lang="zh-CN" altLang="en-US"/>
              <a:t>只有</a:t>
            </a:r>
            <a:r>
              <a:rPr lang="en-US" altLang="zh-CN"/>
              <a:t> -1 </a:t>
            </a:r>
            <a:r>
              <a:rPr lang="zh-CN" altLang="en-US"/>
              <a:t>到</a:t>
            </a:r>
            <a:r>
              <a:rPr lang="en-US" altLang="zh-CN"/>
              <a:t> 1 </a:t>
            </a:r>
            <a:r>
              <a:rPr lang="zh-CN" altLang="en-US"/>
              <a:t>方框内的物体会被拍摄到！</a:t>
            </a:r>
            <a:endParaRPr lang="zh-CN" altLang="en-US"/>
          </a:p>
          <a:p>
            <a:r>
              <a:rPr lang="zh-CN" altLang="en-US"/>
              <a:t>方框外的物体就会自动裁剪掉，节省性能</a:t>
            </a: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Z </a:t>
            </a:r>
            <a:r>
              <a:rPr lang="zh-CN" altLang="en-US"/>
              <a:t>方向也会裁剪</a:t>
            </a:r>
            <a:endParaRPr lang="zh-CN" altLang="en-US"/>
          </a:p>
        </p:txBody>
      </p:sp>
      <p:sp>
        <p:nvSpPr>
          <p:cNvPr id="3" name="Content Placeholder 2"/>
          <p:cNvSpPr>
            <a:spLocks noGrp="1"/>
          </p:cNvSpPr>
          <p:nvPr>
            <p:ph sz="half" idx="1"/>
          </p:nvPr>
        </p:nvSpPr>
        <p:spPr>
          <a:xfrm>
            <a:off x="647700" y="1825625"/>
            <a:ext cx="6026785" cy="4351655"/>
          </a:xfrm>
        </p:spPr>
        <p:txBody>
          <a:bodyPr>
            <a:normAutofit lnSpcReduction="10000"/>
          </a:bodyPr>
          <a:p>
            <a:r>
              <a:rPr lang="zh-CN" altLang="en-US"/>
              <a:t>就和</a:t>
            </a:r>
            <a:r>
              <a:rPr lang="en-US" altLang="zh-CN"/>
              <a:t> x</a:t>
            </a:r>
            <a:r>
              <a:rPr lang="zh-CN" altLang="en-US"/>
              <a:t>，</a:t>
            </a:r>
            <a:r>
              <a:rPr lang="en-US" altLang="zh-CN"/>
              <a:t>y </a:t>
            </a:r>
            <a:r>
              <a:rPr lang="zh-CN" altLang="en-US"/>
              <a:t>坐标一样，</a:t>
            </a:r>
            <a:r>
              <a:rPr lang="en-US" altLang="zh-CN"/>
              <a:t>z </a:t>
            </a:r>
            <a:r>
              <a:rPr lang="zh-CN" altLang="en-US"/>
              <a:t>坐标超过</a:t>
            </a:r>
            <a:r>
              <a:rPr lang="en-US" altLang="zh-CN"/>
              <a:t> -1 </a:t>
            </a:r>
            <a:r>
              <a:rPr lang="zh-CN" altLang="en-US"/>
              <a:t>到</a:t>
            </a:r>
            <a:r>
              <a:rPr lang="en-US" altLang="zh-CN"/>
              <a:t> 1 </a:t>
            </a:r>
            <a:r>
              <a:rPr lang="zh-CN" altLang="en-US"/>
              <a:t>范围的点会被“裁剪</a:t>
            </a:r>
            <a:r>
              <a:rPr lang="zh-CN" altLang="en-US">
                <a:sym typeface="+mn-ea"/>
              </a:rPr>
              <a:t>”</a:t>
            </a:r>
            <a:r>
              <a:rPr lang="zh-CN" altLang="en-US"/>
              <a:t>掉。</a:t>
            </a:r>
            <a:endParaRPr lang="zh-CN" altLang="en-US"/>
          </a:p>
          <a:p>
            <a:r>
              <a:rPr lang="zh-CN" altLang="en-US"/>
              <a:t>你可能疑惑，</a:t>
            </a:r>
            <a:r>
              <a:rPr lang="en-US" altLang="zh-CN"/>
              <a:t>x </a:t>
            </a:r>
            <a:r>
              <a:rPr lang="zh-CN" altLang="en-US"/>
              <a:t>和</a:t>
            </a:r>
            <a:r>
              <a:rPr lang="en-US" altLang="zh-CN"/>
              <a:t> y </a:t>
            </a:r>
            <a:r>
              <a:rPr lang="zh-CN" altLang="en-US"/>
              <a:t>会超出屏幕被裁剪可以理解，因为他们本来就不可能在屏幕上显示了，</a:t>
            </a:r>
            <a:r>
              <a:rPr lang="en-US" altLang="zh-CN"/>
              <a:t>z </a:t>
            </a:r>
            <a:r>
              <a:rPr lang="zh-CN" altLang="en-US"/>
              <a:t>坐标也裁剪，看起来好像没有这个必要？</a:t>
            </a:r>
            <a:endParaRPr lang="zh-CN" altLang="en-US"/>
          </a:p>
          <a:p>
            <a:r>
              <a:rPr lang="zh-CN" altLang="en-US">
                <a:sym typeface="+mn-ea"/>
              </a:rPr>
              <a:t>有必要的，因为</a:t>
            </a:r>
            <a:r>
              <a:rPr lang="en-US" altLang="zh-CN">
                <a:sym typeface="+mn-ea"/>
              </a:rPr>
              <a:t> OpenGL </a:t>
            </a:r>
            <a:r>
              <a:rPr lang="zh-CN" altLang="en-US">
                <a:sym typeface="+mn-ea"/>
              </a:rPr>
              <a:t>的深度缓冲是有限精度的，通常是</a:t>
            </a:r>
            <a:r>
              <a:rPr lang="en-US" altLang="zh-CN">
                <a:sym typeface="+mn-ea"/>
              </a:rPr>
              <a:t> 24 </a:t>
            </a:r>
            <a:r>
              <a:rPr lang="zh-CN" altLang="en-US">
                <a:sym typeface="+mn-ea"/>
              </a:rPr>
              <a:t>位无符号整数，把</a:t>
            </a:r>
            <a:r>
              <a:rPr lang="en-US" altLang="zh-CN">
                <a:sym typeface="+mn-ea"/>
              </a:rPr>
              <a:t> 0 </a:t>
            </a:r>
            <a:r>
              <a:rPr lang="zh-CN" altLang="en-US">
                <a:sym typeface="+mn-ea"/>
              </a:rPr>
              <a:t>到</a:t>
            </a:r>
            <a:r>
              <a:rPr lang="en-US" altLang="zh-CN">
                <a:sym typeface="+mn-ea"/>
              </a:rPr>
              <a:t> 2^24-1 </a:t>
            </a:r>
            <a:r>
              <a:rPr lang="zh-CN" altLang="en-US">
                <a:sym typeface="+mn-ea"/>
              </a:rPr>
              <a:t>映射到</a:t>
            </a:r>
            <a:r>
              <a:rPr lang="en-US" altLang="zh-CN">
                <a:sym typeface="+mn-ea"/>
              </a:rPr>
              <a:t> z </a:t>
            </a:r>
            <a:r>
              <a:rPr lang="zh-CN" altLang="en-US">
                <a:sym typeface="+mn-ea"/>
              </a:rPr>
              <a:t>浮点坐标的</a:t>
            </a:r>
            <a:r>
              <a:rPr lang="en-US" altLang="zh-CN">
                <a:sym typeface="+mn-ea"/>
              </a:rPr>
              <a:t> -1 </a:t>
            </a:r>
            <a:r>
              <a:rPr lang="zh-CN" altLang="en-US">
                <a:sym typeface="+mn-ea"/>
              </a:rPr>
              <a:t>到</a:t>
            </a:r>
            <a:r>
              <a:rPr lang="en-US" altLang="zh-CN">
                <a:sym typeface="+mn-ea"/>
              </a:rPr>
              <a:t> 1</a:t>
            </a:r>
            <a:r>
              <a:rPr lang="zh-CN" altLang="en-US">
                <a:sym typeface="+mn-ea"/>
              </a:rPr>
              <a:t>，如果</a:t>
            </a:r>
            <a:r>
              <a:rPr lang="en-US" altLang="zh-CN">
                <a:sym typeface="+mn-ea"/>
              </a:rPr>
              <a:t> z </a:t>
            </a:r>
            <a:r>
              <a:rPr lang="zh-CN" altLang="en-US">
                <a:sym typeface="+mn-ea"/>
              </a:rPr>
              <a:t>浮点坐标无限制，那么定点量化的深度缓冲就容纳不下了。</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6494145" y="2016125"/>
            <a:ext cx="5697220" cy="4841875"/>
          </a:xfrm>
          <a:prstGeom prst="rect">
            <a:avLst/>
          </a:prstGeom>
        </p:spPr>
      </p:pic>
      <p:sp>
        <p:nvSpPr>
          <p:cNvPr id="10" name="Text Box 9"/>
          <p:cNvSpPr txBox="1"/>
          <p:nvPr/>
        </p:nvSpPr>
        <p:spPr>
          <a:xfrm>
            <a:off x="6336030" y="0"/>
            <a:ext cx="5855335" cy="368300"/>
          </a:xfrm>
          <a:prstGeom prst="rect">
            <a:avLst/>
          </a:prstGeom>
          <a:noFill/>
        </p:spPr>
        <p:txBody>
          <a:bodyPr wrap="square" rtlCol="0" anchor="t">
            <a:spAutoFit/>
          </a:bodyPr>
          <a:p>
            <a:r>
              <a:rPr lang="en-US">
                <a:solidFill>
                  <a:schemeClr val="tx2"/>
                </a:solidFill>
              </a:rPr>
              <a:t>https://blog.csdn.net/qjh5606/article/details/118675803</a:t>
            </a:r>
            <a:endParaRPr lang="en-US">
              <a:solidFill>
                <a:schemeClr val="tx2"/>
              </a:solidFill>
            </a:endParaRPr>
          </a:p>
        </p:txBody>
      </p:sp>
      <p:grpSp>
        <p:nvGrpSpPr>
          <p:cNvPr id="40" name="Group 39"/>
          <p:cNvGrpSpPr/>
          <p:nvPr/>
        </p:nvGrpSpPr>
        <p:grpSpPr>
          <a:xfrm>
            <a:off x="7769860" y="2316480"/>
            <a:ext cx="1792605" cy="1653540"/>
            <a:chOff x="12014" y="3444"/>
            <a:chExt cx="3250" cy="2808"/>
          </a:xfrm>
        </p:grpSpPr>
        <p:grpSp>
          <p:nvGrpSpPr>
            <p:cNvPr id="18" name="Group 17"/>
            <p:cNvGrpSpPr/>
            <p:nvPr/>
          </p:nvGrpSpPr>
          <p:grpSpPr>
            <a:xfrm>
              <a:off x="12014" y="5632"/>
              <a:ext cx="1716" cy="620"/>
              <a:chOff x="11417" y="5496"/>
              <a:chExt cx="2464" cy="620"/>
            </a:xfrm>
          </p:grpSpPr>
          <p:cxnSp>
            <p:nvCxnSpPr>
              <p:cNvPr id="11" name="Straight Connector 10"/>
              <p:cNvCxnSpPr/>
              <p:nvPr/>
            </p:nvCxnSpPr>
            <p:spPr>
              <a:xfrm>
                <a:off x="11417" y="6116"/>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548" y="5992"/>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668" y="5868"/>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799" y="5744"/>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924" y="5620"/>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055" y="5496"/>
                <a:ext cx="18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521" y="4888"/>
              <a:ext cx="1716" cy="620"/>
              <a:chOff x="11417" y="5496"/>
              <a:chExt cx="2464" cy="620"/>
            </a:xfrm>
          </p:grpSpPr>
          <p:cxnSp>
            <p:nvCxnSpPr>
              <p:cNvPr id="20" name="Straight Connector 19"/>
              <p:cNvCxnSpPr/>
              <p:nvPr/>
            </p:nvCxnSpPr>
            <p:spPr>
              <a:xfrm>
                <a:off x="11417" y="6116"/>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548" y="5992"/>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668" y="5868"/>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99" y="5744"/>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924" y="5620"/>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055" y="5496"/>
                <a:ext cx="18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3041" y="4188"/>
              <a:ext cx="1716" cy="620"/>
              <a:chOff x="11417" y="5496"/>
              <a:chExt cx="2464" cy="620"/>
            </a:xfrm>
          </p:grpSpPr>
          <p:cxnSp>
            <p:nvCxnSpPr>
              <p:cNvPr id="27" name="Straight Connector 26"/>
              <p:cNvCxnSpPr/>
              <p:nvPr/>
            </p:nvCxnSpPr>
            <p:spPr>
              <a:xfrm>
                <a:off x="11417" y="6116"/>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548" y="5992"/>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668" y="5868"/>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99" y="5744"/>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924" y="5620"/>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2055" y="5496"/>
                <a:ext cx="18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13548" y="3444"/>
              <a:ext cx="1716" cy="620"/>
              <a:chOff x="11417" y="5496"/>
              <a:chExt cx="2464" cy="620"/>
            </a:xfrm>
          </p:grpSpPr>
          <p:cxnSp>
            <p:nvCxnSpPr>
              <p:cNvPr id="34" name="Straight Connector 33"/>
              <p:cNvCxnSpPr/>
              <p:nvPr/>
            </p:nvCxnSpPr>
            <p:spPr>
              <a:xfrm>
                <a:off x="11417" y="6116"/>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48" y="5992"/>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668" y="5868"/>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1799" y="5744"/>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924" y="5620"/>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2055" y="5496"/>
                <a:ext cx="1826"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41" name="Text Box 40"/>
          <p:cNvSpPr txBox="1"/>
          <p:nvPr/>
        </p:nvSpPr>
        <p:spPr>
          <a:xfrm>
            <a:off x="7002780" y="2182495"/>
            <a:ext cx="1567180" cy="645160"/>
          </a:xfrm>
          <a:prstGeom prst="rect">
            <a:avLst/>
          </a:prstGeom>
          <a:noFill/>
        </p:spPr>
        <p:txBody>
          <a:bodyPr wrap="none" rtlCol="0">
            <a:spAutoFit/>
          </a:bodyPr>
          <a:p>
            <a:r>
              <a:rPr lang="zh-CN" altLang="en-US">
                <a:solidFill>
                  <a:schemeClr val="accent1"/>
                </a:solidFill>
              </a:rPr>
              <a:t>缓冲区里</a:t>
            </a:r>
            <a:r>
              <a:rPr lang="en-US" altLang="zh-CN">
                <a:solidFill>
                  <a:schemeClr val="accent1"/>
                </a:solidFill>
              </a:rPr>
              <a:t> </a:t>
            </a:r>
            <a:r>
              <a:rPr lang="en-US">
                <a:solidFill>
                  <a:schemeClr val="accent1"/>
                </a:solidFill>
              </a:rPr>
              <a:t>z </a:t>
            </a:r>
            <a:r>
              <a:rPr lang="zh-CN" altLang="en-US">
                <a:solidFill>
                  <a:schemeClr val="accent1"/>
                </a:solidFill>
              </a:rPr>
              <a:t>值</a:t>
            </a:r>
            <a:endParaRPr lang="zh-CN" altLang="en-US">
              <a:solidFill>
                <a:schemeClr val="accent1"/>
              </a:solidFill>
            </a:endParaRPr>
          </a:p>
          <a:p>
            <a:r>
              <a:rPr lang="zh-CN" altLang="en-US">
                <a:solidFill>
                  <a:schemeClr val="accent1"/>
                </a:solidFill>
              </a:rPr>
              <a:t>定点量化如图</a:t>
            </a:r>
            <a:endParaRPr lang="zh-CN" altLang="en-US">
              <a:solidFill>
                <a:schemeClr val="accent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不同图形</a:t>
            </a:r>
            <a:r>
              <a:rPr lang="en-US" altLang="zh-CN"/>
              <a:t> API </a:t>
            </a:r>
            <a:r>
              <a:rPr lang="zh-CN" altLang="en-US"/>
              <a:t>规定的</a:t>
            </a:r>
            <a:r>
              <a:rPr lang="en-US" altLang="zh-CN"/>
              <a:t> Z </a:t>
            </a:r>
            <a:r>
              <a:rPr lang="zh-CN" altLang="en-US"/>
              <a:t>方向不同</a:t>
            </a:r>
            <a:endParaRPr lang="zh-CN" altLang="en-US"/>
          </a:p>
        </p:txBody>
      </p:sp>
      <p:pic>
        <p:nvPicPr>
          <p:cNvPr id="9" name="Content Placeholder 5" descr="openglcoordtest"/>
          <p:cNvPicPr>
            <a:picLocks noChangeAspect="1"/>
          </p:cNvPicPr>
          <p:nvPr>
            <p:ph sz="half" idx="2"/>
          </p:nvPr>
        </p:nvPicPr>
        <p:blipFill>
          <a:blip r:embed="rId1"/>
          <a:srcRect/>
          <a:stretch>
            <a:fillRect/>
          </a:stretch>
        </p:blipFill>
        <p:spPr>
          <a:xfrm>
            <a:off x="6615430" y="1252220"/>
            <a:ext cx="4177665" cy="4624705"/>
          </a:xfrm>
          <a:prstGeom prst="rect">
            <a:avLst/>
          </a:prstGeom>
        </p:spPr>
      </p:pic>
      <p:sp>
        <p:nvSpPr>
          <p:cNvPr id="4" name="Text Box 3"/>
          <p:cNvSpPr txBox="1"/>
          <p:nvPr/>
        </p:nvSpPr>
        <p:spPr>
          <a:xfrm>
            <a:off x="8089900" y="5977255"/>
            <a:ext cx="932180" cy="368300"/>
          </a:xfrm>
          <a:prstGeom prst="rect">
            <a:avLst/>
          </a:prstGeom>
          <a:noFill/>
        </p:spPr>
        <p:txBody>
          <a:bodyPr wrap="none" rtlCol="0" anchor="t">
            <a:spAutoFit/>
          </a:bodyPr>
          <a:p>
            <a:r>
              <a:rPr lang="en-US">
                <a:sym typeface="+mn-ea"/>
              </a:rPr>
              <a:t>DirectX</a:t>
            </a:r>
            <a:endParaRPr lang="en-US"/>
          </a:p>
        </p:txBody>
      </p:sp>
      <p:pic>
        <p:nvPicPr>
          <p:cNvPr id="12" name="Content Placeholder 11" descr="openglcoordtest"/>
          <p:cNvPicPr>
            <a:picLocks noChangeAspect="1"/>
          </p:cNvPicPr>
          <p:nvPr>
            <p:ph sz="half" idx="1"/>
          </p:nvPr>
        </p:nvPicPr>
        <p:blipFill>
          <a:blip r:embed="rId2"/>
          <a:stretch>
            <a:fillRect/>
          </a:stretch>
        </p:blipFill>
        <p:spPr>
          <a:xfrm>
            <a:off x="1846580" y="1691640"/>
            <a:ext cx="3518535" cy="3853180"/>
          </a:xfrm>
          <a:prstGeom prst="rect">
            <a:avLst/>
          </a:prstGeom>
        </p:spPr>
      </p:pic>
      <p:sp>
        <p:nvSpPr>
          <p:cNvPr id="13" name="Text Box 12"/>
          <p:cNvSpPr txBox="1"/>
          <p:nvPr/>
        </p:nvSpPr>
        <p:spPr>
          <a:xfrm>
            <a:off x="2731770" y="5977255"/>
            <a:ext cx="1046480" cy="368300"/>
          </a:xfrm>
          <a:prstGeom prst="rect">
            <a:avLst/>
          </a:prstGeom>
          <a:noFill/>
        </p:spPr>
        <p:txBody>
          <a:bodyPr wrap="none" rtlCol="0" anchor="t">
            <a:spAutoFit/>
          </a:bodyPr>
          <a:p>
            <a:r>
              <a:rPr lang="en-US">
                <a:sym typeface="+mn-ea"/>
              </a:rPr>
              <a:t>OpenGL</a:t>
            </a:r>
            <a:endParaRPr lang="en-US"/>
          </a:p>
        </p:txBody>
      </p:sp>
      <p:grpSp>
        <p:nvGrpSpPr>
          <p:cNvPr id="6" name="Group 5"/>
          <p:cNvGrpSpPr/>
          <p:nvPr/>
        </p:nvGrpSpPr>
        <p:grpSpPr>
          <a:xfrm>
            <a:off x="1062355" y="5560060"/>
            <a:ext cx="1183640" cy="471170"/>
            <a:chOff x="10216" y="1073"/>
            <a:chExt cx="1864" cy="742"/>
          </a:xfrm>
        </p:grpSpPr>
        <p:sp>
          <p:nvSpPr>
            <p:cNvPr id="5" name="Freeform 4"/>
            <p:cNvSpPr/>
            <p:nvPr/>
          </p:nvSpPr>
          <p:spPr>
            <a:xfrm>
              <a:off x="10216" y="1073"/>
              <a:ext cx="1864" cy="742"/>
            </a:xfrm>
            <a:custGeom>
              <a:avLst/>
              <a:gdLst>
                <a:gd name="connsiteX0" fmla="*/ 0 w 1864"/>
                <a:gd name="connsiteY0" fmla="*/ 375 h 742"/>
                <a:gd name="connsiteX1" fmla="*/ 960 w 1864"/>
                <a:gd name="connsiteY1" fmla="*/ 0 h 742"/>
                <a:gd name="connsiteX2" fmla="*/ 1864 w 1864"/>
                <a:gd name="connsiteY2" fmla="*/ 392 h 742"/>
                <a:gd name="connsiteX3" fmla="*/ 927 w 1864"/>
                <a:gd name="connsiteY3" fmla="*/ 742 h 742"/>
                <a:gd name="connsiteX4" fmla="*/ 0 w 1864"/>
                <a:gd name="connsiteY4" fmla="*/ 375 h 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 h="742">
                  <a:moveTo>
                    <a:pt x="0" y="375"/>
                  </a:moveTo>
                  <a:cubicBezTo>
                    <a:pt x="320" y="250"/>
                    <a:pt x="535" y="25"/>
                    <a:pt x="960" y="0"/>
                  </a:cubicBezTo>
                  <a:cubicBezTo>
                    <a:pt x="1440" y="42"/>
                    <a:pt x="1563" y="261"/>
                    <a:pt x="1864" y="392"/>
                  </a:cubicBezTo>
                  <a:cubicBezTo>
                    <a:pt x="1552" y="509"/>
                    <a:pt x="1388" y="725"/>
                    <a:pt x="927" y="742"/>
                  </a:cubicBezTo>
                  <a:cubicBezTo>
                    <a:pt x="518" y="708"/>
                    <a:pt x="309" y="497"/>
                    <a:pt x="0" y="37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val 2"/>
            <p:cNvSpPr/>
            <p:nvPr/>
          </p:nvSpPr>
          <p:spPr>
            <a:xfrm>
              <a:off x="10836" y="1150"/>
              <a:ext cx="615" cy="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grpSp>
      <p:grpSp>
        <p:nvGrpSpPr>
          <p:cNvPr id="7" name="Group 6"/>
          <p:cNvGrpSpPr/>
          <p:nvPr/>
        </p:nvGrpSpPr>
        <p:grpSpPr>
          <a:xfrm>
            <a:off x="5831205" y="5562600"/>
            <a:ext cx="1183640" cy="471170"/>
            <a:chOff x="10216" y="1073"/>
            <a:chExt cx="1864" cy="742"/>
          </a:xfrm>
        </p:grpSpPr>
        <p:sp>
          <p:nvSpPr>
            <p:cNvPr id="8" name="Freeform 7"/>
            <p:cNvSpPr/>
            <p:nvPr/>
          </p:nvSpPr>
          <p:spPr>
            <a:xfrm>
              <a:off x="10216" y="1073"/>
              <a:ext cx="1864" cy="742"/>
            </a:xfrm>
            <a:custGeom>
              <a:avLst/>
              <a:gdLst>
                <a:gd name="connsiteX0" fmla="*/ 0 w 1864"/>
                <a:gd name="connsiteY0" fmla="*/ 375 h 742"/>
                <a:gd name="connsiteX1" fmla="*/ 960 w 1864"/>
                <a:gd name="connsiteY1" fmla="*/ 0 h 742"/>
                <a:gd name="connsiteX2" fmla="*/ 1864 w 1864"/>
                <a:gd name="connsiteY2" fmla="*/ 392 h 742"/>
                <a:gd name="connsiteX3" fmla="*/ 927 w 1864"/>
                <a:gd name="connsiteY3" fmla="*/ 742 h 742"/>
                <a:gd name="connsiteX4" fmla="*/ 0 w 1864"/>
                <a:gd name="connsiteY4" fmla="*/ 375 h 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 h="742">
                  <a:moveTo>
                    <a:pt x="0" y="375"/>
                  </a:moveTo>
                  <a:cubicBezTo>
                    <a:pt x="320" y="250"/>
                    <a:pt x="535" y="25"/>
                    <a:pt x="960" y="0"/>
                  </a:cubicBezTo>
                  <a:cubicBezTo>
                    <a:pt x="1440" y="42"/>
                    <a:pt x="1563" y="261"/>
                    <a:pt x="1864" y="392"/>
                  </a:cubicBezTo>
                  <a:cubicBezTo>
                    <a:pt x="1552" y="509"/>
                    <a:pt x="1388" y="725"/>
                    <a:pt x="927" y="742"/>
                  </a:cubicBezTo>
                  <a:cubicBezTo>
                    <a:pt x="518" y="708"/>
                    <a:pt x="309" y="497"/>
                    <a:pt x="0" y="37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10836" y="1150"/>
              <a:ext cx="615" cy="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世界空间</a:t>
            </a:r>
            <a:r>
              <a:rPr lang="zh-CN" altLang="en-US">
                <a:sym typeface="+mn-ea"/>
              </a:rPr>
              <a:t>坐标系（三维）</a:t>
            </a:r>
            <a:endParaRPr lang="zh-CN" altLang="en-US"/>
          </a:p>
        </p:txBody>
      </p:sp>
      <p:sp>
        <p:nvSpPr>
          <p:cNvPr id="3" name="Content Placeholder 2"/>
          <p:cNvSpPr>
            <a:spLocks noGrp="1"/>
          </p:cNvSpPr>
          <p:nvPr>
            <p:ph idx="1"/>
          </p:nvPr>
        </p:nvSpPr>
        <p:spPr>
          <a:xfrm>
            <a:off x="647700" y="1858010"/>
            <a:ext cx="10515600" cy="4481195"/>
          </a:xfrm>
        </p:spPr>
        <p:txBody>
          <a:bodyPr/>
          <a:p>
            <a:r>
              <a:rPr lang="zh-CN" altLang="en-US">
                <a:sym typeface="+mn-ea"/>
              </a:rPr>
              <a:t>三维空间同样有笛卡尔坐标系，确定三维空间中的一个点，就需要</a:t>
            </a:r>
            <a:r>
              <a:rPr lang="en-US" altLang="zh-CN">
                <a:sym typeface="+mn-ea"/>
              </a:rPr>
              <a:t> x, y, z </a:t>
            </a:r>
            <a:r>
              <a:rPr lang="zh-CN" altLang="en-US">
                <a:sym typeface="+mn-ea"/>
              </a:rPr>
              <a:t>三个坐标。</a:t>
            </a:r>
            <a:endParaRPr lang="zh-CN" altLang="en-US">
              <a:sym typeface="+mn-ea"/>
            </a:endParaRPr>
          </a:p>
        </p:txBody>
      </p:sp>
      <p:pic>
        <p:nvPicPr>
          <p:cNvPr id="4" name="Picture 3"/>
          <p:cNvPicPr>
            <a:picLocks noChangeAspect="1"/>
          </p:cNvPicPr>
          <p:nvPr/>
        </p:nvPicPr>
        <p:blipFill>
          <a:blip r:embed="rId1"/>
          <a:stretch>
            <a:fillRect/>
          </a:stretch>
        </p:blipFill>
        <p:spPr>
          <a:xfrm>
            <a:off x="6537960" y="2513965"/>
            <a:ext cx="5654040" cy="4344035"/>
          </a:xfrm>
          <a:prstGeom prst="rect">
            <a:avLst/>
          </a:prstGeom>
        </p:spPr>
      </p:pic>
      <p:pic>
        <p:nvPicPr>
          <p:cNvPr id="5" name="Picture 4"/>
          <p:cNvPicPr>
            <a:picLocks noChangeAspect="1"/>
          </p:cNvPicPr>
          <p:nvPr/>
        </p:nvPicPr>
        <p:blipFill>
          <a:blip r:embed="rId2"/>
          <a:stretch>
            <a:fillRect/>
          </a:stretch>
        </p:blipFill>
        <p:spPr>
          <a:xfrm>
            <a:off x="0" y="4596765"/>
            <a:ext cx="2977515" cy="226123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zh-CN" altLang="en-US">
                <a:sym typeface="+mn-ea"/>
              </a:rPr>
              <a:t>第六章：绘制各种图形</a:t>
            </a:r>
            <a:endParaRPr lang="en-US" altLang="zh-CN">
              <a:sym typeface="+mn-e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三维世界</a:t>
            </a:r>
            <a:r>
              <a:rPr lang="zh-CN" altLang="en-US">
                <a:sym typeface="+mn-ea"/>
              </a:rPr>
              <a:t>到二维屏幕的转换</a:t>
            </a:r>
            <a:endParaRPr lang="en-US"/>
          </a:p>
        </p:txBody>
      </p:sp>
      <p:sp>
        <p:nvSpPr>
          <p:cNvPr id="3" name="Content Placeholder 2"/>
          <p:cNvSpPr>
            <a:spLocks noGrp="1"/>
          </p:cNvSpPr>
          <p:nvPr>
            <p:ph idx="1"/>
          </p:nvPr>
        </p:nvSpPr>
        <p:spPr/>
        <p:txBody>
          <a:bodyPr/>
          <a:p>
            <a:r>
              <a:rPr lang="zh-CN" altLang="en-US"/>
              <a:t>无论我们想要表现的图形空间是多么丰富多彩的三维</a:t>
            </a:r>
            <a:r>
              <a:rPr lang="zh-CN" altLang="en-US">
                <a:sym typeface="+mn-ea"/>
              </a:rPr>
              <a:t>世界，最终都需要投影到二维的屏幕上呈现给用户欣赏</a:t>
            </a:r>
            <a:r>
              <a:rPr lang="zh-CN" altLang="en-US"/>
              <a:t>。</a:t>
            </a:r>
            <a:endParaRPr lang="zh-CN" altLang="en-US"/>
          </a:p>
          <a:p>
            <a:r>
              <a:rPr lang="zh-CN" altLang="en-US"/>
              <a:t>在三维世界坐标和二维屏幕（准确的说还是三维屏幕，其中</a:t>
            </a:r>
            <a:r>
              <a:rPr lang="en-US" altLang="zh-CN"/>
              <a:t> z </a:t>
            </a:r>
            <a:r>
              <a:rPr lang="zh-CN" altLang="en-US"/>
              <a:t>坐标用于深度检测）之间转换的，是一个矩阵，我们将在下一课中详细介绍投影矩阵等知识。</a:t>
            </a:r>
            <a:endParaRPr lang="zh-CN" altLang="en-US"/>
          </a:p>
          <a:p>
            <a:r>
              <a:rPr lang="zh-CN" altLang="en-US"/>
              <a:t>目前我们只考虑二维图形的绘制，在</a:t>
            </a:r>
            <a:r>
              <a:rPr lang="zh-CN">
                <a:sym typeface="+mn-ea"/>
              </a:rPr>
              <a:t>默认的配置下（没有手动指定过任何矩阵），</a:t>
            </a:r>
            <a:r>
              <a:rPr lang="en-US" altLang="zh-CN">
                <a:sym typeface="+mn-ea"/>
              </a:rPr>
              <a:t>OpenGL </a:t>
            </a:r>
            <a:r>
              <a:rPr lang="zh-CN" altLang="en-US">
                <a:sym typeface="+mn-ea"/>
              </a:rPr>
              <a:t>会把我们输入的世界空间坐标直接当作屏幕空间坐标。</a:t>
            </a: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指定一个顶点的坐标</a:t>
            </a:r>
            <a:endParaRPr lang="zh-CN" altLang="en-US"/>
          </a:p>
        </p:txBody>
      </p:sp>
      <p:sp>
        <p:nvSpPr>
          <p:cNvPr id="3" name="Content Placeholder 2"/>
          <p:cNvSpPr>
            <a:spLocks noGrp="1"/>
          </p:cNvSpPr>
          <p:nvPr>
            <p:ph idx="1"/>
          </p:nvPr>
        </p:nvSpPr>
        <p:spPr>
          <a:xfrm>
            <a:off x="647700" y="1858010"/>
            <a:ext cx="10515600" cy="4481195"/>
          </a:xfrm>
        </p:spPr>
        <p:txBody>
          <a:bodyPr/>
          <a:p>
            <a:r>
              <a:rPr lang="zh-CN">
                <a:sym typeface="+mn-ea"/>
              </a:rPr>
              <a:t>要画一个点，可以用</a:t>
            </a:r>
            <a:r>
              <a:rPr lang="en-US" altLang="zh-CN">
                <a:sym typeface="+mn-ea"/>
              </a:rPr>
              <a:t> </a:t>
            </a:r>
            <a:r>
              <a:rPr lang="zh-CN">
                <a:sym typeface="+mn-ea"/>
              </a:rPr>
              <a:t>glVertex3f</a:t>
            </a:r>
            <a:r>
              <a:rPr lang="en-US" altLang="zh-CN">
                <a:sym typeface="+mn-ea"/>
              </a:rPr>
              <a:t> </a:t>
            </a:r>
            <a:r>
              <a:rPr lang="zh-CN" altLang="en-US">
                <a:sym typeface="+mn-ea"/>
              </a:rPr>
              <a:t>函数，他有三个参数，分别是你要画点的</a:t>
            </a:r>
            <a:r>
              <a:rPr lang="en-US" altLang="zh-CN">
                <a:sym typeface="+mn-ea"/>
              </a:rPr>
              <a:t> x, y, z </a:t>
            </a:r>
            <a:r>
              <a:rPr lang="zh-CN" altLang="en-US">
                <a:sym typeface="+mn-ea"/>
              </a:rPr>
              <a:t>坐标。</a:t>
            </a:r>
            <a:endParaRPr lang="zh-CN" altLang="en-US">
              <a:sym typeface="+mn-ea"/>
            </a:endParaRPr>
          </a:p>
          <a:p>
            <a:r>
              <a:rPr lang="zh-CN" altLang="en-US">
                <a:sym typeface="+mn-ea"/>
              </a:rPr>
              <a:t>由于目前我们只是在二维屏幕上画图，也暂时不打算启用深度测试，</a:t>
            </a:r>
            <a:r>
              <a:rPr lang="en-US" altLang="zh-CN">
                <a:sym typeface="+mn-ea"/>
              </a:rPr>
              <a:t>z </a:t>
            </a:r>
            <a:r>
              <a:rPr lang="zh-CN" altLang="en-US">
                <a:sym typeface="+mn-ea"/>
              </a:rPr>
              <a:t>坐标暂时没有意义，可以始终为</a:t>
            </a:r>
            <a:r>
              <a:rPr lang="en-US" altLang="zh-CN">
                <a:sym typeface="+mn-ea"/>
              </a:rPr>
              <a:t> 0</a:t>
            </a:r>
            <a:r>
              <a:rPr lang="zh-CN" altLang="en-US">
                <a:sym typeface="+mn-ea"/>
              </a:rPr>
              <a:t>。</a:t>
            </a:r>
            <a:endParaRPr lang="zh-CN" altLang="en-US">
              <a:sym typeface="+mn-ea"/>
            </a:endParaRPr>
          </a:p>
          <a:p>
            <a:r>
              <a:rPr lang="zh-CN">
                <a:sym typeface="+mn-ea"/>
              </a:rPr>
              <a:t>默认的配置下（没有指定过矩阵），</a:t>
            </a:r>
            <a:r>
              <a:rPr lang="en-US" altLang="zh-CN">
                <a:sym typeface="+mn-ea"/>
              </a:rPr>
              <a:t>OpenGL </a:t>
            </a:r>
            <a:r>
              <a:rPr lang="zh-CN" altLang="en-US">
                <a:sym typeface="+mn-ea"/>
              </a:rPr>
              <a:t>会把世界空间坐标直接当作屏幕空间坐标。</a:t>
            </a:r>
            <a:endParaRPr lang="zh-CN">
              <a:sym typeface="+mn-ea"/>
            </a:endParaRPr>
          </a:p>
          <a:p>
            <a:endParaRPr lang="zh-CN">
              <a:sym typeface="+mn-ea"/>
            </a:endParaRPr>
          </a:p>
          <a:p>
            <a:r>
              <a:rPr lang="zh-CN">
                <a:sym typeface="+mn-ea"/>
              </a:rPr>
              <a:t>glVertex3f(</a:t>
            </a:r>
            <a:r>
              <a:rPr lang="en-US" altLang="zh-CN">
                <a:sym typeface="+mn-ea"/>
              </a:rPr>
              <a:t>0.0, 0.0, 0.0</a:t>
            </a:r>
            <a:r>
              <a:rPr lang="zh-CN">
                <a:sym typeface="+mn-ea"/>
              </a:rPr>
              <a:t>);</a:t>
            </a:r>
            <a:endParaRPr lang="zh-CN">
              <a:sym typeface="+mn-ea"/>
            </a:endParaRPr>
          </a:p>
          <a:p>
            <a:endParaRPr lang="zh-CN">
              <a:sym typeface="+mn-ea"/>
            </a:endParaRPr>
          </a:p>
          <a:p>
            <a:r>
              <a:rPr lang="zh-CN">
                <a:sym typeface="+mn-ea"/>
              </a:rPr>
              <a:t>在（</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）坐标处绘制一个点，也就是在屏幕的中央绘制一个点。</a:t>
            </a:r>
            <a:endParaRPr lang="zh-CN" altLang="en-US">
              <a:sym typeface="+mn-e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指定一个顶点的坐标</a:t>
            </a:r>
            <a:endParaRPr lang="zh-CN" altLang="en-US"/>
          </a:p>
        </p:txBody>
      </p:sp>
      <p:sp>
        <p:nvSpPr>
          <p:cNvPr id="3" name="Content Placeholder 2"/>
          <p:cNvSpPr>
            <a:spLocks noGrp="1"/>
          </p:cNvSpPr>
          <p:nvPr>
            <p:ph idx="1"/>
          </p:nvPr>
        </p:nvSpPr>
        <p:spPr>
          <a:xfrm>
            <a:off x="647700" y="1858010"/>
            <a:ext cx="10515600" cy="4481195"/>
          </a:xfrm>
        </p:spPr>
        <p:txBody>
          <a:bodyPr/>
          <a:p>
            <a:r>
              <a:rPr lang="zh-CN">
                <a:sym typeface="+mn-ea"/>
              </a:rPr>
              <a:t>要画一个点，可以用</a:t>
            </a:r>
            <a:r>
              <a:rPr lang="en-US" altLang="zh-CN">
                <a:sym typeface="+mn-ea"/>
              </a:rPr>
              <a:t> </a:t>
            </a:r>
            <a:r>
              <a:rPr lang="zh-CN">
                <a:sym typeface="+mn-ea"/>
              </a:rPr>
              <a:t>glVertex3f</a:t>
            </a:r>
            <a:r>
              <a:rPr lang="en-US" altLang="zh-CN">
                <a:sym typeface="+mn-ea"/>
              </a:rPr>
              <a:t> </a:t>
            </a:r>
            <a:r>
              <a:rPr lang="zh-CN" altLang="en-US">
                <a:sym typeface="+mn-ea"/>
              </a:rPr>
              <a:t>函数，他有三个参数，分别是你要画点的</a:t>
            </a:r>
            <a:r>
              <a:rPr lang="en-US" altLang="zh-CN">
                <a:sym typeface="+mn-ea"/>
              </a:rPr>
              <a:t> x, y, z </a:t>
            </a:r>
            <a:r>
              <a:rPr lang="zh-CN" altLang="en-US">
                <a:sym typeface="+mn-ea"/>
              </a:rPr>
              <a:t>坐标。</a:t>
            </a:r>
            <a:endParaRPr lang="zh-CN" altLang="en-US">
              <a:sym typeface="+mn-ea"/>
            </a:endParaRPr>
          </a:p>
          <a:p>
            <a:r>
              <a:rPr lang="zh-CN" altLang="en-US">
                <a:sym typeface="+mn-ea"/>
              </a:rPr>
              <a:t>由于目前我们只是在二维屏幕上画图，也暂时不打算启用深度测试，</a:t>
            </a:r>
            <a:r>
              <a:rPr lang="en-US" altLang="zh-CN">
                <a:sym typeface="+mn-ea"/>
              </a:rPr>
              <a:t>z </a:t>
            </a:r>
            <a:r>
              <a:rPr lang="zh-CN" altLang="en-US">
                <a:sym typeface="+mn-ea"/>
              </a:rPr>
              <a:t>坐标暂时没有意义，可以始终为</a:t>
            </a:r>
            <a:r>
              <a:rPr lang="en-US" altLang="zh-CN">
                <a:sym typeface="+mn-ea"/>
              </a:rPr>
              <a:t> 0</a:t>
            </a:r>
            <a:r>
              <a:rPr lang="zh-CN" altLang="en-US">
                <a:sym typeface="+mn-ea"/>
              </a:rPr>
              <a:t>。</a:t>
            </a:r>
            <a:endParaRPr lang="zh-CN" altLang="en-US">
              <a:sym typeface="+mn-ea"/>
            </a:endParaRPr>
          </a:p>
          <a:p>
            <a:r>
              <a:rPr lang="zh-CN">
                <a:sym typeface="+mn-ea"/>
              </a:rPr>
              <a:t>默认的配置下（没有指定过矩阵），</a:t>
            </a:r>
            <a:r>
              <a:rPr lang="en-US" altLang="zh-CN">
                <a:sym typeface="+mn-ea"/>
              </a:rPr>
              <a:t>OpenGL </a:t>
            </a:r>
            <a:r>
              <a:rPr lang="zh-CN" altLang="en-US">
                <a:sym typeface="+mn-ea"/>
              </a:rPr>
              <a:t>会把世界空间坐标直接当作屏幕空间坐标。</a:t>
            </a:r>
            <a:endParaRPr lang="zh-CN">
              <a:sym typeface="+mn-ea"/>
            </a:endParaRPr>
          </a:p>
          <a:p>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endParaRPr lang="zh-CN">
              <a:sym typeface="+mn-ea"/>
            </a:endParaRPr>
          </a:p>
          <a:p>
            <a:r>
              <a:rPr lang="zh-CN">
                <a:sym typeface="+mn-ea"/>
              </a:rPr>
              <a:t>在（</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）坐标处绘制一个点，也就是在屏幕的中央绘制一个点。</a:t>
            </a:r>
            <a:endParaRPr lang="zh-CN" altLang="en-US">
              <a:sym typeface="+mn-ea"/>
            </a:endParaRPr>
          </a:p>
          <a:p>
            <a:r>
              <a:rPr lang="zh-CN" altLang="en-US">
                <a:sym typeface="+mn-ea"/>
              </a:rPr>
              <a:t>但是</a:t>
            </a:r>
            <a:r>
              <a:rPr lang="en-US" altLang="zh-CN">
                <a:sym typeface="+mn-ea"/>
              </a:rPr>
              <a:t> 0.0 </a:t>
            </a:r>
            <a:r>
              <a:rPr lang="zh-CN" altLang="en-US">
                <a:sym typeface="+mn-ea"/>
              </a:rPr>
              <a:t>这样的写法并不严谨，</a:t>
            </a:r>
            <a:r>
              <a:rPr lang="en-US" altLang="zh-CN">
                <a:sym typeface="+mn-ea"/>
              </a:rPr>
              <a:t>glVertex3f </a:t>
            </a:r>
            <a:r>
              <a:rPr lang="zh-CN" altLang="en-US">
                <a:sym typeface="+mn-ea"/>
              </a:rPr>
              <a:t>的参数是</a:t>
            </a:r>
            <a:r>
              <a:rPr lang="en-US" altLang="zh-CN">
                <a:sym typeface="+mn-ea"/>
              </a:rPr>
              <a:t> float </a:t>
            </a:r>
            <a:r>
              <a:rPr lang="zh-CN" altLang="en-US">
                <a:sym typeface="+mn-ea"/>
              </a:rPr>
              <a:t>类型的，而</a:t>
            </a:r>
            <a:r>
              <a:rPr lang="en-US" altLang="zh-CN">
                <a:sym typeface="+mn-ea"/>
              </a:rPr>
              <a:t> C </a:t>
            </a:r>
            <a:r>
              <a:rPr lang="zh-CN" altLang="en-US">
                <a:sym typeface="+mn-ea"/>
              </a:rPr>
              <a:t>语言（万恶的）中带小数点的</a:t>
            </a:r>
            <a:r>
              <a:rPr lang="zh-CN" altLang="en-US">
                <a:sym typeface="+mn-ea"/>
              </a:rPr>
              <a:t>常</a:t>
            </a:r>
            <a:r>
              <a:rPr lang="zh-CN" altLang="en-US">
                <a:sym typeface="+mn-ea"/>
              </a:rPr>
              <a:t>量（如</a:t>
            </a:r>
            <a:r>
              <a:rPr lang="en-US" altLang="zh-CN">
                <a:sym typeface="+mn-ea"/>
              </a:rPr>
              <a:t> 3.14</a:t>
            </a:r>
            <a:r>
              <a:rPr lang="zh-CN" altLang="en-US">
                <a:sym typeface="+mn-ea"/>
              </a:rPr>
              <a:t>）默认是</a:t>
            </a:r>
            <a:r>
              <a:rPr lang="en-US" altLang="zh-CN">
                <a:sym typeface="+mn-ea"/>
              </a:rPr>
              <a:t> double </a:t>
            </a:r>
            <a:r>
              <a:rPr lang="zh-CN" altLang="en-US">
                <a:sym typeface="+mn-ea"/>
              </a:rPr>
              <a:t>类型的，此处发生了隐式类型转换，为了防止被转换（以及影响</a:t>
            </a:r>
            <a:r>
              <a:rPr lang="en-US" altLang="zh-CN">
                <a:sym typeface="+mn-ea"/>
              </a:rPr>
              <a:t> auto </a:t>
            </a:r>
            <a:r>
              <a:rPr lang="zh-CN" altLang="en-US">
                <a:sym typeface="+mn-ea"/>
              </a:rPr>
              <a:t>推导），建议在每个带小数点的常量后面加一个</a:t>
            </a:r>
            <a:r>
              <a:rPr lang="en-US" altLang="zh-CN">
                <a:sym typeface="+mn-ea"/>
              </a:rPr>
              <a:t> f </a:t>
            </a:r>
            <a:r>
              <a:rPr lang="zh-CN" altLang="en-US">
                <a:sym typeface="+mn-ea"/>
              </a:rPr>
              <a:t>后缀（如</a:t>
            </a:r>
            <a:r>
              <a:rPr lang="en-US" altLang="zh-CN">
                <a:sym typeface="+mn-ea"/>
              </a:rPr>
              <a:t> 3.14f</a:t>
            </a:r>
            <a:r>
              <a:rPr lang="zh-CN" altLang="en-US">
                <a:sym typeface="+mn-ea"/>
              </a:rPr>
              <a:t>），这样</a:t>
            </a:r>
            <a:r>
              <a:rPr lang="en-US" altLang="zh-CN">
                <a:sym typeface="+mn-ea"/>
              </a:rPr>
              <a:t> C </a:t>
            </a:r>
            <a:r>
              <a:rPr lang="zh-CN" altLang="en-US">
                <a:sym typeface="+mn-ea"/>
              </a:rPr>
              <a:t>语言就会把他视为</a:t>
            </a:r>
            <a:r>
              <a:rPr lang="en-US" altLang="zh-CN">
                <a:sym typeface="+mn-ea"/>
              </a:rPr>
              <a:t> float </a:t>
            </a:r>
            <a:r>
              <a:rPr lang="zh-CN" altLang="en-US">
                <a:sym typeface="+mn-ea"/>
              </a:rPr>
              <a:t>类型常数而不是</a:t>
            </a:r>
            <a:r>
              <a:rPr lang="en-US" altLang="zh-CN">
                <a:sym typeface="+mn-ea"/>
              </a:rPr>
              <a:t> double </a:t>
            </a:r>
            <a:r>
              <a:rPr lang="zh-CN" altLang="en-US">
                <a:sym typeface="+mn-ea"/>
              </a:rPr>
              <a:t>类型常数。</a:t>
            </a:r>
            <a:endParaRPr lang="zh-CN" altLang="en-US">
              <a:sym typeface="+mn-e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画一个点</a:t>
            </a:r>
            <a:endParaRPr lang="zh-CN" altLang="en-US"/>
          </a:p>
        </p:txBody>
      </p:sp>
      <p:sp>
        <p:nvSpPr>
          <p:cNvPr id="3" name="Content Placeholder 2"/>
          <p:cNvSpPr>
            <a:spLocks noGrp="1"/>
          </p:cNvSpPr>
          <p:nvPr>
            <p:ph idx="1"/>
          </p:nvPr>
        </p:nvSpPr>
        <p:spPr>
          <a:xfrm>
            <a:off x="647700" y="1858010"/>
            <a:ext cx="10515600" cy="4481195"/>
          </a:xfrm>
        </p:spPr>
        <p:txBody>
          <a:bodyPr/>
          <a:p>
            <a:r>
              <a:rPr lang="zh-CN">
                <a:sym typeface="+mn-ea"/>
              </a:rPr>
              <a:t>但是光靠</a:t>
            </a:r>
            <a:r>
              <a:rPr lang="en-US" altLang="zh-CN">
                <a:sym typeface="+mn-ea"/>
              </a:rPr>
              <a:t> glVertex3f </a:t>
            </a:r>
            <a:r>
              <a:rPr lang="zh-CN" altLang="en-US">
                <a:sym typeface="+mn-ea"/>
              </a:rPr>
              <a:t>指定一个顶点坐标还没有用。</a:t>
            </a:r>
            <a:r>
              <a:rPr lang="en-US" altLang="zh-CN">
                <a:sym typeface="+mn-ea"/>
              </a:rPr>
              <a:t>OpenGL </a:t>
            </a:r>
            <a:r>
              <a:rPr lang="zh-CN" altLang="en-US">
                <a:sym typeface="+mn-ea"/>
              </a:rPr>
              <a:t>支持多重绘图模式：</a:t>
            </a:r>
            <a:endParaRPr lang="zh-CN" altLang="en-US">
              <a:sym typeface="+mn-ea"/>
            </a:endParaRPr>
          </a:p>
          <a:p>
            <a:pPr marL="457200" indent="-457200">
              <a:buAutoNum type="arabicPeriod"/>
            </a:pPr>
            <a:r>
              <a:rPr lang="zh-CN" altLang="en-US">
                <a:sym typeface="+mn-ea"/>
              </a:rPr>
              <a:t>点</a:t>
            </a:r>
            <a:r>
              <a:rPr lang="en-US" altLang="zh-CN">
                <a:sym typeface="+mn-ea"/>
              </a:rPr>
              <a:t> GL_POINTS</a:t>
            </a:r>
            <a:endParaRPr lang="en-US" altLang="zh-CN">
              <a:sym typeface="+mn-ea"/>
            </a:endParaRPr>
          </a:p>
          <a:p>
            <a:pPr marL="457200" indent="-457200">
              <a:buAutoNum type="arabicPeriod"/>
            </a:pPr>
            <a:r>
              <a:rPr lang="zh-CN" altLang="en-US">
                <a:sym typeface="+mn-ea"/>
              </a:rPr>
              <a:t>线</a:t>
            </a:r>
            <a:r>
              <a:rPr lang="en-US" altLang="zh-CN">
                <a:sym typeface="+mn-ea"/>
              </a:rPr>
              <a:t> GL_LINES</a:t>
            </a:r>
            <a:endParaRPr lang="en-US" altLang="zh-CN">
              <a:sym typeface="+mn-ea"/>
            </a:endParaRPr>
          </a:p>
          <a:p>
            <a:pPr marL="457200" indent="-457200">
              <a:buAutoNum type="arabicPeriod"/>
            </a:pPr>
            <a:r>
              <a:rPr lang="zh-CN" altLang="en-US">
                <a:sym typeface="+mn-ea"/>
              </a:rPr>
              <a:t>面</a:t>
            </a:r>
            <a:r>
              <a:rPr lang="en-US" altLang="zh-CN">
                <a:sym typeface="+mn-ea"/>
              </a:rPr>
              <a:t> GL_TRIANGLES</a:t>
            </a:r>
            <a:endParaRPr lang="en-US" altLang="zh-CN">
              <a:sym typeface="+mn-ea"/>
            </a:endParaRPr>
          </a:p>
          <a:p>
            <a:r>
              <a:rPr lang="zh-CN" altLang="en-US">
                <a:sym typeface="+mn-ea"/>
              </a:rPr>
              <a:t>我们可以用</a:t>
            </a:r>
            <a:r>
              <a:rPr lang="en-US" altLang="zh-CN">
                <a:sym typeface="+mn-ea"/>
              </a:rPr>
              <a:t> </a:t>
            </a:r>
            <a:r>
              <a:rPr lang="zh-CN">
                <a:sym typeface="+mn-ea"/>
              </a:rPr>
              <a:t>glBegin</a:t>
            </a:r>
            <a:r>
              <a:rPr lang="en-US" altLang="zh-CN">
                <a:sym typeface="+mn-ea"/>
              </a:rPr>
              <a:t>(GL_xxx) </a:t>
            </a:r>
            <a:r>
              <a:rPr lang="zh-CN" altLang="en-US">
                <a:sym typeface="+mn-ea"/>
              </a:rPr>
              <a:t>来指定一个绘图模式，然后通过</a:t>
            </a:r>
            <a:r>
              <a:rPr lang="en-US" altLang="zh-CN">
                <a:sym typeface="+mn-ea"/>
              </a:rPr>
              <a:t> glVertex3f </a:t>
            </a:r>
            <a:r>
              <a:rPr lang="zh-CN" altLang="en-US">
                <a:sym typeface="+mn-ea"/>
              </a:rPr>
              <a:t>指定这种模式下的一些顶点坐标，最后调用</a:t>
            </a:r>
            <a:r>
              <a:rPr lang="en-US" altLang="zh-CN">
                <a:sym typeface="+mn-ea"/>
              </a:rPr>
              <a:t> glEnd() </a:t>
            </a:r>
            <a:r>
              <a:rPr lang="zh-CN" altLang="en-US">
                <a:sym typeface="+mn-ea"/>
              </a:rPr>
              <a:t>结束绘制。</a:t>
            </a:r>
            <a:endParaRPr lang="zh-CN" altLang="en-US">
              <a:sym typeface="+mn-ea"/>
            </a:endParaRPr>
          </a:p>
          <a:p>
            <a:r>
              <a:rPr lang="zh-CN" altLang="en-US">
                <a:sym typeface="+mn-ea"/>
              </a:rPr>
              <a:t>例如要告诉</a:t>
            </a:r>
            <a:r>
              <a:rPr lang="en-US" altLang="zh-CN">
                <a:sym typeface="+mn-ea"/>
              </a:rPr>
              <a:t> OpenGL </a:t>
            </a:r>
            <a:r>
              <a:rPr lang="zh-CN" altLang="en-US">
                <a:sym typeface="+mn-ea"/>
              </a:rPr>
              <a:t>接下来的顶点数据是让你用来绘制“点”可以这样写：</a:t>
            </a:r>
            <a:endParaRPr lang="zh-CN" altLang="en-US">
              <a:sym typeface="+mn-ea"/>
            </a:endParaRPr>
          </a:p>
          <a:p>
            <a:endParaRPr lang="zh-CN">
              <a:sym typeface="+mn-ea"/>
            </a:endParaRPr>
          </a:p>
          <a:p>
            <a:r>
              <a:rPr lang="zh-CN">
                <a:sym typeface="+mn-ea"/>
              </a:rPr>
              <a:t>glBegin(GL_POINTS);</a:t>
            </a:r>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r>
              <a:rPr lang="zh-CN">
                <a:sym typeface="+mn-ea"/>
              </a:rPr>
              <a:t>glEnd();</a:t>
            </a:r>
            <a:endParaRPr lang="zh-CN">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第零章：什么是渲染</a:t>
            </a:r>
            <a:endParaRPr lang="en-US" altLang="zh-CN"/>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zh-CN" altLang="en-US"/>
              <a:t>画一个点</a:t>
            </a:r>
            <a:endParaRPr lang="zh-CN" altLang="en-US"/>
          </a:p>
        </p:txBody>
      </p:sp>
      <p:sp>
        <p:nvSpPr>
          <p:cNvPr id="10" name="Content Placeholder 9"/>
          <p:cNvSpPr>
            <a:spLocks noGrp="1"/>
          </p:cNvSpPr>
          <p:nvPr>
            <p:ph sz="half" idx="1"/>
          </p:nvPr>
        </p:nvSpPr>
        <p:spPr/>
        <p:txBody>
          <a:bodyPr/>
          <a:p>
            <a:r>
              <a:rPr lang="zh-CN" altLang="en-US">
                <a:sym typeface="+mn-ea"/>
              </a:rPr>
              <a:t>画一个点，但是太小了，只有一个像素大小，根本看不见！直径能不能调大一点？</a:t>
            </a:r>
            <a:endParaRPr lang="zh-CN" altLang="en-US">
              <a:sym typeface="+mn-ea"/>
            </a:endParaRPr>
          </a:p>
          <a:p>
            <a:endParaRPr lang="zh-CN" altLang="en-US">
              <a:sym typeface="+mn-ea"/>
            </a:endParaRPr>
          </a:p>
          <a:p>
            <a:r>
              <a:rPr lang="zh-CN">
                <a:sym typeface="+mn-ea"/>
              </a:rPr>
              <a:t>glBegin(GL_POINTS);</a:t>
            </a:r>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r>
              <a:rPr lang="zh-CN">
                <a:sym typeface="+mn-ea"/>
              </a:rPr>
              <a:t>glEnd();</a:t>
            </a:r>
            <a:endParaRPr lang="en-US"/>
          </a:p>
        </p:txBody>
      </p:sp>
      <p:pic>
        <p:nvPicPr>
          <p:cNvPr id="12" name="Content Placeholder 11"/>
          <p:cNvPicPr>
            <a:picLocks noChangeAspect="1"/>
          </p:cNvPicPr>
          <p:nvPr>
            <p:ph sz="half" idx="2"/>
          </p:nvPr>
        </p:nvPicPr>
        <p:blipFill>
          <a:blip r:embed="rId1"/>
          <a:stretch>
            <a:fillRect/>
          </a:stretch>
        </p:blipFill>
        <p:spPr>
          <a:xfrm>
            <a:off x="6238240" y="1553845"/>
            <a:ext cx="4668520" cy="489585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zh-CN" altLang="en-US">
                <a:sym typeface="+mn-ea"/>
              </a:rPr>
              <a:t>画一个直径</a:t>
            </a:r>
            <a:r>
              <a:rPr lang="en-US" altLang="zh-CN">
                <a:sym typeface="+mn-ea"/>
              </a:rPr>
              <a:t> 64 </a:t>
            </a:r>
            <a:r>
              <a:rPr lang="zh-CN" altLang="en-US">
                <a:sym typeface="+mn-ea"/>
              </a:rPr>
              <a:t>个像素的点</a:t>
            </a:r>
            <a:endParaRPr lang="zh-CN" altLang="en-US"/>
          </a:p>
        </p:txBody>
      </p:sp>
      <p:sp>
        <p:nvSpPr>
          <p:cNvPr id="10" name="Content Placeholder 9"/>
          <p:cNvSpPr>
            <a:spLocks noGrp="1"/>
          </p:cNvSpPr>
          <p:nvPr>
            <p:ph sz="half" idx="1"/>
          </p:nvPr>
        </p:nvSpPr>
        <p:spPr/>
        <p:txBody>
          <a:bodyPr/>
          <a:p>
            <a:r>
              <a:rPr lang="zh-CN" altLang="en-US">
                <a:sym typeface="+mn-ea"/>
              </a:rPr>
              <a:t>可以用</a:t>
            </a:r>
            <a:r>
              <a:rPr lang="en-US" altLang="zh-CN">
                <a:sym typeface="+mn-ea"/>
              </a:rPr>
              <a:t> glPointSize </a:t>
            </a:r>
            <a:r>
              <a:rPr lang="zh-CN" altLang="en-US">
                <a:sym typeface="+mn-ea"/>
              </a:rPr>
              <a:t>函数指定点绘制的大小。</a:t>
            </a:r>
            <a:endParaRPr lang="zh-CN" altLang="en-US">
              <a:sym typeface="+mn-ea"/>
            </a:endParaRPr>
          </a:p>
          <a:p>
            <a:endParaRPr lang="zh-CN" altLang="en-US">
              <a:sym typeface="+mn-ea"/>
            </a:endParaRPr>
          </a:p>
          <a:p>
            <a:r>
              <a:rPr lang="zh-CN" altLang="en-US">
                <a:sym typeface="+mn-ea"/>
              </a:rPr>
              <a:t>glPointSize(</a:t>
            </a:r>
            <a:r>
              <a:rPr lang="en-US" altLang="zh-CN">
                <a:sym typeface="+mn-ea"/>
              </a:rPr>
              <a:t>64</a:t>
            </a:r>
            <a:r>
              <a:rPr lang="zh-CN" altLang="en-US">
                <a:sym typeface="+mn-ea"/>
              </a:rPr>
              <a:t>.0f)</a:t>
            </a:r>
            <a:r>
              <a:rPr lang="en-US" altLang="zh-CN">
                <a:sym typeface="+mn-ea"/>
              </a:rPr>
              <a:t>;</a:t>
            </a:r>
            <a:endParaRPr lang="zh-CN" altLang="en-US">
              <a:sym typeface="+mn-ea"/>
            </a:endParaRPr>
          </a:p>
          <a:p>
            <a:r>
              <a:rPr lang="zh-CN">
                <a:sym typeface="+mn-ea"/>
              </a:rPr>
              <a:t>glBegin(GL_POINTS);</a:t>
            </a:r>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r>
              <a:rPr lang="zh-CN">
                <a:sym typeface="+mn-ea"/>
              </a:rPr>
              <a:t>glEnd();</a:t>
            </a:r>
            <a:endParaRPr lang="en-US"/>
          </a:p>
        </p:txBody>
      </p:sp>
      <p:pic>
        <p:nvPicPr>
          <p:cNvPr id="12" name="Content Placeholder 11" descr="/tmp/截图_2023-06-24_11-52-35.png截图_2023-06-24_11-52-35"/>
          <p:cNvPicPr>
            <a:picLocks noChangeAspect="1"/>
          </p:cNvPicPr>
          <p:nvPr>
            <p:ph sz="half" idx="2"/>
          </p:nvPr>
        </p:nvPicPr>
        <p:blipFill>
          <a:blip r:embed="rId1"/>
          <a:srcRect/>
          <a:stretch>
            <a:fillRect/>
          </a:stretch>
        </p:blipFill>
        <p:spPr>
          <a:xfrm>
            <a:off x="6241415" y="1553845"/>
            <a:ext cx="4662170" cy="489585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zh-CN" altLang="en-US">
                <a:sym typeface="+mn-ea"/>
              </a:rPr>
              <a:t>画一个直径</a:t>
            </a:r>
            <a:r>
              <a:rPr lang="en-US" altLang="zh-CN">
                <a:sym typeface="+mn-ea"/>
              </a:rPr>
              <a:t> 64 </a:t>
            </a:r>
            <a:r>
              <a:rPr lang="zh-CN" altLang="en-US">
                <a:sym typeface="+mn-ea"/>
              </a:rPr>
              <a:t>个像素的，圆形的点</a:t>
            </a:r>
            <a:endParaRPr lang="zh-CN" altLang="en-US"/>
          </a:p>
        </p:txBody>
      </p:sp>
      <p:sp>
        <p:nvSpPr>
          <p:cNvPr id="10" name="Content Placeholder 9"/>
          <p:cNvSpPr>
            <a:spLocks noGrp="1"/>
          </p:cNvSpPr>
          <p:nvPr>
            <p:ph sz="half" idx="1"/>
          </p:nvPr>
        </p:nvSpPr>
        <p:spPr/>
        <p:txBody>
          <a:bodyPr>
            <a:normAutofit lnSpcReduction="10000"/>
          </a:bodyPr>
          <a:p>
            <a:r>
              <a:rPr lang="en-US" altLang="zh-CN">
                <a:sym typeface="+mn-ea"/>
              </a:rPr>
              <a:t>glEnable </a:t>
            </a:r>
            <a:r>
              <a:rPr lang="zh-CN" altLang="en-US">
                <a:sym typeface="+mn-ea"/>
              </a:rPr>
              <a:t>函数可以启用</a:t>
            </a:r>
            <a:r>
              <a:rPr lang="en-US" altLang="zh-CN">
                <a:sym typeface="+mn-ea"/>
              </a:rPr>
              <a:t> OpenGL </a:t>
            </a:r>
            <a:r>
              <a:rPr lang="zh-CN" altLang="en-US">
                <a:sym typeface="+mn-ea"/>
              </a:rPr>
              <a:t>的一些特性，例如</a:t>
            </a:r>
            <a:r>
              <a:rPr lang="en-US" altLang="zh-CN">
                <a:sym typeface="+mn-ea"/>
              </a:rPr>
              <a:t> GL_POINT_SMOOTH </a:t>
            </a:r>
            <a:r>
              <a:rPr lang="zh-CN" altLang="en-US">
                <a:sym typeface="+mn-ea"/>
              </a:rPr>
              <a:t>会让点的形状变成圆形的（而不是默认的方形）。</a:t>
            </a:r>
            <a:endParaRPr lang="zh-CN" altLang="en-US">
              <a:sym typeface="+mn-ea"/>
            </a:endParaRPr>
          </a:p>
          <a:p>
            <a:r>
              <a:rPr lang="zh-CN" altLang="en-US">
                <a:sym typeface="+mn-ea"/>
              </a:rPr>
              <a:t>glEnable(GL_POINT_SMOOTH)</a:t>
            </a:r>
            <a:r>
              <a:rPr lang="en-US" altLang="zh-CN">
                <a:sym typeface="+mn-ea"/>
              </a:rPr>
              <a:t>;</a:t>
            </a:r>
            <a:endParaRPr lang="zh-CN" altLang="en-US">
              <a:sym typeface="+mn-ea"/>
            </a:endParaRPr>
          </a:p>
          <a:p>
            <a:r>
              <a:rPr lang="zh-CN" altLang="en-US">
                <a:sym typeface="+mn-ea"/>
              </a:rPr>
              <a:t>glPointSize(</a:t>
            </a:r>
            <a:r>
              <a:rPr lang="en-US" altLang="zh-CN">
                <a:sym typeface="+mn-ea"/>
              </a:rPr>
              <a:t>64</a:t>
            </a:r>
            <a:r>
              <a:rPr lang="zh-CN" altLang="en-US">
                <a:sym typeface="+mn-ea"/>
              </a:rPr>
              <a:t>.0f)</a:t>
            </a:r>
            <a:r>
              <a:rPr lang="en-US" altLang="zh-CN">
                <a:sym typeface="+mn-ea"/>
              </a:rPr>
              <a:t>;</a:t>
            </a:r>
            <a:endParaRPr lang="zh-CN" altLang="en-US">
              <a:sym typeface="+mn-ea"/>
            </a:endParaRPr>
          </a:p>
          <a:p>
            <a:r>
              <a:rPr lang="zh-CN">
                <a:sym typeface="+mn-ea"/>
              </a:rPr>
              <a:t>glBegin(GL_POINTS);</a:t>
            </a:r>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r>
              <a:rPr lang="zh-CN">
                <a:sym typeface="+mn-ea"/>
              </a:rPr>
              <a:t>glEnd();</a:t>
            </a:r>
            <a:endParaRPr lang="en-US"/>
          </a:p>
        </p:txBody>
      </p:sp>
      <p:pic>
        <p:nvPicPr>
          <p:cNvPr id="12" name="Content Placeholder 11" descr="/tmp/截图_2023-06-24_11-57-03.png截图_2023-06-24_11-57-03"/>
          <p:cNvPicPr>
            <a:picLocks noChangeAspect="1"/>
          </p:cNvPicPr>
          <p:nvPr>
            <p:ph sz="half" idx="2"/>
          </p:nvPr>
        </p:nvPicPr>
        <p:blipFill>
          <a:blip r:embed="rId1"/>
          <a:srcRect/>
          <a:stretch>
            <a:fillRect/>
          </a:stretch>
        </p:blipFill>
        <p:spPr>
          <a:xfrm>
            <a:off x="6241415" y="1564958"/>
            <a:ext cx="4662170" cy="487362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zh-CN" altLang="en-US"/>
              <a:t>启用抗锯齿</a:t>
            </a:r>
            <a:endParaRPr lang="zh-CN" altLang="en-US"/>
          </a:p>
        </p:txBody>
      </p:sp>
      <p:sp>
        <p:nvSpPr>
          <p:cNvPr id="10" name="Content Placeholder 9"/>
          <p:cNvSpPr>
            <a:spLocks noGrp="1"/>
          </p:cNvSpPr>
          <p:nvPr>
            <p:ph sz="half" idx="1"/>
          </p:nvPr>
        </p:nvSpPr>
        <p:spPr/>
        <p:txBody>
          <a:bodyPr>
            <a:normAutofit lnSpcReduction="10000"/>
          </a:bodyPr>
          <a:p>
            <a:r>
              <a:rPr lang="zh-CN" altLang="en-US">
                <a:sym typeface="+mn-ea"/>
              </a:rPr>
              <a:t>glEnable(GL_POINT_SMOOTH)</a:t>
            </a:r>
            <a:r>
              <a:rPr lang="en-US" altLang="zh-CN">
                <a:sym typeface="+mn-ea"/>
              </a:rPr>
              <a:t>;</a:t>
            </a:r>
            <a:endParaRPr lang="en-US" altLang="zh-CN">
              <a:sym typeface="+mn-ea"/>
            </a:endParaRPr>
          </a:p>
          <a:p>
            <a:r>
              <a:rPr lang="zh-CN" altLang="en-US">
                <a:sym typeface="+mn-ea"/>
              </a:rPr>
              <a:t>glEnable(GL_BLEND)</a:t>
            </a:r>
            <a:r>
              <a:rPr lang="en-US" altLang="zh-CN">
                <a:sym typeface="+mn-ea"/>
              </a:rPr>
              <a:t>;</a:t>
            </a:r>
            <a:endParaRPr lang="en-US" altLang="zh-CN">
              <a:sym typeface="+mn-ea"/>
            </a:endParaRPr>
          </a:p>
          <a:p>
            <a:r>
              <a:rPr lang="zh-CN" altLang="en-US">
                <a:sym typeface="+mn-ea"/>
              </a:rPr>
              <a:t>glBlendFunc(GL_SRC_ALPHA, GL_ONE_MINUS_SRC_ALPHA);</a:t>
            </a:r>
            <a:endParaRPr lang="zh-CN" altLang="en-US">
              <a:sym typeface="+mn-ea"/>
            </a:endParaRPr>
          </a:p>
          <a:p>
            <a:r>
              <a:rPr lang="zh-CN" altLang="en-US">
                <a:sym typeface="+mn-ea"/>
              </a:rPr>
              <a:t>glPointSize(</a:t>
            </a:r>
            <a:r>
              <a:rPr lang="en-US" altLang="zh-CN">
                <a:sym typeface="+mn-ea"/>
              </a:rPr>
              <a:t>64</a:t>
            </a:r>
            <a:r>
              <a:rPr lang="zh-CN" altLang="en-US">
                <a:sym typeface="+mn-ea"/>
              </a:rPr>
              <a:t>.0f)</a:t>
            </a:r>
            <a:r>
              <a:rPr lang="en-US" altLang="zh-CN">
                <a:sym typeface="+mn-ea"/>
              </a:rPr>
              <a:t>;</a:t>
            </a:r>
            <a:endParaRPr lang="zh-CN" altLang="en-US">
              <a:sym typeface="+mn-ea"/>
            </a:endParaRPr>
          </a:p>
          <a:p>
            <a:r>
              <a:rPr lang="zh-CN">
                <a:sym typeface="+mn-ea"/>
              </a:rPr>
              <a:t>glBegin(GL_POINTS);</a:t>
            </a:r>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r>
              <a:rPr lang="zh-CN">
                <a:sym typeface="+mn-ea"/>
              </a:rPr>
              <a:t>glEnd();</a:t>
            </a:r>
            <a:endParaRPr lang="en-US"/>
          </a:p>
        </p:txBody>
      </p:sp>
      <p:pic>
        <p:nvPicPr>
          <p:cNvPr id="12" name="Content Placeholder 11" descr="/tmp/截图_2023-06-24_12-00-16.png截图_2023-06-24_12-00-16"/>
          <p:cNvPicPr>
            <a:picLocks noChangeAspect="1"/>
          </p:cNvPicPr>
          <p:nvPr>
            <p:ph sz="half" idx="2"/>
          </p:nvPr>
        </p:nvPicPr>
        <p:blipFill>
          <a:blip r:embed="rId1"/>
          <a:srcRect/>
          <a:stretch>
            <a:fillRect/>
          </a:stretch>
        </p:blipFill>
        <p:spPr>
          <a:xfrm>
            <a:off x="6241415" y="1568451"/>
            <a:ext cx="4662170" cy="4865370"/>
          </a:xfrm>
          <a:prstGeom prst="rect">
            <a:avLst/>
          </a:prstGeom>
        </p:spPr>
      </p:pic>
      <p:sp>
        <p:nvSpPr>
          <p:cNvPr id="13" name="Cloud Callout 12"/>
          <p:cNvSpPr/>
          <p:nvPr/>
        </p:nvSpPr>
        <p:spPr>
          <a:xfrm>
            <a:off x="4985385" y="1157605"/>
            <a:ext cx="3661410" cy="1614805"/>
          </a:xfrm>
          <a:prstGeom prst="cloudCallout">
            <a:avLst>
              <a:gd name="adj1" fmla="val -69100"/>
              <a:gd name="adj2" fmla="val 53067"/>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sz="2800">
                <a:latin typeface="HYTangMeiRen 85W" panose="00020600040101010101" charset="-122"/>
                <a:ea typeface="HYTangMeiRen 85W" panose="00020600040101010101" charset="-122"/>
              </a:rPr>
              <a:t>BLEND </a:t>
            </a:r>
            <a:r>
              <a:rPr lang="zh-CN" altLang="en-US" sz="2800">
                <a:latin typeface="HYTangMeiRen 85W" panose="00020600040101010101" charset="-122"/>
                <a:ea typeface="HYTangMeiRen 85W" panose="00020600040101010101" charset="-122"/>
              </a:rPr>
              <a:t>的原理我们之后的课程讲解！</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7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zh-CN" altLang="en-US"/>
              <a:t>状态机模型：</a:t>
            </a:r>
            <a:r>
              <a:rPr lang="zh-CN" altLang="en-US"/>
              <a:t>一次设置，永久生效，直到再次设置或取消</a:t>
            </a:r>
            <a:endParaRPr lang="zh-CN" altLang="en-US"/>
          </a:p>
        </p:txBody>
      </p:sp>
      <p:sp>
        <p:nvSpPr>
          <p:cNvPr id="10" name="Content Placeholder 9"/>
          <p:cNvSpPr>
            <a:spLocks noGrp="1"/>
          </p:cNvSpPr>
          <p:nvPr>
            <p:ph sz="half" idx="1"/>
          </p:nvPr>
        </p:nvSpPr>
        <p:spPr/>
        <p:txBody>
          <a:bodyPr>
            <a:normAutofit lnSpcReduction="20000"/>
          </a:bodyPr>
          <a:p>
            <a:r>
              <a:rPr lang="zh-CN" altLang="en-US">
                <a:sym typeface="+mn-ea"/>
              </a:rPr>
              <a:t>glEnable(GL_POINT_SMOOTH)</a:t>
            </a:r>
            <a:r>
              <a:rPr lang="en-US" altLang="zh-CN">
                <a:sym typeface="+mn-ea"/>
              </a:rPr>
              <a:t>;</a:t>
            </a:r>
            <a:endParaRPr lang="en-US" altLang="zh-CN">
              <a:sym typeface="+mn-ea"/>
            </a:endParaRPr>
          </a:p>
          <a:p>
            <a:r>
              <a:rPr lang="zh-CN" altLang="en-US">
                <a:sym typeface="+mn-ea"/>
              </a:rPr>
              <a:t>glEnable(GL_BLEND)</a:t>
            </a:r>
            <a:r>
              <a:rPr lang="en-US" altLang="zh-CN">
                <a:sym typeface="+mn-ea"/>
              </a:rPr>
              <a:t>;</a:t>
            </a:r>
            <a:endParaRPr lang="en-US" altLang="zh-CN">
              <a:sym typeface="+mn-ea"/>
            </a:endParaRPr>
          </a:p>
          <a:p>
            <a:r>
              <a:rPr lang="zh-CN" altLang="en-US">
                <a:sym typeface="+mn-ea"/>
              </a:rPr>
              <a:t>glBlendFunc(GL_SRC_ALPHA, GL_ONE_MINUS_SRC_ALPHA);</a:t>
            </a:r>
            <a:endParaRPr lang="zh-CN" altLang="en-US">
              <a:sym typeface="+mn-ea"/>
            </a:endParaRPr>
          </a:p>
          <a:p>
            <a:r>
              <a:rPr lang="zh-CN" altLang="en-US">
                <a:sym typeface="+mn-ea"/>
              </a:rPr>
              <a:t>glPointSize(</a:t>
            </a:r>
            <a:r>
              <a:rPr lang="en-US" altLang="zh-CN">
                <a:sym typeface="+mn-ea"/>
              </a:rPr>
              <a:t>64</a:t>
            </a:r>
            <a:r>
              <a:rPr lang="zh-CN" altLang="en-US">
                <a:sym typeface="+mn-ea"/>
              </a:rPr>
              <a:t>.0f)</a:t>
            </a:r>
            <a:r>
              <a:rPr lang="en-US" altLang="zh-CN">
                <a:sym typeface="+mn-ea"/>
              </a:rPr>
              <a:t>;</a:t>
            </a:r>
            <a:endParaRPr lang="zh-CN" altLang="en-US">
              <a:sym typeface="+mn-ea"/>
            </a:endParaRPr>
          </a:p>
          <a:p>
            <a:r>
              <a:rPr lang="zh-CN" altLang="en-US"/>
              <a:t>这些东西可以放在</a:t>
            </a:r>
            <a:r>
              <a:rPr lang="en-US" altLang="zh-CN"/>
              <a:t> main </a:t>
            </a:r>
            <a:r>
              <a:rPr lang="zh-CN" altLang="en-US"/>
              <a:t>函数里，因为</a:t>
            </a:r>
            <a:r>
              <a:rPr lang="en-US" altLang="zh-CN"/>
              <a:t> OpenGL </a:t>
            </a:r>
            <a:r>
              <a:rPr lang="zh-CN" altLang="en-US"/>
              <a:t>使用的是“状态机模型”，任何东西只需要设置一次，以后会一直保持这个设置不变，</a:t>
            </a:r>
            <a:r>
              <a:rPr lang="zh-CN" altLang="en-US">
                <a:sym typeface="+mn-ea"/>
              </a:rPr>
              <a:t>直到你再调用或者</a:t>
            </a:r>
            <a:r>
              <a:rPr lang="en-US" altLang="zh-CN">
                <a:sym typeface="+mn-ea"/>
              </a:rPr>
              <a:t> glDisable</a:t>
            </a:r>
            <a:r>
              <a:rPr lang="zh-CN" altLang="en-US"/>
              <a:t>。</a:t>
            </a:r>
            <a:endParaRPr lang="zh-CN" altLang="en-US"/>
          </a:p>
        </p:txBody>
      </p:sp>
      <p:pic>
        <p:nvPicPr>
          <p:cNvPr id="3" name="Content Placeholder 2"/>
          <p:cNvPicPr>
            <a:picLocks noChangeAspect="1"/>
          </p:cNvPicPr>
          <p:nvPr>
            <p:ph sz="half" idx="2"/>
          </p:nvPr>
        </p:nvPicPr>
        <p:blipFill>
          <a:blip r:embed="rId1"/>
          <a:stretch>
            <a:fillRect/>
          </a:stretch>
        </p:blipFill>
        <p:spPr>
          <a:xfrm>
            <a:off x="5829300" y="1584325"/>
            <a:ext cx="6210300" cy="488823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CHECK_GL</a:t>
            </a:r>
            <a:endParaRPr lang="en-US"/>
          </a:p>
        </p:txBody>
      </p:sp>
      <p:sp>
        <p:nvSpPr>
          <p:cNvPr id="3" name="Content Placeholder 2"/>
          <p:cNvSpPr>
            <a:spLocks noGrp="1"/>
          </p:cNvSpPr>
          <p:nvPr>
            <p:ph sz="half" idx="1"/>
          </p:nvPr>
        </p:nvSpPr>
        <p:spPr/>
        <p:txBody>
          <a:bodyPr/>
          <a:p>
            <a:r>
              <a:rPr lang="en-US"/>
              <a:t>glEnd() </a:t>
            </a:r>
            <a:r>
              <a:rPr lang="zh-CN" altLang="en-US"/>
              <a:t>也可以加上</a:t>
            </a:r>
            <a:r>
              <a:rPr lang="en-US" altLang="zh-CN"/>
              <a:t> CHECK_GL</a:t>
            </a:r>
            <a:r>
              <a:rPr lang="zh-CN" altLang="en-US"/>
              <a:t>，检测绘制过程是否出错。</a:t>
            </a:r>
            <a:endParaRPr lang="zh-CN" altLang="en-US"/>
          </a:p>
          <a:p>
            <a:r>
              <a:rPr lang="en-US" altLang="zh-CN"/>
              <a:t>CHECK_GL </a:t>
            </a:r>
            <a:r>
              <a:rPr lang="zh-CN" altLang="en-US"/>
              <a:t>宏的实现原理：</a:t>
            </a:r>
            <a:endParaRPr lang="zh-CN" altLang="en-US"/>
          </a:p>
          <a:p>
            <a:r>
              <a:rPr lang="zh-CN" altLang="en-US"/>
              <a:t>https://www.bilibili.com/video/BV1DN411C7Xb（</a:t>
            </a:r>
            <a:r>
              <a:rPr lang="zh-CN" altLang="en-US">
                <a:sym typeface="+mn-ea"/>
              </a:rPr>
              <a:t>【C/C++进阶】宏函数实用指南）</a:t>
            </a:r>
            <a:endParaRPr lang="zh-CN" altLang="en-US"/>
          </a:p>
          <a:p>
            <a:r>
              <a:rPr lang="en-US" altLang="zh-CN"/>
              <a:t>CHECK_GL </a:t>
            </a:r>
            <a:r>
              <a:rPr lang="zh-CN" altLang="en-US"/>
              <a:t>宏的使用案例：</a:t>
            </a:r>
            <a:endParaRPr lang="zh-CN" altLang="en-US"/>
          </a:p>
          <a:p>
            <a:r>
              <a:rPr lang="zh-CN" altLang="en-US"/>
              <a:t>https://www.bilibili.com/video/BV1AX4y1h7jg（【C++/OpenGL】三体运动物理仿真）</a:t>
            </a:r>
            <a:endParaRPr lang="zh-CN" altLang="en-US"/>
          </a:p>
        </p:txBody>
      </p:sp>
      <p:pic>
        <p:nvPicPr>
          <p:cNvPr id="5" name="Content Placeholder 4"/>
          <p:cNvPicPr>
            <a:picLocks noChangeAspect="1"/>
          </p:cNvPicPr>
          <p:nvPr>
            <p:ph sz="half" idx="2"/>
          </p:nvPr>
        </p:nvPicPr>
        <p:blipFill>
          <a:blip r:embed="rId1"/>
          <a:stretch>
            <a:fillRect/>
          </a:stretch>
        </p:blipFill>
        <p:spPr>
          <a:xfrm>
            <a:off x="5962650" y="3027045"/>
            <a:ext cx="5695950" cy="194818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画多个顶点</a:t>
            </a:r>
            <a:endParaRPr lang="zh-CN" altLang="en-US"/>
          </a:p>
        </p:txBody>
      </p:sp>
      <p:sp>
        <p:nvSpPr>
          <p:cNvPr id="3" name="Content Placeholder 2"/>
          <p:cNvSpPr>
            <a:spLocks noGrp="1"/>
          </p:cNvSpPr>
          <p:nvPr>
            <p:ph sz="half" idx="1"/>
          </p:nvPr>
        </p:nvSpPr>
        <p:spPr/>
        <p:txBody>
          <a:bodyPr>
            <a:normAutofit lnSpcReduction="10000"/>
          </a:bodyPr>
          <a:p>
            <a:r>
              <a:rPr lang="zh-CN" altLang="en-US">
                <a:sym typeface="+mn-ea"/>
              </a:rPr>
              <a:t>正如</a:t>
            </a:r>
            <a:r>
              <a:rPr lang="en-US" altLang="zh-CN">
                <a:sym typeface="+mn-ea"/>
              </a:rPr>
              <a:t> GL_POINTS </a:t>
            </a:r>
            <a:r>
              <a:rPr lang="zh-CN" altLang="en-US">
                <a:sym typeface="+mn-ea"/>
              </a:rPr>
              <a:t>这个名字所暗示的那样，这个模式下只要指定多个顶点坐标，就可以绘制多个点。要绘制三个点可以这样写：</a:t>
            </a:r>
            <a:endParaRPr lang="zh-CN">
              <a:sym typeface="+mn-ea"/>
            </a:endParaRPr>
          </a:p>
          <a:p>
            <a:r>
              <a:rPr lang="zh-CN">
                <a:sym typeface="+mn-ea"/>
              </a:rPr>
              <a:t>glBegin(GL_POINTS);</a:t>
            </a:r>
            <a:endParaRPr lang="zh-CN">
              <a:sym typeface="+mn-ea"/>
            </a:endParaRPr>
          </a:p>
          <a:p>
            <a:r>
              <a:rPr>
                <a:sym typeface="+mn-ea"/>
              </a:rPr>
              <a:t>glVertex3f(</a:t>
            </a:r>
            <a:r>
              <a:rPr b="1">
                <a:sym typeface="+mn-ea"/>
              </a:rPr>
              <a:t>0.0f, 0.5f</a:t>
            </a:r>
            <a:r>
              <a:rPr>
                <a:sym typeface="+mn-ea"/>
              </a:rPr>
              <a:t>, 0.0f);</a:t>
            </a:r>
            <a:endParaRPr>
              <a:sym typeface="+mn-ea"/>
            </a:endParaRPr>
          </a:p>
          <a:p>
            <a:r>
              <a:rPr>
                <a:sym typeface="+mn-ea"/>
              </a:rPr>
              <a:t>glVertex3f(</a:t>
            </a:r>
            <a:r>
              <a:rPr b="1">
                <a:sym typeface="+mn-ea"/>
              </a:rPr>
              <a:t>-0.5f, -0.5f</a:t>
            </a:r>
            <a:r>
              <a:rPr>
                <a:sym typeface="+mn-ea"/>
              </a:rPr>
              <a:t>, 0.0f);</a:t>
            </a:r>
            <a:endParaRPr>
              <a:sym typeface="+mn-ea"/>
            </a:endParaRPr>
          </a:p>
          <a:p>
            <a:r>
              <a:rPr>
                <a:sym typeface="+mn-ea"/>
              </a:rPr>
              <a:t>glVertex3f(</a:t>
            </a:r>
            <a:r>
              <a:rPr b="1">
                <a:sym typeface="+mn-ea"/>
              </a:rPr>
              <a:t>0.5f, -0.5f</a:t>
            </a:r>
            <a:r>
              <a:rPr>
                <a:sym typeface="+mn-ea"/>
              </a:rPr>
              <a:t>, 0.0f);</a:t>
            </a:r>
            <a:endParaRPr>
              <a:sym typeface="+mn-ea"/>
            </a:endParaRPr>
          </a:p>
          <a:p>
            <a:r>
              <a:rPr lang="zh-CN">
                <a:sym typeface="+mn-ea"/>
              </a:rPr>
              <a:t>glEnd();</a:t>
            </a:r>
            <a:endParaRPr lang="zh-CN">
              <a:sym typeface="+mn-ea"/>
            </a:endParaRPr>
          </a:p>
        </p:txBody>
      </p:sp>
      <p:pic>
        <p:nvPicPr>
          <p:cNvPr id="5" name="Content Placeholder 4"/>
          <p:cNvPicPr>
            <a:picLocks noChangeAspect="1"/>
          </p:cNvPicPr>
          <p:nvPr>
            <p:ph sz="half" idx="2"/>
          </p:nvPr>
        </p:nvPicPr>
        <p:blipFill>
          <a:blip r:embed="rId1"/>
          <a:stretch>
            <a:fillRect/>
          </a:stretch>
        </p:blipFill>
        <p:spPr>
          <a:xfrm>
            <a:off x="6244590" y="1565275"/>
            <a:ext cx="4654550" cy="4872990"/>
          </a:xfrm>
          <a:prstGeom prst="rect">
            <a:avLst/>
          </a:prstGeom>
        </p:spPr>
      </p:pic>
      <p:sp>
        <p:nvSpPr>
          <p:cNvPr id="10" name="Right Arrow 9"/>
          <p:cNvSpPr/>
          <p:nvPr/>
        </p:nvSpPr>
        <p:spPr>
          <a:xfrm flipH="1">
            <a:off x="8885555" y="2763520"/>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6" name="Right Arrow 5"/>
          <p:cNvSpPr/>
          <p:nvPr/>
        </p:nvSpPr>
        <p:spPr>
          <a:xfrm flipH="1">
            <a:off x="7715885" y="507238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7" name="Right Arrow 6"/>
          <p:cNvSpPr/>
          <p:nvPr/>
        </p:nvSpPr>
        <p:spPr>
          <a:xfrm flipH="1">
            <a:off x="10075545" y="5072380"/>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2" name="Right Arrow 11"/>
          <p:cNvSpPr/>
          <p:nvPr/>
        </p:nvSpPr>
        <p:spPr>
          <a:xfrm flipH="1">
            <a:off x="4222750" y="3919855"/>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3" name="Right Arrow 12"/>
          <p:cNvSpPr/>
          <p:nvPr/>
        </p:nvSpPr>
        <p:spPr>
          <a:xfrm flipH="1">
            <a:off x="4222750" y="4483735"/>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4" name="Right Arrow 13"/>
          <p:cNvSpPr/>
          <p:nvPr/>
        </p:nvSpPr>
        <p:spPr>
          <a:xfrm flipH="1">
            <a:off x="4222750" y="5047615"/>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3" grpId="0" animBg="1"/>
      <p:bldP spid="6" grpId="0" animBg="1"/>
      <p:bldP spid="14" grpId="0" animBg="1"/>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p:cNvPicPr>
            <a:picLocks noChangeAspect="1"/>
          </p:cNvPicPr>
          <p:nvPr/>
        </p:nvPicPr>
        <p:blipFill>
          <a:blip r:embed="rId1"/>
          <a:stretch>
            <a:fillRect/>
          </a:stretch>
        </p:blipFill>
        <p:spPr>
          <a:xfrm>
            <a:off x="1257300" y="3451225"/>
            <a:ext cx="4222115" cy="2520315"/>
          </a:xfrm>
          <a:prstGeom prst="rect">
            <a:avLst/>
          </a:prstGeom>
        </p:spPr>
      </p:pic>
      <p:sp>
        <p:nvSpPr>
          <p:cNvPr id="2" name="Title 1"/>
          <p:cNvSpPr>
            <a:spLocks noGrp="1"/>
          </p:cNvSpPr>
          <p:nvPr>
            <p:ph type="title"/>
          </p:nvPr>
        </p:nvSpPr>
        <p:spPr/>
        <p:txBody>
          <a:bodyPr/>
          <a:p>
            <a:r>
              <a:rPr lang="zh-CN" altLang="en-US"/>
              <a:t>每个顶点指定不同的颜色</a:t>
            </a:r>
            <a:endParaRPr lang="zh-CN" altLang="en-US"/>
          </a:p>
        </p:txBody>
      </p:sp>
      <p:sp>
        <p:nvSpPr>
          <p:cNvPr id="3" name="Content Placeholder 2"/>
          <p:cNvSpPr>
            <a:spLocks noGrp="1"/>
          </p:cNvSpPr>
          <p:nvPr>
            <p:ph sz="half" idx="1"/>
          </p:nvPr>
        </p:nvSpPr>
        <p:spPr/>
        <p:txBody>
          <a:bodyPr>
            <a:normAutofit lnSpcReduction="10000"/>
          </a:bodyPr>
          <a:p>
            <a:r>
              <a:rPr lang="zh-CN">
                <a:sym typeface="+mn-ea"/>
              </a:rPr>
              <a:t>每个顶点可以通过</a:t>
            </a:r>
            <a:r>
              <a:rPr lang="en-US" altLang="zh-CN">
                <a:sym typeface="+mn-ea"/>
              </a:rPr>
              <a:t> glColor3f </a:t>
            </a:r>
            <a:r>
              <a:rPr lang="zh-CN" altLang="en-US">
                <a:sym typeface="+mn-ea"/>
              </a:rPr>
              <a:t>分别</a:t>
            </a:r>
            <a:r>
              <a:rPr lang="zh-CN">
                <a:sym typeface="+mn-ea"/>
              </a:rPr>
              <a:t>指定颜色，以（</a:t>
            </a:r>
            <a:r>
              <a:rPr lang="en-US" altLang="zh-CN">
                <a:sym typeface="+mn-ea"/>
              </a:rPr>
              <a:t>R</a:t>
            </a:r>
            <a:r>
              <a:rPr lang="zh-CN" altLang="en-US">
                <a:sym typeface="+mn-ea"/>
              </a:rPr>
              <a:t>，</a:t>
            </a:r>
            <a:r>
              <a:rPr lang="en-US" altLang="zh-CN">
                <a:sym typeface="+mn-ea"/>
              </a:rPr>
              <a:t>G</a:t>
            </a:r>
            <a:r>
              <a:rPr lang="zh-CN" altLang="en-US">
                <a:sym typeface="+mn-ea"/>
              </a:rPr>
              <a:t>，</a:t>
            </a:r>
            <a:r>
              <a:rPr lang="en-US" altLang="zh-CN">
                <a:sym typeface="+mn-ea"/>
              </a:rPr>
              <a:t>B</a:t>
            </a:r>
            <a:r>
              <a:rPr lang="zh-CN" altLang="en-US">
                <a:sym typeface="+mn-ea"/>
              </a:rPr>
              <a:t>）三个</a:t>
            </a:r>
            <a:r>
              <a:rPr lang="en-US" altLang="zh-CN">
                <a:sym typeface="+mn-ea"/>
              </a:rPr>
              <a:t> 0 </a:t>
            </a:r>
            <a:r>
              <a:rPr lang="zh-CN" altLang="en-US">
                <a:sym typeface="+mn-ea"/>
              </a:rPr>
              <a:t>到</a:t>
            </a:r>
            <a:r>
              <a:rPr lang="en-US" altLang="zh-CN">
                <a:sym typeface="+mn-ea"/>
              </a:rPr>
              <a:t> 1 </a:t>
            </a:r>
            <a:r>
              <a:rPr lang="zh-CN" altLang="en-US">
                <a:sym typeface="+mn-ea"/>
              </a:rPr>
              <a:t>之间的浮点数来指定：</a:t>
            </a:r>
            <a:endParaRPr lang="zh-CN">
              <a:sym typeface="+mn-ea"/>
            </a:endParaRPr>
          </a:p>
          <a:p>
            <a:endParaRPr lang="zh-CN">
              <a:sym typeface="+mn-ea"/>
            </a:endParaRPr>
          </a:p>
        </p:txBody>
      </p:sp>
      <p:pic>
        <p:nvPicPr>
          <p:cNvPr id="9" name="Content Placeholder 8"/>
          <p:cNvPicPr>
            <a:picLocks noChangeAspect="1"/>
          </p:cNvPicPr>
          <p:nvPr>
            <p:ph sz="half" idx="2"/>
          </p:nvPr>
        </p:nvPicPr>
        <p:blipFill>
          <a:blip r:embed="rId2"/>
          <a:stretch>
            <a:fillRect/>
          </a:stretch>
        </p:blipFill>
        <p:spPr>
          <a:xfrm>
            <a:off x="6240145" y="1567180"/>
            <a:ext cx="4664710" cy="4869180"/>
          </a:xfrm>
          <a:prstGeom prst="rect">
            <a:avLst/>
          </a:prstGeom>
        </p:spPr>
      </p:pic>
      <p:sp>
        <p:nvSpPr>
          <p:cNvPr id="13" name="Right Arrow 12"/>
          <p:cNvSpPr/>
          <p:nvPr/>
        </p:nvSpPr>
        <p:spPr>
          <a:xfrm flipH="1">
            <a:off x="8885555" y="2763520"/>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4" name="Right Arrow 13"/>
          <p:cNvSpPr/>
          <p:nvPr/>
        </p:nvSpPr>
        <p:spPr>
          <a:xfrm flipH="1">
            <a:off x="7715885" y="507238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5" name="Right Arrow 14"/>
          <p:cNvSpPr/>
          <p:nvPr/>
        </p:nvSpPr>
        <p:spPr>
          <a:xfrm flipH="1">
            <a:off x="10075545" y="5072380"/>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6" name="Right Arrow 15"/>
          <p:cNvSpPr/>
          <p:nvPr/>
        </p:nvSpPr>
        <p:spPr>
          <a:xfrm flipH="1">
            <a:off x="5114925" y="3692525"/>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7" name="Right Arrow 16"/>
          <p:cNvSpPr/>
          <p:nvPr/>
        </p:nvSpPr>
        <p:spPr>
          <a:xfrm flipH="1">
            <a:off x="5114925" y="433197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8" name="Right Arrow 17"/>
          <p:cNvSpPr/>
          <p:nvPr/>
        </p:nvSpPr>
        <p:spPr>
          <a:xfrm flipH="1">
            <a:off x="5114925" y="4971415"/>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3" grpId="0" bldLvl="0" animBg="1"/>
      <p:bldP spid="17" grpId="0" bldLvl="0" animBg="1"/>
      <p:bldP spid="14" grpId="0" bldLvl="0" animBg="1"/>
      <p:bldP spid="18" grpId="0" bldLvl="0" animBg="1"/>
      <p:bldP spid="15" grpId="0" bldLvl="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画三角形</a:t>
            </a:r>
            <a:endParaRPr lang="en-US" altLang="zh-CN"/>
          </a:p>
        </p:txBody>
      </p:sp>
      <p:sp>
        <p:nvSpPr>
          <p:cNvPr id="3" name="Content Placeholder 2"/>
          <p:cNvSpPr>
            <a:spLocks noGrp="1"/>
          </p:cNvSpPr>
          <p:nvPr>
            <p:ph sz="half" idx="1"/>
          </p:nvPr>
        </p:nvSpPr>
        <p:spPr/>
        <p:txBody>
          <a:bodyPr>
            <a:normAutofit lnSpcReduction="10000"/>
          </a:bodyPr>
          <a:p>
            <a:r>
              <a:rPr lang="en-US" altLang="zh-CN">
                <a:sym typeface="+mn-ea"/>
              </a:rPr>
              <a:t>GL_POINTS </a:t>
            </a:r>
            <a:r>
              <a:rPr lang="zh-CN" altLang="en-US">
                <a:sym typeface="+mn-ea"/>
              </a:rPr>
              <a:t>把每个坐标当作单独的点来绘制，而</a:t>
            </a:r>
            <a:r>
              <a:rPr lang="en-US" altLang="zh-CN">
                <a:sym typeface="+mn-ea"/>
              </a:rPr>
              <a:t> GL_TRIANGLES </a:t>
            </a:r>
            <a:r>
              <a:rPr lang="zh-CN" altLang="en-US">
                <a:sym typeface="+mn-ea"/>
              </a:rPr>
              <a:t>则是把三个坐标点连成一个三角形来绘制：</a:t>
            </a:r>
            <a:endParaRPr lang="zh-CN">
              <a:sym typeface="+mn-ea"/>
            </a:endParaRPr>
          </a:p>
          <a:p>
            <a:r>
              <a:rPr lang="zh-CN">
                <a:sym typeface="+mn-ea"/>
              </a:rPr>
              <a:t>glBegin(GL_</a:t>
            </a:r>
            <a:r>
              <a:rPr lang="en-US" altLang="zh-CN">
                <a:sym typeface="+mn-ea"/>
              </a:rPr>
              <a:t>TRIANGLE</a:t>
            </a:r>
            <a:r>
              <a:rPr lang="zh-CN">
                <a:sym typeface="+mn-ea"/>
              </a:rPr>
              <a:t>S);</a:t>
            </a:r>
            <a:endParaRPr lang="zh-CN">
              <a:sym typeface="+mn-ea"/>
            </a:endParaRPr>
          </a:p>
          <a:p>
            <a:r>
              <a:rPr>
                <a:sym typeface="+mn-ea"/>
              </a:rPr>
              <a:t>glVertex3f(</a:t>
            </a:r>
            <a:r>
              <a:rPr b="1">
                <a:sym typeface="+mn-ea"/>
              </a:rPr>
              <a:t>0.0f, 0.5f</a:t>
            </a:r>
            <a:r>
              <a:rPr>
                <a:sym typeface="+mn-ea"/>
              </a:rPr>
              <a:t>, 0.0f);</a:t>
            </a:r>
            <a:endParaRPr>
              <a:sym typeface="+mn-ea"/>
            </a:endParaRPr>
          </a:p>
          <a:p>
            <a:r>
              <a:rPr>
                <a:sym typeface="+mn-ea"/>
              </a:rPr>
              <a:t>glVertex3f(</a:t>
            </a:r>
            <a:r>
              <a:rPr b="1">
                <a:sym typeface="+mn-ea"/>
              </a:rPr>
              <a:t>-0.5f, -0.5f</a:t>
            </a:r>
            <a:r>
              <a:rPr>
                <a:sym typeface="+mn-ea"/>
              </a:rPr>
              <a:t>, 0.0f);</a:t>
            </a:r>
            <a:endParaRPr>
              <a:sym typeface="+mn-ea"/>
            </a:endParaRPr>
          </a:p>
          <a:p>
            <a:r>
              <a:rPr>
                <a:sym typeface="+mn-ea"/>
              </a:rPr>
              <a:t>glVertex3f(</a:t>
            </a:r>
            <a:r>
              <a:rPr b="1">
                <a:sym typeface="+mn-ea"/>
              </a:rPr>
              <a:t>0.5f, -0.5f</a:t>
            </a:r>
            <a:r>
              <a:rPr>
                <a:sym typeface="+mn-ea"/>
              </a:rPr>
              <a:t>, 0.0f);</a:t>
            </a:r>
            <a:endParaRPr>
              <a:sym typeface="+mn-ea"/>
            </a:endParaRPr>
          </a:p>
          <a:p>
            <a:r>
              <a:rPr lang="zh-CN">
                <a:sym typeface="+mn-ea"/>
              </a:rPr>
              <a:t>glEnd();</a:t>
            </a:r>
            <a:endParaRPr lang="zh-CN">
              <a:sym typeface="+mn-ea"/>
            </a:endParaRPr>
          </a:p>
        </p:txBody>
      </p:sp>
      <p:pic>
        <p:nvPicPr>
          <p:cNvPr id="5" name="Content Placeholder 4" descr="/tmp/截图_2023-06-24_13-09-45.png截图_2023-06-24_13-09-45"/>
          <p:cNvPicPr>
            <a:picLocks noChangeAspect="1"/>
          </p:cNvPicPr>
          <p:nvPr>
            <p:ph sz="half" idx="2"/>
          </p:nvPr>
        </p:nvPicPr>
        <p:blipFill>
          <a:blip r:embed="rId1"/>
          <a:srcRect/>
          <a:stretch>
            <a:fillRect/>
          </a:stretch>
        </p:blipFill>
        <p:spPr>
          <a:xfrm>
            <a:off x="6258560" y="1565275"/>
            <a:ext cx="4626610" cy="4872990"/>
          </a:xfrm>
          <a:prstGeom prst="rect">
            <a:avLst/>
          </a:prstGeom>
        </p:spPr>
      </p:pic>
      <p:sp>
        <p:nvSpPr>
          <p:cNvPr id="13" name="Right Arrow 12"/>
          <p:cNvSpPr/>
          <p:nvPr/>
        </p:nvSpPr>
        <p:spPr>
          <a:xfrm flipH="1">
            <a:off x="8755380" y="2763520"/>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4" name="Right Arrow 13"/>
          <p:cNvSpPr/>
          <p:nvPr/>
        </p:nvSpPr>
        <p:spPr>
          <a:xfrm flipH="1">
            <a:off x="7585710" y="507238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5" name="Right Arrow 14"/>
          <p:cNvSpPr/>
          <p:nvPr/>
        </p:nvSpPr>
        <p:spPr>
          <a:xfrm flipH="1">
            <a:off x="9945370" y="5072380"/>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6" name="Right Arrow 15"/>
          <p:cNvSpPr/>
          <p:nvPr/>
        </p:nvSpPr>
        <p:spPr>
          <a:xfrm flipH="1">
            <a:off x="4225925" y="3919855"/>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7" name="Right Arrow 16"/>
          <p:cNvSpPr/>
          <p:nvPr/>
        </p:nvSpPr>
        <p:spPr>
          <a:xfrm flipH="1">
            <a:off x="4225925" y="4450715"/>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8" name="Right Arrow 17"/>
          <p:cNvSpPr/>
          <p:nvPr/>
        </p:nvSpPr>
        <p:spPr>
          <a:xfrm flipH="1">
            <a:off x="4225925" y="4981575"/>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3" grpId="0" bldLvl="0" animBg="1"/>
      <p:bldP spid="17" grpId="0" bldLvl="0" animBg="1"/>
      <p:bldP spid="14" grpId="0" bldLvl="0" animBg="1"/>
      <p:bldP spid="18" grpId="0" bldLvl="0" animBg="1"/>
      <p:bldP spid="15"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画三角形</a:t>
            </a:r>
            <a:r>
              <a:rPr lang="en-US" altLang="zh-CN"/>
              <a:t> - </a:t>
            </a:r>
            <a:r>
              <a:rPr lang="zh-CN" altLang="en-US"/>
              <a:t>每个顶点不同</a:t>
            </a:r>
            <a:r>
              <a:rPr lang="zh-CN" altLang="en-US"/>
              <a:t>颜色，使三角形呈渐变效果</a:t>
            </a:r>
            <a:endParaRPr lang="zh-CN" altLang="en-US"/>
          </a:p>
        </p:txBody>
      </p:sp>
      <p:sp>
        <p:nvSpPr>
          <p:cNvPr id="3" name="Content Placeholder 2"/>
          <p:cNvSpPr>
            <a:spLocks noGrp="1"/>
          </p:cNvSpPr>
          <p:nvPr>
            <p:ph sz="half" idx="1"/>
          </p:nvPr>
        </p:nvSpPr>
        <p:spPr/>
        <p:txBody>
          <a:bodyPr>
            <a:normAutofit lnSpcReduction="10000"/>
          </a:bodyPr>
          <a:p>
            <a:r>
              <a:rPr lang="zh-CN" altLang="en-US">
                <a:sym typeface="+mn-ea"/>
              </a:rPr>
              <a:t>三角形的每个顶点若用</a:t>
            </a:r>
            <a:r>
              <a:rPr lang="en-US" altLang="zh-CN">
                <a:sym typeface="+mn-ea"/>
              </a:rPr>
              <a:t> glColor3f </a:t>
            </a:r>
            <a:r>
              <a:rPr lang="zh-CN" altLang="en-US">
                <a:sym typeface="+mn-ea"/>
              </a:rPr>
              <a:t>指定了颜色，则三角形会呈现渐变的效果。</a:t>
            </a:r>
            <a:endParaRPr lang="zh-CN" altLang="en-US">
              <a:sym typeface="+mn-ea"/>
            </a:endParaRPr>
          </a:p>
        </p:txBody>
      </p:sp>
      <p:pic>
        <p:nvPicPr>
          <p:cNvPr id="5" name="Content Placeholder 4" descr="/tmp/截图_2023-06-24_13-08-15.png截图_2023-06-24_13-08-15"/>
          <p:cNvPicPr>
            <a:picLocks noChangeAspect="1"/>
          </p:cNvPicPr>
          <p:nvPr>
            <p:ph sz="half" idx="2"/>
          </p:nvPr>
        </p:nvPicPr>
        <p:blipFill>
          <a:blip r:embed="rId1"/>
          <a:srcRect/>
          <a:stretch>
            <a:fillRect/>
          </a:stretch>
        </p:blipFill>
        <p:spPr>
          <a:xfrm>
            <a:off x="6255703" y="1565275"/>
            <a:ext cx="4632325" cy="4872990"/>
          </a:xfrm>
          <a:prstGeom prst="rect">
            <a:avLst/>
          </a:prstGeom>
        </p:spPr>
      </p:pic>
      <p:pic>
        <p:nvPicPr>
          <p:cNvPr id="4" name="Picture 3"/>
          <p:cNvPicPr>
            <a:picLocks noChangeAspect="1"/>
          </p:cNvPicPr>
          <p:nvPr/>
        </p:nvPicPr>
        <p:blipFill>
          <a:blip r:embed="rId2"/>
          <a:stretch>
            <a:fillRect/>
          </a:stretch>
        </p:blipFill>
        <p:spPr>
          <a:xfrm>
            <a:off x="921385" y="3282950"/>
            <a:ext cx="4633595" cy="2771775"/>
          </a:xfrm>
          <a:prstGeom prst="rect">
            <a:avLst/>
          </a:prstGeom>
        </p:spPr>
      </p:pic>
      <p:sp>
        <p:nvSpPr>
          <p:cNvPr id="13" name="Right Arrow 12"/>
          <p:cNvSpPr/>
          <p:nvPr/>
        </p:nvSpPr>
        <p:spPr>
          <a:xfrm flipH="1">
            <a:off x="8755380" y="2763520"/>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4" name="Right Arrow 13"/>
          <p:cNvSpPr/>
          <p:nvPr/>
        </p:nvSpPr>
        <p:spPr>
          <a:xfrm flipH="1">
            <a:off x="7585710" y="507238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5" name="Right Arrow 14"/>
          <p:cNvSpPr/>
          <p:nvPr/>
        </p:nvSpPr>
        <p:spPr>
          <a:xfrm flipH="1">
            <a:off x="9945370" y="5072380"/>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6" name="Right Arrow 15"/>
          <p:cNvSpPr/>
          <p:nvPr/>
        </p:nvSpPr>
        <p:spPr>
          <a:xfrm flipH="1">
            <a:off x="5114925" y="3692525"/>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7" name="Right Arrow 16"/>
          <p:cNvSpPr/>
          <p:nvPr/>
        </p:nvSpPr>
        <p:spPr>
          <a:xfrm flipH="1">
            <a:off x="5114925" y="433197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8" name="Right Arrow 17"/>
          <p:cNvSpPr/>
          <p:nvPr/>
        </p:nvSpPr>
        <p:spPr>
          <a:xfrm flipH="1">
            <a:off x="5114925" y="4971415"/>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3" grpId="0" bldLvl="0" animBg="1"/>
      <p:bldP spid="17" grpId="0" bldLvl="0" animBg="1"/>
      <p:bldP spid="14" grpId="0" bldLvl="0" animBg="1"/>
      <p:bldP spid="18" grpId="0" bldLvl="0" animBg="1"/>
      <p:bldP spid="1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计算机图形学</a:t>
            </a:r>
            <a:endParaRPr lang="en-US"/>
          </a:p>
        </p:txBody>
      </p:sp>
      <p:sp>
        <p:nvSpPr>
          <p:cNvPr id="3" name="Content Placeholder 2"/>
          <p:cNvSpPr>
            <a:spLocks noGrp="1"/>
          </p:cNvSpPr>
          <p:nvPr>
            <p:ph idx="1"/>
          </p:nvPr>
        </p:nvSpPr>
        <p:spPr>
          <a:xfrm>
            <a:off x="647700" y="1241425"/>
            <a:ext cx="10515600" cy="4480560"/>
          </a:xfrm>
        </p:spPr>
        <p:txBody>
          <a:bodyPr/>
          <a:p>
            <a:r>
              <a:rPr lang="zh-CN" altLang="en-US"/>
              <a:t>计算机图形学是研究计算机在硬件和软件的帮助下创建计算机图形的科学学科，是计算机科学的一个分支领域，主要关注数字合成与操作视觉的图形内容。虽然这个词通常被认为是指三维图形，事实上同时包括了二维图形以及影像处理。</a:t>
            </a:r>
            <a:endParaRPr lang="zh-CN" altLang="en-US"/>
          </a:p>
          <a:p>
            <a:r>
              <a:rPr lang="zh-CN" altLang="en-US">
                <a:sym typeface="+mn-ea"/>
              </a:rPr>
              <a:t>我们的课程将会从实时渲染开始入手。</a:t>
            </a:r>
            <a:endParaRPr lang="zh-CN" altLang="en-US"/>
          </a:p>
          <a:p>
            <a:pPr marL="0" indent="0">
              <a:buNone/>
            </a:pPr>
            <a:endParaRPr lang="zh-CN" altLang="en-US"/>
          </a:p>
        </p:txBody>
      </p:sp>
      <p:sp>
        <p:nvSpPr>
          <p:cNvPr id="4" name="Rectangles 3"/>
          <p:cNvSpPr/>
          <p:nvPr/>
        </p:nvSpPr>
        <p:spPr>
          <a:xfrm>
            <a:off x="4775200" y="5100320"/>
            <a:ext cx="2211070" cy="7689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计算机图形学</a:t>
            </a:r>
            <a:endParaRPr lang="zh-CN" altLang="en-US" sz="2400">
              <a:latin typeface="HYXuanSong 75S" panose="00020600040101010101" charset="-122"/>
              <a:ea typeface="HYXuanSong 75S" panose="00020600040101010101" charset="-122"/>
            </a:endParaRPr>
          </a:p>
        </p:txBody>
      </p:sp>
      <p:sp>
        <p:nvSpPr>
          <p:cNvPr id="5" name="Rectangles 4"/>
          <p:cNvSpPr/>
          <p:nvPr/>
        </p:nvSpPr>
        <p:spPr>
          <a:xfrm>
            <a:off x="2180590" y="433197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实时渲染</a:t>
            </a:r>
            <a:endParaRPr lang="zh-CN" altLang="en-US" sz="2400">
              <a:latin typeface="HYXuanSong 75S" panose="00020600040101010101" charset="-122"/>
              <a:ea typeface="HYXuanSong 75S" panose="00020600040101010101" charset="-122"/>
            </a:endParaRPr>
          </a:p>
        </p:txBody>
      </p:sp>
      <p:sp>
        <p:nvSpPr>
          <p:cNvPr id="6" name="Rectangles 5"/>
          <p:cNvSpPr/>
          <p:nvPr/>
        </p:nvSpPr>
        <p:spPr>
          <a:xfrm>
            <a:off x="2180590" y="610743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离线渲染</a:t>
            </a:r>
            <a:endParaRPr lang="zh-CN" altLang="en-US" sz="2400">
              <a:latin typeface="HYXuanSong 75S" panose="00020600040101010101" charset="-122"/>
              <a:ea typeface="HYXuanSong 75S" panose="00020600040101010101" charset="-122"/>
            </a:endParaRPr>
          </a:p>
        </p:txBody>
      </p:sp>
      <p:sp>
        <p:nvSpPr>
          <p:cNvPr id="7" name="Rectangles 6"/>
          <p:cNvSpPr/>
          <p:nvPr/>
        </p:nvSpPr>
        <p:spPr>
          <a:xfrm>
            <a:off x="2946400" y="5144135"/>
            <a:ext cx="1431290" cy="681990"/>
          </a:xfrm>
          <a:prstGeom prst="rect">
            <a:avLst/>
          </a:prstGeom>
        </p:spPr>
        <p:style>
          <a:lnRef idx="3">
            <a:schemeClr val="lt1"/>
          </a:lnRef>
          <a:fillRef idx="1">
            <a:schemeClr val="accent2"/>
          </a:fillRef>
          <a:effectRef idx="1">
            <a:schemeClr val="accent2"/>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渲染</a:t>
            </a:r>
            <a:endParaRPr lang="zh-CN" altLang="en-US" sz="2400">
              <a:latin typeface="HYXuanSong 75S" panose="00020600040101010101" charset="-122"/>
              <a:ea typeface="HYXuanSong 75S" panose="00020600040101010101" charset="-122"/>
            </a:endParaRPr>
          </a:p>
        </p:txBody>
      </p:sp>
      <p:sp>
        <p:nvSpPr>
          <p:cNvPr id="8" name="Rectangles 7"/>
          <p:cNvSpPr/>
          <p:nvPr/>
        </p:nvSpPr>
        <p:spPr>
          <a:xfrm>
            <a:off x="7383780" y="5143500"/>
            <a:ext cx="1431290" cy="681990"/>
          </a:xfrm>
          <a:prstGeom prst="rect">
            <a:avLst/>
          </a:prstGeom>
        </p:spPr>
        <p:style>
          <a:lnRef idx="3">
            <a:schemeClr val="lt1"/>
          </a:lnRef>
          <a:fillRef idx="1">
            <a:schemeClr val="accent2"/>
          </a:fillRef>
          <a:effectRef idx="1">
            <a:schemeClr val="accent2"/>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物理仿真</a:t>
            </a:r>
            <a:endParaRPr lang="zh-CN" altLang="en-US" sz="2400">
              <a:latin typeface="HYXuanSong 75S" panose="00020600040101010101" charset="-122"/>
              <a:ea typeface="HYXuanSong 75S" panose="00020600040101010101" charset="-122"/>
            </a:endParaRPr>
          </a:p>
        </p:txBody>
      </p:sp>
      <p:sp>
        <p:nvSpPr>
          <p:cNvPr id="9" name="Rectangles 8"/>
          <p:cNvSpPr/>
          <p:nvPr/>
        </p:nvSpPr>
        <p:spPr>
          <a:xfrm>
            <a:off x="7954010" y="610743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拓扑优化</a:t>
            </a:r>
            <a:endParaRPr lang="zh-CN" altLang="en-US" sz="2400">
              <a:latin typeface="HYXuanSong 75S" panose="00020600040101010101" charset="-122"/>
              <a:ea typeface="HYXuanSong 75S" panose="00020600040101010101" charset="-122"/>
            </a:endParaRPr>
          </a:p>
        </p:txBody>
      </p:sp>
      <p:sp>
        <p:nvSpPr>
          <p:cNvPr id="10" name="Rectangles 9"/>
          <p:cNvSpPr/>
          <p:nvPr/>
        </p:nvSpPr>
        <p:spPr>
          <a:xfrm>
            <a:off x="7954010" y="433070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流体仿真</a:t>
            </a:r>
            <a:endParaRPr lang="zh-CN" altLang="en-US" sz="2400">
              <a:latin typeface="HYXuanSong 75S" panose="00020600040101010101" charset="-122"/>
              <a:ea typeface="HYXuanSong 75S" panose="00020600040101010101" charset="-122"/>
            </a:endParaRPr>
          </a:p>
        </p:txBody>
      </p:sp>
      <p:sp>
        <p:nvSpPr>
          <p:cNvPr id="11" name="Rectangles 10"/>
          <p:cNvSpPr/>
          <p:nvPr/>
        </p:nvSpPr>
        <p:spPr>
          <a:xfrm>
            <a:off x="5165090" y="4089400"/>
            <a:ext cx="1431290" cy="681990"/>
          </a:xfrm>
          <a:prstGeom prst="rect">
            <a:avLst/>
          </a:prstGeom>
        </p:spPr>
        <p:style>
          <a:lnRef idx="3">
            <a:schemeClr val="lt1"/>
          </a:lnRef>
          <a:fillRef idx="1">
            <a:schemeClr val="accent2"/>
          </a:fillRef>
          <a:effectRef idx="1">
            <a:schemeClr val="accent2"/>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几何处理</a:t>
            </a:r>
            <a:endParaRPr lang="zh-CN" altLang="en-US" sz="2400">
              <a:latin typeface="HYXuanSong 75S" panose="00020600040101010101" charset="-122"/>
              <a:ea typeface="HYXuanSong 75S" panose="00020600040101010101" charset="-122"/>
            </a:endParaRPr>
          </a:p>
        </p:txBody>
      </p:sp>
      <p:sp>
        <p:nvSpPr>
          <p:cNvPr id="12" name="Rectangles 11"/>
          <p:cNvSpPr/>
          <p:nvPr/>
        </p:nvSpPr>
        <p:spPr>
          <a:xfrm>
            <a:off x="3893185" y="3281045"/>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三角网格</a:t>
            </a:r>
            <a:endParaRPr lang="zh-CN" altLang="en-US" sz="2400">
              <a:latin typeface="HYXuanSong 75S" panose="00020600040101010101" charset="-122"/>
              <a:ea typeface="HYXuanSong 75S" panose="00020600040101010101" charset="-122"/>
            </a:endParaRPr>
          </a:p>
        </p:txBody>
      </p:sp>
      <p:sp>
        <p:nvSpPr>
          <p:cNvPr id="13" name="Rectangles 12"/>
          <p:cNvSpPr/>
          <p:nvPr/>
        </p:nvSpPr>
        <p:spPr>
          <a:xfrm>
            <a:off x="6165850" y="3281045"/>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隐表面</a:t>
            </a:r>
            <a:endParaRPr lang="zh-CN" altLang="en-US" sz="2400">
              <a:latin typeface="HYXuanSong 75S" panose="00020600040101010101" charset="-122"/>
              <a:ea typeface="HYXuanSong 75S" panose="00020600040101010101" charset="-122"/>
            </a:endParaRPr>
          </a:p>
        </p:txBody>
      </p:sp>
      <p:sp>
        <p:nvSpPr>
          <p:cNvPr id="14" name="Rectangles 13"/>
          <p:cNvSpPr/>
          <p:nvPr/>
        </p:nvSpPr>
        <p:spPr>
          <a:xfrm>
            <a:off x="5024755" y="258826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ltLang="zh-CN" sz="2400">
                <a:latin typeface="HYXuanSong 75S" panose="00020600040101010101" charset="-122"/>
                <a:ea typeface="HYXuanSong 75S" panose="00020600040101010101" charset="-122"/>
              </a:rPr>
              <a:t>NURBS</a:t>
            </a:r>
            <a:endParaRPr lang="en-US" altLang="zh-CN" sz="2400">
              <a:latin typeface="HYXuanSong 75S" panose="00020600040101010101" charset="-122"/>
              <a:ea typeface="HYXuanSong 75S" panose="00020600040101010101" charset="-122"/>
            </a:endParaRPr>
          </a:p>
        </p:txBody>
      </p:sp>
      <p:sp>
        <p:nvSpPr>
          <p:cNvPr id="16" name="Rectangles 15"/>
          <p:cNvSpPr/>
          <p:nvPr/>
        </p:nvSpPr>
        <p:spPr>
          <a:xfrm>
            <a:off x="9893935" y="610743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刚体仿真</a:t>
            </a:r>
            <a:endParaRPr lang="zh-CN" altLang="en-US" sz="2400">
              <a:latin typeface="HYXuanSong 75S" panose="00020600040101010101" charset="-122"/>
              <a:ea typeface="HYXuanSong 75S" panose="00020600040101010101" charset="-122"/>
            </a:endParaRPr>
          </a:p>
        </p:txBody>
      </p:sp>
      <p:sp>
        <p:nvSpPr>
          <p:cNvPr id="17" name="Rectangles 16"/>
          <p:cNvSpPr/>
          <p:nvPr/>
        </p:nvSpPr>
        <p:spPr>
          <a:xfrm>
            <a:off x="9893935" y="433070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sym typeface="+mn-ea"/>
              </a:rPr>
              <a:t>软体</a:t>
            </a:r>
            <a:r>
              <a:rPr lang="zh-CN" altLang="en-US" sz="2400">
                <a:latin typeface="HYXuanSong 75S" panose="00020600040101010101" charset="-122"/>
                <a:ea typeface="HYXuanSong 75S" panose="00020600040101010101" charset="-122"/>
              </a:rPr>
              <a:t>仿真</a:t>
            </a:r>
            <a:endParaRPr lang="zh-CN" altLang="en-US" sz="2400">
              <a:latin typeface="HYXuanSong 75S" panose="00020600040101010101" charset="-122"/>
              <a:ea typeface="HYXuanSong 75S" panose="00020600040101010101" charset="-122"/>
            </a:endParaRPr>
          </a:p>
        </p:txBody>
      </p:sp>
      <p:sp>
        <p:nvSpPr>
          <p:cNvPr id="18" name="Rectangles 17"/>
          <p:cNvSpPr/>
          <p:nvPr/>
        </p:nvSpPr>
        <p:spPr>
          <a:xfrm>
            <a:off x="9450705" y="5191125"/>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粒子仿真</a:t>
            </a:r>
            <a:endParaRPr lang="zh-CN" altLang="en-US" sz="2400">
              <a:latin typeface="HYXuanSong 75S" panose="00020600040101010101" charset="-122"/>
              <a:ea typeface="HYXuanSong 75S" panose="00020600040101010101" charset="-122"/>
            </a:endParaRPr>
          </a:p>
        </p:txBody>
      </p:sp>
      <p:sp>
        <p:nvSpPr>
          <p:cNvPr id="19" name="Rectangles 18"/>
          <p:cNvSpPr/>
          <p:nvPr/>
        </p:nvSpPr>
        <p:spPr>
          <a:xfrm>
            <a:off x="866140" y="521970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平面</a:t>
            </a:r>
            <a:r>
              <a:rPr lang="en-US" altLang="zh-CN" sz="2400">
                <a:latin typeface="HYXuanSong 75S" panose="00020600040101010101" charset="-122"/>
                <a:ea typeface="HYXuanSong 75S" panose="00020600040101010101" charset="-122"/>
              </a:rPr>
              <a:t> UI</a:t>
            </a:r>
            <a:endParaRPr lang="en-US" altLang="zh-CN" sz="2400">
              <a:latin typeface="HYXuanSong 75S" panose="00020600040101010101" charset="-122"/>
              <a:ea typeface="HYXuanSong 75S" panose="00020600040101010101"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画三角形</a:t>
            </a:r>
            <a:r>
              <a:rPr lang="en-US" altLang="zh-CN"/>
              <a:t> - </a:t>
            </a:r>
            <a:r>
              <a:rPr lang="zh-CN" altLang="en-US"/>
              <a:t>单一颜色填充</a:t>
            </a:r>
            <a:endParaRPr lang="zh-CN" altLang="en-US"/>
          </a:p>
        </p:txBody>
      </p:sp>
      <p:sp>
        <p:nvSpPr>
          <p:cNvPr id="3" name="Content Placeholder 2"/>
          <p:cNvSpPr>
            <a:spLocks noGrp="1"/>
          </p:cNvSpPr>
          <p:nvPr>
            <p:ph sz="half" idx="1"/>
          </p:nvPr>
        </p:nvSpPr>
        <p:spPr/>
        <p:txBody>
          <a:bodyPr>
            <a:normAutofit lnSpcReduction="10000"/>
          </a:bodyPr>
          <a:p>
            <a:r>
              <a:rPr lang="zh-CN">
                <a:sym typeface="+mn-ea"/>
              </a:rPr>
              <a:t>如果只指定了一个</a:t>
            </a:r>
            <a:r>
              <a:rPr lang="en-US" altLang="zh-CN">
                <a:sym typeface="+mn-ea"/>
              </a:rPr>
              <a:t> glColor3f</a:t>
            </a:r>
            <a:r>
              <a:rPr lang="zh-CN" altLang="en-US">
                <a:sym typeface="+mn-ea"/>
              </a:rPr>
              <a:t>，则所有顶点都是同样颜色，渐变效果退化为全部采用相同颜色填充。</a:t>
            </a:r>
            <a:endParaRPr lang="zh-CN" altLang="en-US">
              <a:sym typeface="+mn-ea"/>
            </a:endParaRPr>
          </a:p>
        </p:txBody>
      </p:sp>
      <p:pic>
        <p:nvPicPr>
          <p:cNvPr id="5" name="Content Placeholder 4" descr="/tmp/截图_2023-06-24_13-10-59.png截图_2023-06-24_13-10-59"/>
          <p:cNvPicPr>
            <a:picLocks noChangeAspect="1"/>
          </p:cNvPicPr>
          <p:nvPr>
            <p:ph sz="half" idx="2"/>
          </p:nvPr>
        </p:nvPicPr>
        <p:blipFill>
          <a:blip r:embed="rId1"/>
          <a:srcRect/>
          <a:stretch>
            <a:fillRect/>
          </a:stretch>
        </p:blipFill>
        <p:spPr>
          <a:xfrm>
            <a:off x="6255703" y="1576705"/>
            <a:ext cx="4632325" cy="4850130"/>
          </a:xfrm>
          <a:prstGeom prst="rect">
            <a:avLst/>
          </a:prstGeom>
        </p:spPr>
      </p:pic>
      <p:pic>
        <p:nvPicPr>
          <p:cNvPr id="6" name="Picture 5"/>
          <p:cNvPicPr>
            <a:picLocks noChangeAspect="1"/>
          </p:cNvPicPr>
          <p:nvPr/>
        </p:nvPicPr>
        <p:blipFill>
          <a:blip r:embed="rId2"/>
          <a:stretch>
            <a:fillRect/>
          </a:stretch>
        </p:blipFill>
        <p:spPr>
          <a:xfrm>
            <a:off x="542290" y="3394710"/>
            <a:ext cx="5143500" cy="2280920"/>
          </a:xfrm>
          <a:prstGeom prst="rect">
            <a:avLst/>
          </a:prstGeom>
        </p:spPr>
      </p:pic>
      <p:sp>
        <p:nvSpPr>
          <p:cNvPr id="18" name="Right Arrow 17"/>
          <p:cNvSpPr/>
          <p:nvPr/>
        </p:nvSpPr>
        <p:spPr>
          <a:xfrm flipH="1">
            <a:off x="5266690" y="3752215"/>
            <a:ext cx="71437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123</a:t>
            </a:r>
            <a:endParaRPr lang="en-US"/>
          </a:p>
        </p:txBody>
      </p:sp>
      <p:sp>
        <p:nvSpPr>
          <p:cNvPr id="7" name="Right Arrow 6"/>
          <p:cNvSpPr/>
          <p:nvPr/>
        </p:nvSpPr>
        <p:spPr>
          <a:xfrm flipH="1">
            <a:off x="9392285" y="3752215"/>
            <a:ext cx="71437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123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7" grpId="0" bldLvl="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6490970" y="1825625"/>
            <a:ext cx="4162425" cy="4351655"/>
          </a:xfrm>
          <a:prstGeom prst="rect">
            <a:avLst/>
          </a:prstGeom>
        </p:spPr>
      </p:pic>
      <p:sp>
        <p:nvSpPr>
          <p:cNvPr id="2" name="Title 1"/>
          <p:cNvSpPr>
            <a:spLocks noGrp="1"/>
          </p:cNvSpPr>
          <p:nvPr>
            <p:ph type="title"/>
          </p:nvPr>
        </p:nvSpPr>
        <p:spPr/>
        <p:txBody>
          <a:bodyPr/>
          <a:p>
            <a:r>
              <a:rPr lang="zh-CN" altLang="en-US"/>
              <a:t>画多个三角形</a:t>
            </a:r>
            <a:r>
              <a:rPr lang="en-US" altLang="zh-CN"/>
              <a:t> - </a:t>
            </a:r>
            <a:r>
              <a:rPr lang="zh-CN" altLang="en-US"/>
              <a:t>要画</a:t>
            </a:r>
            <a:r>
              <a:rPr lang="en-US" altLang="zh-CN"/>
              <a:t> n </a:t>
            </a:r>
            <a:r>
              <a:rPr lang="zh-CN" altLang="en-US"/>
              <a:t>个三角形则指定</a:t>
            </a:r>
            <a:r>
              <a:rPr lang="en-US" altLang="zh-CN"/>
              <a:t> 3n </a:t>
            </a:r>
            <a:r>
              <a:rPr lang="zh-CN" altLang="en-US"/>
              <a:t>个顶点坐标即可</a:t>
            </a:r>
            <a:endParaRPr lang="zh-CN" altLang="en-US"/>
          </a:p>
        </p:txBody>
      </p:sp>
      <p:sp>
        <p:nvSpPr>
          <p:cNvPr id="3" name="Content Placeholder 2"/>
          <p:cNvSpPr>
            <a:spLocks noGrp="1"/>
          </p:cNvSpPr>
          <p:nvPr>
            <p:ph sz="half" idx="1"/>
          </p:nvPr>
        </p:nvSpPr>
        <p:spPr/>
        <p:txBody>
          <a:bodyPr>
            <a:normAutofit lnSpcReduction="10000"/>
          </a:bodyPr>
          <a:p>
            <a:r>
              <a:rPr lang="zh-CN" altLang="en-US">
                <a:sym typeface="+mn-ea"/>
              </a:rPr>
              <a:t>同样的，</a:t>
            </a:r>
            <a:r>
              <a:rPr lang="en-US" altLang="zh-CN">
                <a:sym typeface="+mn-ea"/>
              </a:rPr>
              <a:t>GL_TRIANGLES </a:t>
            </a:r>
            <a:r>
              <a:rPr lang="zh-CN" altLang="en-US">
                <a:sym typeface="+mn-ea"/>
              </a:rPr>
              <a:t>可以绘制多个三角形，但要求</a:t>
            </a:r>
            <a:r>
              <a:rPr lang="en-US" altLang="zh-CN">
                <a:sym typeface="+mn-ea"/>
              </a:rPr>
              <a:t> glBegin </a:t>
            </a:r>
            <a:r>
              <a:rPr lang="zh-CN" altLang="en-US">
                <a:sym typeface="+mn-ea"/>
              </a:rPr>
              <a:t>和</a:t>
            </a:r>
            <a:r>
              <a:rPr lang="en-US" altLang="zh-CN">
                <a:sym typeface="+mn-ea"/>
              </a:rPr>
              <a:t> glEnd </a:t>
            </a:r>
            <a:r>
              <a:rPr lang="zh-CN" altLang="en-US">
                <a:sym typeface="+mn-ea"/>
              </a:rPr>
              <a:t>之间</a:t>
            </a:r>
            <a:r>
              <a:rPr lang="en-US" altLang="zh-CN">
                <a:sym typeface="+mn-ea"/>
              </a:rPr>
              <a:t> glVertex3f </a:t>
            </a:r>
            <a:r>
              <a:rPr lang="zh-CN" altLang="en-US">
                <a:sym typeface="+mn-ea"/>
              </a:rPr>
              <a:t>调用的数量必须是</a:t>
            </a:r>
            <a:r>
              <a:rPr lang="en-US" altLang="zh-CN">
                <a:sym typeface="+mn-ea"/>
              </a:rPr>
              <a:t> 3 </a:t>
            </a:r>
            <a:r>
              <a:rPr lang="zh-CN" altLang="en-US">
                <a:sym typeface="+mn-ea"/>
              </a:rPr>
              <a:t>的整数倍。</a:t>
            </a:r>
            <a:endParaRPr lang="zh-CN" altLang="en-US">
              <a:sym typeface="+mn-ea"/>
            </a:endParaRPr>
          </a:p>
          <a:p>
            <a:r>
              <a:rPr lang="zh-CN" altLang="en-US">
                <a:sym typeface="+mn-ea"/>
              </a:rPr>
              <a:t>指定</a:t>
            </a:r>
            <a:r>
              <a:rPr lang="en-US" altLang="zh-CN">
                <a:sym typeface="+mn-ea"/>
              </a:rPr>
              <a:t> 3n </a:t>
            </a:r>
            <a:r>
              <a:rPr lang="zh-CN" altLang="en-US">
                <a:sym typeface="+mn-ea"/>
              </a:rPr>
              <a:t>个顶点就会绘制</a:t>
            </a:r>
            <a:r>
              <a:rPr lang="en-US" altLang="zh-CN">
                <a:sym typeface="+mn-ea"/>
              </a:rPr>
              <a:t> n </a:t>
            </a:r>
            <a:r>
              <a:rPr lang="zh-CN" altLang="en-US">
                <a:sym typeface="+mn-ea"/>
              </a:rPr>
              <a:t>个三角形。</a:t>
            </a:r>
            <a:endParaRPr lang="zh-CN" altLang="en-US">
              <a:sym typeface="+mn-ea"/>
            </a:endParaRPr>
          </a:p>
        </p:txBody>
      </p:sp>
      <p:pic>
        <p:nvPicPr>
          <p:cNvPr id="9" name="Picture 8"/>
          <p:cNvPicPr>
            <a:picLocks noChangeAspect="1"/>
          </p:cNvPicPr>
          <p:nvPr/>
        </p:nvPicPr>
        <p:blipFill>
          <a:blip r:embed="rId2"/>
          <a:stretch>
            <a:fillRect/>
          </a:stretch>
        </p:blipFill>
        <p:spPr>
          <a:xfrm>
            <a:off x="1206500" y="3935730"/>
            <a:ext cx="4230370" cy="2433320"/>
          </a:xfrm>
          <a:prstGeom prst="rect">
            <a:avLst/>
          </a:prstGeom>
        </p:spPr>
      </p:pic>
      <p:sp>
        <p:nvSpPr>
          <p:cNvPr id="10" name="Right Arrow 9"/>
          <p:cNvSpPr/>
          <p:nvPr/>
        </p:nvSpPr>
        <p:spPr>
          <a:xfrm flipH="1">
            <a:off x="5606415" y="4522470"/>
            <a:ext cx="71437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123</a:t>
            </a:r>
            <a:endParaRPr lang="en-US"/>
          </a:p>
        </p:txBody>
      </p:sp>
      <p:sp>
        <p:nvSpPr>
          <p:cNvPr id="11" name="Right Arrow 10"/>
          <p:cNvSpPr/>
          <p:nvPr/>
        </p:nvSpPr>
        <p:spPr>
          <a:xfrm flipH="1">
            <a:off x="5624195" y="5451475"/>
            <a:ext cx="714375" cy="36893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456</a:t>
            </a:r>
            <a:endParaRPr lang="en-US"/>
          </a:p>
        </p:txBody>
      </p:sp>
      <p:sp>
        <p:nvSpPr>
          <p:cNvPr id="12" name="Right Brace 11"/>
          <p:cNvSpPr/>
          <p:nvPr/>
        </p:nvSpPr>
        <p:spPr>
          <a:xfrm>
            <a:off x="5394325" y="4262120"/>
            <a:ext cx="130175" cy="889000"/>
          </a:xfrm>
          <a:prstGeom prst="rightBrace">
            <a:avLst/>
          </a:prstGeom>
          <a:ln w="28575"/>
        </p:spPr>
        <p:style>
          <a:lnRef idx="1">
            <a:schemeClr val="accent4"/>
          </a:lnRef>
          <a:fillRef idx="0">
            <a:schemeClr val="accent4"/>
          </a:fillRef>
          <a:effectRef idx="0">
            <a:schemeClr val="accent4"/>
          </a:effectRef>
          <a:fontRef idx="minor">
            <a:schemeClr val="tx1"/>
          </a:fontRef>
        </p:style>
        <p:txBody>
          <a:bodyPr rtlCol="0" anchor="ctr"/>
          <a:p>
            <a:pPr algn="ctr"/>
            <a:endParaRPr lang="en-US"/>
          </a:p>
        </p:txBody>
      </p:sp>
      <p:sp>
        <p:nvSpPr>
          <p:cNvPr id="13" name="Right Brace 12"/>
          <p:cNvSpPr/>
          <p:nvPr/>
        </p:nvSpPr>
        <p:spPr>
          <a:xfrm>
            <a:off x="5404485" y="5191125"/>
            <a:ext cx="130175" cy="889000"/>
          </a:xfrm>
          <a:prstGeom prst="rightBrace">
            <a:avLst/>
          </a:prstGeom>
          <a:ln w="28575"/>
        </p:spPr>
        <p:style>
          <a:lnRef idx="2">
            <a:schemeClr val="accent5"/>
          </a:lnRef>
          <a:fillRef idx="0">
            <a:schemeClr val="accent5"/>
          </a:fillRef>
          <a:effectRef idx="1">
            <a:schemeClr val="accent5"/>
          </a:effectRef>
          <a:fontRef idx="minor">
            <a:schemeClr val="tx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6490970" y="1825625"/>
            <a:ext cx="4162425" cy="4351655"/>
          </a:xfrm>
          <a:prstGeom prst="rect">
            <a:avLst/>
          </a:prstGeom>
        </p:spPr>
      </p:pic>
      <p:sp>
        <p:nvSpPr>
          <p:cNvPr id="2" name="Title 1"/>
          <p:cNvSpPr>
            <a:spLocks noGrp="1"/>
          </p:cNvSpPr>
          <p:nvPr>
            <p:ph type="title"/>
          </p:nvPr>
        </p:nvSpPr>
        <p:spPr/>
        <p:txBody>
          <a:bodyPr/>
          <a:p>
            <a:r>
              <a:rPr lang="zh-CN" altLang="en-US"/>
              <a:t>画多个三角形</a:t>
            </a:r>
            <a:r>
              <a:rPr lang="en-US" altLang="zh-CN"/>
              <a:t> - </a:t>
            </a:r>
            <a:r>
              <a:rPr lang="zh-CN" altLang="en-US"/>
              <a:t>分两次调用</a:t>
            </a:r>
            <a:endParaRPr lang="zh-CN" altLang="en-US"/>
          </a:p>
        </p:txBody>
      </p:sp>
      <p:sp>
        <p:nvSpPr>
          <p:cNvPr id="3" name="Content Placeholder 2"/>
          <p:cNvSpPr>
            <a:spLocks noGrp="1"/>
          </p:cNvSpPr>
          <p:nvPr>
            <p:ph sz="half" idx="1"/>
          </p:nvPr>
        </p:nvSpPr>
        <p:spPr/>
        <p:txBody>
          <a:bodyPr>
            <a:normAutofit lnSpcReduction="10000"/>
          </a:bodyPr>
          <a:p>
            <a:r>
              <a:rPr lang="zh-CN">
                <a:sym typeface="+mn-ea"/>
              </a:rPr>
              <a:t>如果你觉得太复杂，分成两次</a:t>
            </a:r>
            <a:r>
              <a:rPr lang="en-US" altLang="zh-CN">
                <a:sym typeface="+mn-ea"/>
              </a:rPr>
              <a:t> glBegin </a:t>
            </a:r>
            <a:r>
              <a:rPr lang="zh-CN" altLang="en-US">
                <a:sym typeface="+mn-ea"/>
              </a:rPr>
              <a:t>和</a:t>
            </a:r>
            <a:r>
              <a:rPr lang="en-US" altLang="zh-CN">
                <a:sym typeface="+mn-ea"/>
              </a:rPr>
              <a:t> glEnd </a:t>
            </a:r>
            <a:r>
              <a:rPr lang="zh-CN" altLang="en-US">
                <a:sym typeface="+mn-ea"/>
              </a:rPr>
              <a:t>也是等价的。</a:t>
            </a:r>
            <a:endParaRPr lang="zh-CN" altLang="en-US">
              <a:sym typeface="+mn-ea"/>
            </a:endParaRPr>
          </a:p>
        </p:txBody>
      </p:sp>
      <p:sp>
        <p:nvSpPr>
          <p:cNvPr id="10" name="Right Arrow 9"/>
          <p:cNvSpPr/>
          <p:nvPr/>
        </p:nvSpPr>
        <p:spPr>
          <a:xfrm flipH="1">
            <a:off x="5524500" y="4175760"/>
            <a:ext cx="71437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123</a:t>
            </a:r>
            <a:endParaRPr lang="en-US"/>
          </a:p>
        </p:txBody>
      </p:sp>
      <p:sp>
        <p:nvSpPr>
          <p:cNvPr id="11" name="Right Arrow 10"/>
          <p:cNvSpPr/>
          <p:nvPr/>
        </p:nvSpPr>
        <p:spPr>
          <a:xfrm flipH="1">
            <a:off x="5532120" y="5701030"/>
            <a:ext cx="714375" cy="36893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456</a:t>
            </a:r>
            <a:endParaRPr lang="en-US"/>
          </a:p>
        </p:txBody>
      </p:sp>
      <p:sp>
        <p:nvSpPr>
          <p:cNvPr id="12" name="Right Brace 11"/>
          <p:cNvSpPr/>
          <p:nvPr/>
        </p:nvSpPr>
        <p:spPr>
          <a:xfrm>
            <a:off x="5312410" y="3915410"/>
            <a:ext cx="130175" cy="889000"/>
          </a:xfrm>
          <a:prstGeom prst="rightBrace">
            <a:avLst/>
          </a:prstGeom>
          <a:ln w="28575"/>
        </p:spPr>
        <p:style>
          <a:lnRef idx="1">
            <a:schemeClr val="accent4"/>
          </a:lnRef>
          <a:fillRef idx="0">
            <a:schemeClr val="accent4"/>
          </a:fillRef>
          <a:effectRef idx="0">
            <a:schemeClr val="accent4"/>
          </a:effectRef>
          <a:fontRef idx="minor">
            <a:schemeClr val="tx1"/>
          </a:fontRef>
        </p:style>
        <p:txBody>
          <a:bodyPr rtlCol="0" anchor="ctr"/>
          <a:p>
            <a:pPr algn="ctr"/>
            <a:endParaRPr lang="en-US"/>
          </a:p>
        </p:txBody>
      </p:sp>
      <p:sp>
        <p:nvSpPr>
          <p:cNvPr id="13" name="Right Brace 12"/>
          <p:cNvSpPr/>
          <p:nvPr/>
        </p:nvSpPr>
        <p:spPr>
          <a:xfrm>
            <a:off x="5312410" y="5440680"/>
            <a:ext cx="130175" cy="889000"/>
          </a:xfrm>
          <a:prstGeom prst="rightBrace">
            <a:avLst/>
          </a:prstGeom>
          <a:ln w="28575"/>
        </p:spPr>
        <p:style>
          <a:lnRef idx="2">
            <a:schemeClr val="accent5"/>
          </a:lnRef>
          <a:fillRef idx="0">
            <a:schemeClr val="accent5"/>
          </a:fillRef>
          <a:effectRef idx="1">
            <a:schemeClr val="accent5"/>
          </a:effectRef>
          <a:fontRef idx="minor">
            <a:schemeClr val="tx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74420" y="3554730"/>
            <a:ext cx="4237990" cy="3108960"/>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画一个圆</a:t>
            </a:r>
            <a:r>
              <a:rPr lang="en-US" altLang="zh-CN">
                <a:sym typeface="+mn-ea"/>
              </a:rPr>
              <a:t> - </a:t>
            </a:r>
            <a:r>
              <a:rPr lang="zh-CN" altLang="en-US">
                <a:sym typeface="+mn-ea"/>
              </a:rPr>
              <a:t>思路</a:t>
            </a:r>
            <a:endParaRPr lang="zh-CN" altLang="en-US">
              <a:sym typeface="+mn-ea"/>
            </a:endParaRPr>
          </a:p>
        </p:txBody>
      </p:sp>
      <p:sp>
        <p:nvSpPr>
          <p:cNvPr id="5" name="Content Placeholder 4"/>
          <p:cNvSpPr>
            <a:spLocks noGrp="1"/>
          </p:cNvSpPr>
          <p:nvPr>
            <p:ph idx="1"/>
          </p:nvPr>
        </p:nvSpPr>
        <p:spPr/>
        <p:txBody>
          <a:bodyPr/>
          <a:p>
            <a:endParaRPr lang="en-US"/>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画一个圆</a:t>
            </a:r>
            <a:r>
              <a:rPr lang="en-US" altLang="zh-CN"/>
              <a:t> - </a:t>
            </a:r>
            <a:r>
              <a:rPr lang="zh-CN" altLang="en-US"/>
              <a:t>先画一圈点试试看</a:t>
            </a:r>
            <a:endParaRPr lang="zh-CN" altLang="en-US"/>
          </a:p>
        </p:txBody>
      </p:sp>
      <p:pic>
        <p:nvPicPr>
          <p:cNvPr id="9" name="Content Placeholder 8"/>
          <p:cNvPicPr>
            <a:picLocks noChangeAspect="1"/>
          </p:cNvPicPr>
          <p:nvPr>
            <p:ph sz="half" idx="2"/>
          </p:nvPr>
        </p:nvPicPr>
        <p:blipFill>
          <a:blip r:embed="rId1"/>
          <a:stretch>
            <a:fillRect/>
          </a:stretch>
        </p:blipFill>
        <p:spPr>
          <a:xfrm>
            <a:off x="6490335" y="1825625"/>
            <a:ext cx="4163060" cy="4351655"/>
          </a:xfrm>
          <a:prstGeom prst="rect">
            <a:avLst/>
          </a:prstGeom>
        </p:spPr>
      </p:pic>
      <p:pic>
        <p:nvPicPr>
          <p:cNvPr id="11" name="Content Placeholder 10"/>
          <p:cNvPicPr>
            <a:picLocks noChangeAspect="1"/>
          </p:cNvPicPr>
          <p:nvPr>
            <p:ph sz="half" idx="1"/>
          </p:nvPr>
        </p:nvPicPr>
        <p:blipFill>
          <a:blip r:embed="rId2"/>
          <a:stretch>
            <a:fillRect/>
          </a:stretch>
        </p:blipFill>
        <p:spPr>
          <a:xfrm>
            <a:off x="191770" y="2626360"/>
            <a:ext cx="6093460" cy="2749550"/>
          </a:xfrm>
          <a:prstGeom prst="rect">
            <a:avLst/>
          </a:prstGeom>
        </p:spPr>
      </p:pic>
      <p:sp>
        <p:nvSpPr>
          <p:cNvPr id="12" name="Rounded Rectangle 11"/>
          <p:cNvSpPr/>
          <p:nvPr/>
        </p:nvSpPr>
        <p:spPr>
          <a:xfrm>
            <a:off x="2423160" y="4248150"/>
            <a:ext cx="3040380" cy="31813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画一个圆</a:t>
            </a:r>
            <a:r>
              <a:rPr lang="en-US" altLang="zh-CN"/>
              <a:t> - </a:t>
            </a:r>
            <a:r>
              <a:rPr lang="zh-CN" altLang="en-US"/>
              <a:t>用一系列三角形实心地填充这个圆</a:t>
            </a:r>
            <a:endParaRPr lang="zh-CN" altLang="en-US"/>
          </a:p>
        </p:txBody>
      </p:sp>
      <p:pic>
        <p:nvPicPr>
          <p:cNvPr id="4" name="Content Placeholder 3"/>
          <p:cNvPicPr>
            <a:picLocks noChangeAspect="1"/>
          </p:cNvPicPr>
          <p:nvPr>
            <p:ph sz="half" idx="2"/>
          </p:nvPr>
        </p:nvPicPr>
        <p:blipFill>
          <a:blip r:embed="rId1"/>
          <a:stretch>
            <a:fillRect/>
          </a:stretch>
        </p:blipFill>
        <p:spPr>
          <a:xfrm>
            <a:off x="6758940" y="1824990"/>
            <a:ext cx="4168775" cy="4351655"/>
          </a:xfrm>
          <a:prstGeom prst="rect">
            <a:avLst/>
          </a:prstGeom>
        </p:spPr>
      </p:pic>
      <p:pic>
        <p:nvPicPr>
          <p:cNvPr id="5" name="Content Placeholder 4"/>
          <p:cNvPicPr>
            <a:picLocks noChangeAspect="1"/>
          </p:cNvPicPr>
          <p:nvPr>
            <p:ph sz="half" idx="1"/>
          </p:nvPr>
        </p:nvPicPr>
        <p:blipFill>
          <a:blip r:embed="rId2"/>
          <a:stretch>
            <a:fillRect/>
          </a:stretch>
        </p:blipFill>
        <p:spPr>
          <a:xfrm>
            <a:off x="114300" y="2603500"/>
            <a:ext cx="6356985" cy="2794000"/>
          </a:xfrm>
          <a:prstGeom prst="rect">
            <a:avLst/>
          </a:prstGeom>
        </p:spPr>
      </p:pic>
      <p:sp>
        <p:nvSpPr>
          <p:cNvPr id="11" name="Rounded Rectangle 10"/>
          <p:cNvSpPr/>
          <p:nvPr/>
        </p:nvSpPr>
        <p:spPr>
          <a:xfrm>
            <a:off x="548640" y="4107180"/>
            <a:ext cx="5922010" cy="83820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画一个圆</a:t>
            </a:r>
            <a:r>
              <a:rPr lang="en-US" altLang="zh-CN"/>
              <a:t> - </a:t>
            </a:r>
            <a:r>
              <a:rPr lang="zh-CN" altLang="en-US"/>
              <a:t>取点密度提升，用</a:t>
            </a:r>
            <a:r>
              <a:rPr lang="en-US" altLang="zh-CN"/>
              <a:t> 100 </a:t>
            </a:r>
            <a:r>
              <a:rPr lang="zh-CN" altLang="en-US"/>
              <a:t>边形画近似圆</a:t>
            </a:r>
            <a:endParaRPr lang="zh-CN" altLang="en-US"/>
          </a:p>
        </p:txBody>
      </p:sp>
      <p:pic>
        <p:nvPicPr>
          <p:cNvPr id="6" name="Content Placeholder 5"/>
          <p:cNvPicPr>
            <a:picLocks noChangeAspect="1"/>
          </p:cNvPicPr>
          <p:nvPr>
            <p:ph sz="half" idx="1"/>
          </p:nvPr>
        </p:nvPicPr>
        <p:blipFill>
          <a:blip r:embed="rId1"/>
          <a:stretch>
            <a:fillRect/>
          </a:stretch>
        </p:blipFill>
        <p:spPr>
          <a:xfrm>
            <a:off x="133350" y="2679065"/>
            <a:ext cx="6449060" cy="2861945"/>
          </a:xfrm>
          <a:prstGeom prst="rect">
            <a:avLst/>
          </a:prstGeom>
        </p:spPr>
      </p:pic>
      <p:pic>
        <p:nvPicPr>
          <p:cNvPr id="7" name="Content Placeholder 6"/>
          <p:cNvPicPr>
            <a:picLocks noChangeAspect="1"/>
          </p:cNvPicPr>
          <p:nvPr>
            <p:ph sz="half" idx="2"/>
          </p:nvPr>
        </p:nvPicPr>
        <p:blipFill>
          <a:blip r:embed="rId2"/>
          <a:stretch>
            <a:fillRect/>
          </a:stretch>
        </p:blipFill>
        <p:spPr>
          <a:xfrm>
            <a:off x="6916420" y="1803400"/>
            <a:ext cx="4156710" cy="4351655"/>
          </a:xfrm>
          <a:prstGeom prst="rect">
            <a:avLst/>
          </a:prstGeom>
        </p:spPr>
      </p:pic>
      <p:sp>
        <p:nvSpPr>
          <p:cNvPr id="11" name="Rounded Rectangle 10"/>
          <p:cNvSpPr/>
          <p:nvPr/>
        </p:nvSpPr>
        <p:spPr>
          <a:xfrm>
            <a:off x="2142490" y="2980690"/>
            <a:ext cx="563245" cy="24193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画一个圆</a:t>
            </a:r>
            <a:r>
              <a:rPr lang="en-US" altLang="zh-CN"/>
              <a:t> - </a:t>
            </a:r>
            <a:r>
              <a:rPr lang="zh-CN" altLang="en-US"/>
              <a:t>让圆的</a:t>
            </a:r>
            <a:r>
              <a:rPr lang="zh-CN"/>
              <a:t>半径为</a:t>
            </a:r>
            <a:r>
              <a:rPr lang="en-US" altLang="zh-CN"/>
              <a:t> 0.5</a:t>
            </a:r>
            <a:r>
              <a:rPr lang="zh-CN" altLang="en-US"/>
              <a:t>（单位：</a:t>
            </a:r>
            <a:r>
              <a:rPr lang="zh-CN" altLang="en-US"/>
              <a:t>半屏宽度）</a:t>
            </a:r>
            <a:endParaRPr lang="zh-CN" altLang="en-US"/>
          </a:p>
        </p:txBody>
      </p:sp>
      <p:pic>
        <p:nvPicPr>
          <p:cNvPr id="4" name="Content Placeholder 3"/>
          <p:cNvPicPr>
            <a:picLocks noChangeAspect="1"/>
          </p:cNvPicPr>
          <p:nvPr>
            <p:ph sz="half" idx="2"/>
          </p:nvPr>
        </p:nvPicPr>
        <p:blipFill>
          <a:blip r:embed="rId1"/>
          <a:stretch>
            <a:fillRect/>
          </a:stretch>
        </p:blipFill>
        <p:spPr>
          <a:xfrm>
            <a:off x="6953250" y="1772920"/>
            <a:ext cx="4210050" cy="4414520"/>
          </a:xfrm>
          <a:prstGeom prst="rect">
            <a:avLst/>
          </a:prstGeom>
        </p:spPr>
      </p:pic>
      <p:pic>
        <p:nvPicPr>
          <p:cNvPr id="8" name="Content Placeholder 7"/>
          <p:cNvPicPr>
            <a:picLocks noChangeAspect="1"/>
          </p:cNvPicPr>
          <p:nvPr>
            <p:ph sz="half" idx="1"/>
          </p:nvPr>
        </p:nvPicPr>
        <p:blipFill>
          <a:blip r:embed="rId2"/>
          <a:stretch>
            <a:fillRect/>
          </a:stretch>
        </p:blipFill>
        <p:spPr>
          <a:xfrm>
            <a:off x="0" y="2724150"/>
            <a:ext cx="6986270" cy="2512060"/>
          </a:xfrm>
          <a:prstGeom prst="rect">
            <a:avLst/>
          </a:prstGeom>
        </p:spPr>
      </p:pic>
      <p:sp>
        <p:nvSpPr>
          <p:cNvPr id="9" name="Rounded Rectangle 8"/>
          <p:cNvSpPr/>
          <p:nvPr/>
        </p:nvSpPr>
        <p:spPr>
          <a:xfrm>
            <a:off x="1354455" y="4359275"/>
            <a:ext cx="866775" cy="48895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3345815" y="4359275"/>
            <a:ext cx="888365" cy="26860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3811270" y="4606290"/>
            <a:ext cx="909955" cy="24193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画一个扇形</a:t>
            </a:r>
            <a:r>
              <a:rPr lang="en-US" altLang="zh-CN"/>
              <a:t> - 1/3 </a:t>
            </a:r>
            <a:r>
              <a:rPr lang="zh-CN" altLang="en-US"/>
              <a:t>个圆，控制循环变量的范围即可</a:t>
            </a:r>
            <a:endParaRPr lang="zh-CN" altLang="en-US"/>
          </a:p>
        </p:txBody>
      </p:sp>
      <p:pic>
        <p:nvPicPr>
          <p:cNvPr id="5" name="Content Placeholder 4"/>
          <p:cNvPicPr>
            <a:picLocks noChangeAspect="1"/>
          </p:cNvPicPr>
          <p:nvPr>
            <p:ph sz="half" idx="2"/>
          </p:nvPr>
        </p:nvPicPr>
        <p:blipFill>
          <a:blip r:embed="rId1"/>
          <a:stretch>
            <a:fillRect/>
          </a:stretch>
        </p:blipFill>
        <p:spPr>
          <a:xfrm>
            <a:off x="7019290" y="1804670"/>
            <a:ext cx="4154805" cy="4351655"/>
          </a:xfrm>
          <a:prstGeom prst="rect">
            <a:avLst/>
          </a:prstGeom>
        </p:spPr>
      </p:pic>
      <p:pic>
        <p:nvPicPr>
          <p:cNvPr id="7" name="Content Placeholder 6"/>
          <p:cNvPicPr>
            <a:picLocks noChangeAspect="1"/>
          </p:cNvPicPr>
          <p:nvPr>
            <p:ph sz="half" idx="1"/>
          </p:nvPr>
        </p:nvPicPr>
        <p:blipFill>
          <a:blip r:embed="rId2"/>
          <a:stretch>
            <a:fillRect/>
          </a:stretch>
        </p:blipFill>
        <p:spPr>
          <a:xfrm>
            <a:off x="0" y="2398395"/>
            <a:ext cx="6925310" cy="2820035"/>
          </a:xfrm>
          <a:prstGeom prst="rect">
            <a:avLst/>
          </a:prstGeom>
        </p:spPr>
      </p:pic>
      <p:sp>
        <p:nvSpPr>
          <p:cNvPr id="11" name="Rounded Rectangle 10"/>
          <p:cNvSpPr/>
          <p:nvPr/>
        </p:nvSpPr>
        <p:spPr>
          <a:xfrm>
            <a:off x="2044700" y="3392170"/>
            <a:ext cx="563245" cy="24193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9"/>
          <p:cNvPicPr>
            <a:picLocks noChangeAspect="1"/>
          </p:cNvPicPr>
          <p:nvPr>
            <p:ph sz="half" idx="2"/>
          </p:nvPr>
        </p:nvPicPr>
        <p:blipFill>
          <a:blip r:embed="rId1"/>
          <a:stretch>
            <a:fillRect/>
          </a:stretch>
        </p:blipFill>
        <p:spPr>
          <a:xfrm>
            <a:off x="7073900" y="1793875"/>
            <a:ext cx="4262120" cy="4441825"/>
          </a:xfrm>
          <a:prstGeom prst="rect">
            <a:avLst/>
          </a:prstGeom>
        </p:spPr>
      </p:pic>
      <p:pic>
        <p:nvPicPr>
          <p:cNvPr id="8" name="Content Placeholder 7"/>
          <p:cNvPicPr>
            <a:picLocks noChangeAspect="1"/>
          </p:cNvPicPr>
          <p:nvPr>
            <p:ph sz="half" idx="1"/>
          </p:nvPr>
        </p:nvPicPr>
        <p:blipFill>
          <a:blip r:embed="rId2"/>
          <a:stretch>
            <a:fillRect/>
          </a:stretch>
        </p:blipFill>
        <p:spPr>
          <a:xfrm>
            <a:off x="0" y="2542540"/>
            <a:ext cx="7008495" cy="3148965"/>
          </a:xfrm>
          <a:prstGeom prst="rect">
            <a:avLst/>
          </a:prstGeom>
        </p:spPr>
      </p:pic>
      <p:sp>
        <p:nvSpPr>
          <p:cNvPr id="2" name="Title 1"/>
          <p:cNvSpPr>
            <a:spLocks noGrp="1"/>
          </p:cNvSpPr>
          <p:nvPr>
            <p:ph type="title"/>
          </p:nvPr>
        </p:nvSpPr>
        <p:spPr/>
        <p:txBody>
          <a:bodyPr/>
          <a:p>
            <a:r>
              <a:rPr lang="zh-CN" altLang="en-US"/>
              <a:t>画一个同心圆</a:t>
            </a:r>
            <a:r>
              <a:rPr lang="en-US" altLang="zh-CN"/>
              <a:t> - </a:t>
            </a:r>
            <a:r>
              <a:rPr lang="zh-CN"/>
              <a:t>用</a:t>
            </a:r>
            <a:r>
              <a:rPr lang="en-US" altLang="zh-CN"/>
              <a:t> 100 </a:t>
            </a:r>
            <a:r>
              <a:rPr lang="zh-CN" altLang="en-US"/>
              <a:t>个四边形拼接在一起即可</a:t>
            </a:r>
            <a:endParaRPr lang="zh-CN" altLang="en-US"/>
          </a:p>
        </p:txBody>
      </p:sp>
      <p:sp>
        <p:nvSpPr>
          <p:cNvPr id="11" name="Rounded Rectangle 10"/>
          <p:cNvSpPr/>
          <p:nvPr/>
        </p:nvSpPr>
        <p:spPr>
          <a:xfrm>
            <a:off x="310515" y="3996055"/>
            <a:ext cx="6698615" cy="135826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Cloud Callout 12"/>
          <p:cNvSpPr/>
          <p:nvPr/>
        </p:nvSpPr>
        <p:spPr>
          <a:xfrm>
            <a:off x="3739515" y="1804670"/>
            <a:ext cx="4168775" cy="1203325"/>
          </a:xfrm>
          <a:prstGeom prst="cloudCallout">
            <a:avLst>
              <a:gd name="adj1" fmla="val -36968"/>
              <a:gd name="adj2" fmla="val 122401"/>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用两个三角形充当一个四边形</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500"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ppt_w*0.70"/>
                                          </p:val>
                                        </p:tav>
                                        <p:tav tm="100000">
                                          <p:val>
                                            <p:strVal val="#ppt_w"/>
                                          </p:val>
                                        </p:tav>
                                      </p:tavLst>
                                    </p:anim>
                                    <p:anim calcmode="lin" valueType="num">
                                      <p:cBhvr>
                                        <p:cTn id="12" dur="500" fill="hold"/>
                                        <p:tgtEl>
                                          <p:spTgt spid="13"/>
                                        </p:tgtEl>
                                        <p:attrNameLst>
                                          <p:attrName>ppt_h</p:attrName>
                                        </p:attrNameLst>
                                      </p:cBhvr>
                                      <p:tavLst>
                                        <p:tav tm="0">
                                          <p:val>
                                            <p:strVal val="#ppt_h"/>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什么是渲染</a:t>
            </a:r>
            <a:endParaRPr lang="zh-CN" altLang="en-US"/>
          </a:p>
        </p:txBody>
      </p:sp>
      <p:sp>
        <p:nvSpPr>
          <p:cNvPr id="3" name="Content Placeholder 2"/>
          <p:cNvSpPr>
            <a:spLocks noGrp="1"/>
          </p:cNvSpPr>
          <p:nvPr>
            <p:ph idx="1"/>
          </p:nvPr>
        </p:nvSpPr>
        <p:spPr>
          <a:xfrm>
            <a:off x="647700" y="1588135"/>
            <a:ext cx="10515600" cy="4827270"/>
          </a:xfrm>
        </p:spPr>
        <p:txBody>
          <a:bodyPr/>
          <a:p>
            <a:r>
              <a:rPr lang="zh-CN" altLang="en-US" sz="2400">
                <a:sym typeface="+mn-ea"/>
              </a:rPr>
              <a:t>渲染（</a:t>
            </a:r>
            <a:r>
              <a:rPr lang="en-US" altLang="zh-CN" sz="2400">
                <a:sym typeface="+mn-ea"/>
              </a:rPr>
              <a:t>rendering</a:t>
            </a:r>
            <a:r>
              <a:rPr lang="zh-CN" altLang="en-US" sz="2400">
                <a:sym typeface="+mn-ea"/>
              </a:rPr>
              <a:t>）是指将计算机图形学中的场景描述，以图像形式呈现出来的过程。在计算机图形学中，场景是由一些基本图形元素（如点、线、面）组成的，这些元素可以通过计算机程序进行操作和变换，形成各种各样的场景。渲染的过程就是将这些场景元素进行处理，生成最终的图像。渲染还可以分为实时渲染和离线渲染两种方式，实时渲染用于实时交互式应用程序（如游戏），离线渲染用于制作影视动画等非实时应用。</a:t>
            </a:r>
            <a:endParaRPr lang="zh-CN" altLang="en-US" sz="2400">
              <a:sym typeface="+mn-ea"/>
            </a:endParaRPr>
          </a:p>
          <a:p>
            <a:r>
              <a:rPr lang="zh-CN" altLang="en-US" sz="2400">
                <a:sym typeface="+mn-ea"/>
              </a:rPr>
              <a:t>简单来说就是根据图形的</a:t>
            </a:r>
            <a:r>
              <a:rPr lang="zh-CN" altLang="en-US" sz="2400" b="1">
                <a:sym typeface="+mn-ea"/>
              </a:rPr>
              <a:t>三维的模型数据</a:t>
            </a:r>
            <a:r>
              <a:rPr lang="zh-CN" altLang="en-US" sz="2400">
                <a:sym typeface="+mn-ea"/>
              </a:rPr>
              <a:t>，生成</a:t>
            </a:r>
            <a:r>
              <a:rPr lang="zh-CN" altLang="en-US" sz="2400" b="1">
                <a:sym typeface="+mn-ea"/>
              </a:rPr>
              <a:t>二维的画面</a:t>
            </a:r>
            <a:r>
              <a:rPr lang="zh-CN" altLang="en-US" sz="2400">
                <a:sym typeface="+mn-ea"/>
              </a:rPr>
              <a:t>。</a:t>
            </a:r>
            <a:endParaRPr lang="zh-CN" altLang="en-US" sz="2400">
              <a:sym typeface="+mn-ea"/>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回家作业</a:t>
            </a:r>
            <a:endParaRPr lang="zh-CN" altLang="en-US"/>
          </a:p>
        </p:txBody>
      </p:sp>
      <p:sp>
        <p:nvSpPr>
          <p:cNvPr id="4" name="Content Placeholder 3"/>
          <p:cNvSpPr>
            <a:spLocks noGrp="1"/>
          </p:cNvSpPr>
          <p:nvPr>
            <p:ph sz="half" idx="2"/>
          </p:nvPr>
        </p:nvSpPr>
        <p:spPr/>
        <p:txBody>
          <a:bodyPr/>
          <a:p>
            <a:r>
              <a:rPr lang="zh-CN" altLang="en-US"/>
              <a:t>画一下</a:t>
            </a:r>
            <a:r>
              <a:rPr lang="en-US" altLang="zh-CN"/>
              <a:t> OpenCV </a:t>
            </a:r>
            <a:r>
              <a:rPr lang="zh-CN" altLang="en-US"/>
              <a:t>的</a:t>
            </a:r>
            <a:r>
              <a:rPr lang="en-US" altLang="zh-CN"/>
              <a:t> logo </a:t>
            </a:r>
            <a:r>
              <a:rPr lang="zh-CN" altLang="en-US"/>
              <a:t>吧！</a:t>
            </a:r>
            <a:endParaRPr lang="zh-CN" altLang="en-US"/>
          </a:p>
          <a:p>
            <a:r>
              <a:rPr lang="zh-CN" altLang="en-US"/>
              <a:t>不包括下面的文字，文字也画出来的话</a:t>
            </a:r>
            <a:r>
              <a:rPr lang="en-US" altLang="zh-CN"/>
              <a:t>……</a:t>
            </a:r>
            <a:r>
              <a:rPr lang="zh-CN" altLang="en-US"/>
              <a:t>蒜泥狠。</a:t>
            </a:r>
            <a:endParaRPr lang="zh-CN" altLang="en-US"/>
          </a:p>
        </p:txBody>
      </p:sp>
      <p:pic>
        <p:nvPicPr>
          <p:cNvPr id="5" name="Content Placeholder 4"/>
          <p:cNvPicPr>
            <a:picLocks noChangeAspect="1"/>
          </p:cNvPicPr>
          <p:nvPr>
            <p:ph sz="half" idx="1"/>
          </p:nvPr>
        </p:nvPicPr>
        <p:blipFill>
          <a:blip r:embed="rId1"/>
          <a:stretch>
            <a:fillRect/>
          </a:stretch>
        </p:blipFill>
        <p:spPr>
          <a:xfrm>
            <a:off x="835660" y="1825625"/>
            <a:ext cx="4804410" cy="435165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GL_TRIANGLE_FAN</a:t>
            </a:r>
            <a:endParaRPr lang="en-US"/>
          </a:p>
        </p:txBody>
      </p:sp>
      <p:sp>
        <p:nvSpPr>
          <p:cNvPr id="3" name="Content Placeholder 2"/>
          <p:cNvSpPr>
            <a:spLocks noGrp="1"/>
          </p:cNvSpPr>
          <p:nvPr>
            <p:ph sz="half" idx="1"/>
          </p:nvPr>
        </p:nvSpPr>
        <p:spPr/>
        <p:txBody>
          <a:bodyPr/>
          <a:p>
            <a:r>
              <a:rPr lang="en-US">
                <a:sym typeface="+mn-ea"/>
              </a:rPr>
              <a:t>GL_TRIANGLE_FAN</a:t>
            </a:r>
            <a:endParaRPr lang="en-US"/>
          </a:p>
          <a:p>
            <a:r>
              <a:rPr lang="zh-CN" altLang="en-US">
                <a:sym typeface="+mn-ea"/>
              </a:rPr>
              <a:t>通常用于画“扇形”，包括圆。</a:t>
            </a:r>
            <a:endParaRPr lang="zh-CN" altLang="en-US"/>
          </a:p>
          <a:p>
            <a:endParaRPr lang="en-US"/>
          </a:p>
        </p:txBody>
      </p:sp>
      <p:pic>
        <p:nvPicPr>
          <p:cNvPr id="5" name="Content Placeholder 4"/>
          <p:cNvPicPr>
            <a:picLocks noChangeAspect="1"/>
          </p:cNvPicPr>
          <p:nvPr>
            <p:ph sz="half" idx="2"/>
          </p:nvPr>
        </p:nvPicPr>
        <p:blipFill>
          <a:blip r:embed="rId1"/>
          <a:stretch>
            <a:fillRect/>
          </a:stretch>
        </p:blipFill>
        <p:spPr>
          <a:xfrm>
            <a:off x="6171565" y="2191385"/>
            <a:ext cx="4801235" cy="361950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GL_TRIANGLE_STRIP</a:t>
            </a:r>
            <a:endParaRPr lang="en-US"/>
          </a:p>
        </p:txBody>
      </p:sp>
      <p:sp>
        <p:nvSpPr>
          <p:cNvPr id="3" name="Content Placeholder 2"/>
          <p:cNvSpPr>
            <a:spLocks noGrp="1"/>
          </p:cNvSpPr>
          <p:nvPr>
            <p:ph sz="half" idx="1"/>
          </p:nvPr>
        </p:nvSpPr>
        <p:spPr/>
        <p:txBody>
          <a:bodyPr/>
          <a:p>
            <a:r>
              <a:rPr lang="en-US">
                <a:sym typeface="+mn-ea"/>
              </a:rPr>
              <a:t>GL_TRIANGLE_STRIP</a:t>
            </a:r>
            <a:endParaRPr lang="en-US"/>
          </a:p>
          <a:p>
            <a:r>
              <a:rPr lang="zh-CN" altLang="en-US"/>
              <a:t>通常用于画“带形”，包括同心圆。</a:t>
            </a:r>
            <a:endParaRPr lang="zh-CN" altLang="en-US"/>
          </a:p>
        </p:txBody>
      </p:sp>
      <p:pic>
        <p:nvPicPr>
          <p:cNvPr id="6" name="Content Placeholder 5"/>
          <p:cNvPicPr>
            <a:picLocks noChangeAspect="1"/>
          </p:cNvPicPr>
          <p:nvPr>
            <p:ph sz="half" idx="2"/>
          </p:nvPr>
        </p:nvPicPr>
        <p:blipFill>
          <a:blip r:embed="rId1"/>
          <a:stretch>
            <a:fillRect/>
          </a:stretch>
        </p:blipFill>
        <p:spPr>
          <a:xfrm>
            <a:off x="6036310" y="2315845"/>
            <a:ext cx="5071745" cy="337058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normAutofit/>
          </a:bodyPr>
          <a:p>
            <a:r>
              <a:rPr lang="zh-CN" altLang="en-US"/>
              <a:t>第七</a:t>
            </a:r>
            <a:r>
              <a:rPr lang="zh-CN" altLang="en-US"/>
              <a:t>章：</a:t>
            </a:r>
            <a:r>
              <a:rPr lang="en-US"/>
              <a:t>GitHub </a:t>
            </a:r>
            <a:r>
              <a:rPr lang="zh-CN" altLang="en-US"/>
              <a:t>交作业</a:t>
            </a:r>
            <a:endParaRPr lang="zh-CN"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GitHub </a:t>
            </a:r>
            <a:r>
              <a:rPr lang="zh-CN" altLang="en-US"/>
              <a:t>账号</a:t>
            </a:r>
            <a:endParaRPr lang="zh-CN" altLang="en-US"/>
          </a:p>
        </p:txBody>
      </p:sp>
      <p:sp>
        <p:nvSpPr>
          <p:cNvPr id="6" name="Content Placeholder 5"/>
          <p:cNvSpPr>
            <a:spLocks noGrp="1"/>
          </p:cNvSpPr>
          <p:nvPr>
            <p:ph idx="1"/>
          </p:nvPr>
        </p:nvSpPr>
        <p:spPr/>
        <p:txBody>
          <a:bodyPr/>
          <a:p>
            <a:r>
              <a:rPr lang="zh-CN" altLang="en-US">
                <a:sym typeface="+mn-ea"/>
              </a:rPr>
              <a:t>要提交作业，首先需要一个</a:t>
            </a:r>
            <a:r>
              <a:rPr lang="en-US" altLang="zh-CN">
                <a:sym typeface="+mn-ea"/>
              </a:rPr>
              <a:t> </a:t>
            </a:r>
            <a:r>
              <a:rPr lang="en-US">
                <a:sym typeface="+mn-ea"/>
              </a:rPr>
              <a:t>GitHub </a:t>
            </a:r>
            <a:r>
              <a:rPr lang="zh-CN" altLang="en-US">
                <a:sym typeface="+mn-ea"/>
              </a:rPr>
              <a:t>账号，如果没有，就注册一个。</a:t>
            </a:r>
            <a:endParaRPr lang="zh-CN" altLang="en-US">
              <a:sym typeface="+mn-ea"/>
            </a:endParaRPr>
          </a:p>
          <a:p>
            <a:r>
              <a:rPr lang="zh-CN" altLang="en-US">
                <a:sym typeface="+mn-ea"/>
              </a:rPr>
              <a:t>必应上“</a:t>
            </a:r>
            <a:r>
              <a:rPr lang="en-US"/>
              <a:t>github注册教程</a:t>
            </a:r>
            <a:r>
              <a:rPr lang="zh-CN" altLang="en-US"/>
              <a:t>”一搜一大把。</a:t>
            </a:r>
            <a:endParaRPr lang="en-US"/>
          </a:p>
          <a:p>
            <a:r>
              <a:rPr lang="en-US">
                <a:sym typeface="+mn-ea"/>
              </a:rPr>
              <a:t>https://blog.csdn.net/weixin_45738527/article/details/105146064</a:t>
            </a:r>
            <a:endParaRPr lang="en-US"/>
          </a:p>
          <a:p>
            <a:endParaRPr lang="en-US"/>
          </a:p>
        </p:txBody>
      </p:sp>
      <p:pic>
        <p:nvPicPr>
          <p:cNvPr id="10" name="Picture 9"/>
          <p:cNvPicPr>
            <a:picLocks noChangeAspect="1"/>
          </p:cNvPicPr>
          <p:nvPr/>
        </p:nvPicPr>
        <p:blipFill>
          <a:blip r:embed="rId1"/>
          <a:stretch>
            <a:fillRect/>
          </a:stretch>
        </p:blipFill>
        <p:spPr>
          <a:xfrm>
            <a:off x="8233410" y="2994025"/>
            <a:ext cx="3776980" cy="341185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GitHub </a:t>
            </a:r>
            <a:r>
              <a:rPr lang="zh-CN" altLang="en-US"/>
              <a:t>太慢？可以用</a:t>
            </a:r>
            <a:r>
              <a:rPr lang="en-US" altLang="zh-CN"/>
              <a:t> </a:t>
            </a:r>
            <a:r>
              <a:rPr lang="en-US"/>
              <a:t>FastGithub </a:t>
            </a:r>
            <a:r>
              <a:rPr lang="zh-CN" altLang="en-US"/>
              <a:t>加速器</a:t>
            </a:r>
            <a:endParaRPr lang="zh-CN" altLang="en-US"/>
          </a:p>
        </p:txBody>
      </p:sp>
      <p:sp>
        <p:nvSpPr>
          <p:cNvPr id="6" name="Content Placeholder 5"/>
          <p:cNvSpPr>
            <a:spLocks noGrp="1"/>
          </p:cNvSpPr>
          <p:nvPr>
            <p:ph sz="half" idx="1"/>
          </p:nvPr>
        </p:nvSpPr>
        <p:spPr>
          <a:xfrm>
            <a:off x="647700" y="1825625"/>
            <a:ext cx="5485130" cy="4351655"/>
          </a:xfrm>
        </p:spPr>
        <p:txBody>
          <a:bodyPr/>
          <a:p>
            <a:r>
              <a:rPr lang="zh-CN" altLang="en-US">
                <a:sym typeface="+mn-ea"/>
              </a:rPr>
              <a:t>为了防止</a:t>
            </a:r>
            <a:r>
              <a:rPr lang="en-US" altLang="zh-CN">
                <a:sym typeface="+mn-ea"/>
              </a:rPr>
              <a:t> </a:t>
            </a:r>
            <a:r>
              <a:rPr lang="en-US" altLang="zh-CN">
                <a:sym typeface="+mn-ea"/>
              </a:rPr>
              <a:t>GitHub </a:t>
            </a:r>
            <a:r>
              <a:rPr lang="zh-CN" altLang="en-US">
                <a:sym typeface="+mn-ea"/>
              </a:rPr>
              <a:t>下载缓慢，推送半天，网页卡顿，可以</a:t>
            </a:r>
            <a:r>
              <a:rPr lang="zh-CN" altLang="en-US">
                <a:sym typeface="+mn-ea"/>
              </a:rPr>
              <a:t>用</a:t>
            </a:r>
            <a:r>
              <a:rPr lang="en-US" altLang="zh-CN">
                <a:sym typeface="+mn-ea"/>
              </a:rPr>
              <a:t> FastGithub </a:t>
            </a:r>
            <a:r>
              <a:rPr lang="zh-CN" altLang="en-US">
                <a:sym typeface="+mn-ea"/>
              </a:rPr>
              <a:t>工具加速访问。</a:t>
            </a:r>
            <a:endParaRPr lang="zh-CN" altLang="en-US"/>
          </a:p>
          <a:p>
            <a:r>
              <a:rPr lang="zh-CN" altLang="en-US">
                <a:sym typeface="+mn-ea"/>
              </a:rPr>
              <a:t>工具下载链接：</a:t>
            </a:r>
            <a:endParaRPr lang="zh-CN" altLang="en-US">
              <a:sym typeface="+mn-ea"/>
            </a:endParaRPr>
          </a:p>
          <a:p>
            <a:r>
              <a:rPr lang="en-US">
                <a:sym typeface="+mn-ea"/>
              </a:rPr>
              <a:t>https://pan.baidu.com/s/1ey0XYO01ycJGwSvvo1zOvQ?pwd=m1l7</a:t>
            </a:r>
            <a:endParaRPr lang="en-US">
              <a:sym typeface="+mn-ea"/>
            </a:endParaRPr>
          </a:p>
          <a:p>
            <a:r>
              <a:rPr lang="zh-CN" altLang="en-US"/>
              <a:t>下载后双击</a:t>
            </a:r>
            <a:r>
              <a:rPr lang="en-US" altLang="zh-CN"/>
              <a:t> FastGithub.UI.exe </a:t>
            </a:r>
            <a:r>
              <a:rPr lang="zh-CN" altLang="en-US"/>
              <a:t>即可</a:t>
            </a:r>
            <a:endParaRPr lang="zh-CN" altLang="en-US"/>
          </a:p>
        </p:txBody>
      </p:sp>
      <p:pic>
        <p:nvPicPr>
          <p:cNvPr id="8" name="Content Placeholder 7"/>
          <p:cNvPicPr>
            <a:picLocks noChangeAspect="1"/>
          </p:cNvPicPr>
          <p:nvPr>
            <p:ph sz="half" idx="2"/>
          </p:nvPr>
        </p:nvPicPr>
        <p:blipFill>
          <a:blip r:embed="rId1"/>
          <a:stretch>
            <a:fillRect/>
          </a:stretch>
        </p:blipFill>
        <p:spPr>
          <a:xfrm>
            <a:off x="6273165" y="3665220"/>
            <a:ext cx="4890135" cy="2584450"/>
          </a:xfrm>
          <a:prstGeom prst="rect">
            <a:avLst/>
          </a:prstGeom>
        </p:spPr>
      </p:pic>
      <p:sp>
        <p:nvSpPr>
          <p:cNvPr id="9" name="Text Box 8"/>
          <p:cNvSpPr txBox="1"/>
          <p:nvPr/>
        </p:nvSpPr>
        <p:spPr>
          <a:xfrm>
            <a:off x="6066790" y="6468110"/>
            <a:ext cx="6125210" cy="368300"/>
          </a:xfrm>
          <a:prstGeom prst="rect">
            <a:avLst/>
          </a:prstGeom>
          <a:noFill/>
        </p:spPr>
        <p:txBody>
          <a:bodyPr wrap="square" rtlCol="0" anchor="t">
            <a:spAutoFit/>
          </a:bodyPr>
          <a:p>
            <a:r>
              <a:rPr lang="zh-CN" altLang="en-US"/>
              <a:t>参考这篇文章：</a:t>
            </a:r>
            <a:r>
              <a:rPr lang="en-US"/>
              <a:t>https://zhuanlan.zhihu.com/p/432414619</a:t>
            </a:r>
            <a:endParaRPr lang="en-US"/>
          </a:p>
        </p:txBody>
      </p:sp>
      <p:pic>
        <p:nvPicPr>
          <p:cNvPr id="10" name="Picture 9"/>
          <p:cNvPicPr>
            <a:picLocks noChangeAspect="1"/>
          </p:cNvPicPr>
          <p:nvPr/>
        </p:nvPicPr>
        <p:blipFill>
          <a:blip r:embed="rId2"/>
          <a:stretch>
            <a:fillRect/>
          </a:stretch>
        </p:blipFill>
        <p:spPr>
          <a:xfrm>
            <a:off x="7208520" y="0"/>
            <a:ext cx="3444240" cy="339217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4225290" y="2496820"/>
            <a:ext cx="7966710" cy="4361180"/>
          </a:xfrm>
          <a:prstGeom prst="rect">
            <a:avLst/>
          </a:prstGeom>
        </p:spPr>
      </p:pic>
      <p:sp>
        <p:nvSpPr>
          <p:cNvPr id="2" name="Title 1"/>
          <p:cNvSpPr>
            <a:spLocks noGrp="1"/>
          </p:cNvSpPr>
          <p:nvPr>
            <p:ph type="title"/>
          </p:nvPr>
        </p:nvSpPr>
        <p:spPr/>
        <p:txBody>
          <a:bodyPr/>
          <a:p>
            <a:r>
              <a:rPr lang="zh-CN" altLang="en-US"/>
              <a:t>源码下载与配置（使用</a:t>
            </a:r>
            <a:r>
              <a:rPr lang="en-US" altLang="zh-CN"/>
              <a:t> GitHub</a:t>
            </a:r>
            <a:r>
              <a:rPr lang="zh-CN" altLang="en-US"/>
              <a:t>）</a:t>
            </a:r>
            <a:endParaRPr lang="zh-CN" altLang="en-US"/>
          </a:p>
        </p:txBody>
      </p:sp>
      <p:sp>
        <p:nvSpPr>
          <p:cNvPr id="3" name="Content Placeholder 2"/>
          <p:cNvSpPr>
            <a:spLocks noGrp="1"/>
          </p:cNvSpPr>
          <p:nvPr>
            <p:ph idx="1"/>
          </p:nvPr>
        </p:nvSpPr>
        <p:spPr>
          <a:xfrm>
            <a:off x="647700" y="1739265"/>
            <a:ext cx="10515600" cy="4351338"/>
          </a:xfrm>
        </p:spPr>
        <p:txBody>
          <a:bodyPr/>
          <a:p>
            <a:pPr marL="457200" indent="-457200">
              <a:buAutoNum type="arabicPeriod"/>
            </a:pPr>
            <a:r>
              <a:rPr lang="zh-CN" altLang="en-US"/>
              <a:t>浏览器打开</a:t>
            </a:r>
            <a:r>
              <a:rPr lang="en-US" altLang="zh-CN"/>
              <a:t> https://github.com/parallel101/opengltutor</a:t>
            </a:r>
            <a:endParaRPr lang="en-US" altLang="zh-CN"/>
          </a:p>
          <a:p>
            <a:pPr marL="457200" indent="-457200">
              <a:buAutoNum type="arabicPeriod"/>
            </a:pPr>
            <a:r>
              <a:rPr lang="zh-CN" altLang="en-US"/>
              <a:t>点击右上角的</a:t>
            </a:r>
            <a:r>
              <a:rPr lang="zh-CN" altLang="en-US">
                <a:sym typeface="+mn-ea"/>
              </a:rPr>
              <a:t>“</a:t>
            </a:r>
            <a:r>
              <a:rPr lang="en-US" altLang="zh-CN"/>
              <a:t>Fork</a:t>
            </a:r>
            <a:r>
              <a:rPr lang="zh-CN" altLang="en-US"/>
              <a:t>”按钮</a:t>
            </a:r>
            <a:endParaRPr lang="zh-CN" altLang="en-US"/>
          </a:p>
          <a:p>
            <a:pPr marL="457200" indent="-457200">
              <a:buAutoNum type="arabicPeriod"/>
            </a:pPr>
            <a:r>
              <a:rPr lang="zh-CN" altLang="en-US"/>
              <a:t>点击“</a:t>
            </a:r>
            <a:r>
              <a:rPr lang="en-US" altLang="zh-CN"/>
              <a:t>Create Fork</a:t>
            </a:r>
            <a:r>
              <a:rPr lang="zh-CN" altLang="en-US"/>
              <a:t>”</a:t>
            </a:r>
            <a:endParaRPr lang="zh-CN" altLang="en-US"/>
          </a:p>
        </p:txBody>
      </p:sp>
      <p:sp>
        <p:nvSpPr>
          <p:cNvPr id="5" name="Right Arrow 4"/>
          <p:cNvSpPr/>
          <p:nvPr/>
        </p:nvSpPr>
        <p:spPr>
          <a:xfrm flipH="1">
            <a:off x="922020" y="6489065"/>
            <a:ext cx="812800"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7" name="Down Arrow 6"/>
          <p:cNvSpPr/>
          <p:nvPr/>
        </p:nvSpPr>
        <p:spPr>
          <a:xfrm>
            <a:off x="9925050" y="2600960"/>
            <a:ext cx="292100" cy="791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0" name="Right Arrow 9"/>
          <p:cNvSpPr/>
          <p:nvPr/>
        </p:nvSpPr>
        <p:spPr>
          <a:xfrm flipH="1">
            <a:off x="6046470" y="2600960"/>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pic>
        <p:nvPicPr>
          <p:cNvPr id="9" name="Picture 8"/>
          <p:cNvPicPr>
            <a:picLocks noChangeAspect="1"/>
          </p:cNvPicPr>
          <p:nvPr/>
        </p:nvPicPr>
        <p:blipFill>
          <a:blip r:embed="rId2"/>
          <a:stretch>
            <a:fillRect/>
          </a:stretch>
        </p:blipFill>
        <p:spPr>
          <a:xfrm>
            <a:off x="0" y="3566160"/>
            <a:ext cx="4726305" cy="329184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a:stretch>
            <a:fillRect/>
          </a:stretch>
        </p:blipFill>
        <p:spPr>
          <a:xfrm>
            <a:off x="4047490" y="4013835"/>
            <a:ext cx="7927340" cy="2844165"/>
          </a:xfrm>
          <a:prstGeom prst="rect">
            <a:avLst/>
          </a:prstGeom>
        </p:spPr>
      </p:pic>
      <p:sp>
        <p:nvSpPr>
          <p:cNvPr id="2" name="Title 1"/>
          <p:cNvSpPr>
            <a:spLocks noGrp="1"/>
          </p:cNvSpPr>
          <p:nvPr>
            <p:ph type="title"/>
          </p:nvPr>
        </p:nvSpPr>
        <p:spPr/>
        <p:txBody>
          <a:bodyPr/>
          <a:p>
            <a:r>
              <a:rPr lang="zh-CN" altLang="en-US"/>
              <a:t>源码下载与配置（使用</a:t>
            </a:r>
            <a:r>
              <a:rPr lang="en-US" altLang="zh-CN"/>
              <a:t> GitHub</a:t>
            </a:r>
            <a:r>
              <a:rPr lang="zh-CN" altLang="en-US"/>
              <a:t>）</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a:t>浏览器打开</a:t>
            </a:r>
            <a:r>
              <a:rPr lang="en-US" altLang="zh-CN"/>
              <a:t> https://github.com/parallel101/opengltutor</a:t>
            </a:r>
            <a:endParaRPr lang="en-US" altLang="zh-CN"/>
          </a:p>
          <a:p>
            <a:pPr marL="457200" indent="-457200">
              <a:buAutoNum type="arabicPeriod"/>
            </a:pPr>
            <a:r>
              <a:rPr lang="zh-CN" altLang="en-US"/>
              <a:t>点击右上角的</a:t>
            </a:r>
            <a:r>
              <a:rPr lang="zh-CN" altLang="en-US">
                <a:sym typeface="+mn-ea"/>
              </a:rPr>
              <a:t>“</a:t>
            </a:r>
            <a:r>
              <a:rPr lang="en-US" altLang="zh-CN"/>
              <a:t>Fork</a:t>
            </a:r>
            <a:r>
              <a:rPr lang="zh-CN" altLang="en-US"/>
              <a:t>”按钮</a:t>
            </a:r>
            <a:endParaRPr lang="zh-CN" altLang="en-US"/>
          </a:p>
          <a:p>
            <a:pPr marL="457200" indent="-457200">
              <a:buAutoNum type="arabicPeriod"/>
            </a:pPr>
            <a:r>
              <a:rPr lang="zh-CN" altLang="en-US"/>
              <a:t>点击“</a:t>
            </a:r>
            <a:r>
              <a:rPr lang="en-US" altLang="zh-CN"/>
              <a:t>Create Fork</a:t>
            </a:r>
            <a:r>
              <a:rPr lang="zh-CN" altLang="en-US"/>
              <a:t>”</a:t>
            </a:r>
            <a:endParaRPr lang="zh-CN" altLang="en-US"/>
          </a:p>
          <a:p>
            <a:pPr marL="457200" indent="-457200">
              <a:buAutoNum type="arabicPeriod"/>
            </a:pPr>
            <a:r>
              <a:rPr lang="zh-CN" altLang="en-US"/>
              <a:t>我们来到了</a:t>
            </a:r>
            <a:r>
              <a:rPr lang="en-US" altLang="zh-CN"/>
              <a:t> https://github.com/</a:t>
            </a:r>
            <a:r>
              <a:rPr lang="zh-CN" altLang="en-US"/>
              <a:t>用户名</a:t>
            </a:r>
            <a:r>
              <a:rPr lang="en-US" altLang="zh-CN"/>
              <a:t>/opengltutor</a:t>
            </a:r>
            <a:endParaRPr lang="en-US" altLang="zh-CN"/>
          </a:p>
          <a:p>
            <a:pPr marL="457200" indent="-457200">
              <a:buAutoNum type="arabicPeriod"/>
            </a:pPr>
            <a:endParaRPr lang="zh-CN" altLang="en-US"/>
          </a:p>
        </p:txBody>
      </p:sp>
      <p:sp>
        <p:nvSpPr>
          <p:cNvPr id="5" name="Right Arrow 4"/>
          <p:cNvSpPr/>
          <p:nvPr/>
        </p:nvSpPr>
        <p:spPr>
          <a:xfrm flipH="1">
            <a:off x="6036945" y="3931920"/>
            <a:ext cx="812800"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4</a:t>
            </a: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136640" y="1971675"/>
            <a:ext cx="6055360" cy="4582795"/>
          </a:xfrm>
          <a:prstGeom prst="rect">
            <a:avLst/>
          </a:prstGeom>
        </p:spPr>
      </p:pic>
      <p:sp>
        <p:nvSpPr>
          <p:cNvPr id="2" name="Title 1"/>
          <p:cNvSpPr>
            <a:spLocks noGrp="1"/>
          </p:cNvSpPr>
          <p:nvPr>
            <p:ph type="title"/>
          </p:nvPr>
        </p:nvSpPr>
        <p:spPr/>
        <p:txBody>
          <a:bodyPr/>
          <a:p>
            <a:r>
              <a:rPr lang="zh-CN" altLang="en-US"/>
              <a:t>源码下载与配置（使用</a:t>
            </a:r>
            <a:r>
              <a:rPr lang="en-US" altLang="zh-CN"/>
              <a:t> GitHub</a:t>
            </a:r>
            <a:r>
              <a:rPr lang="zh-CN" altLang="en-US"/>
              <a:t>）</a:t>
            </a:r>
            <a:endParaRPr lang="zh-CN" altLang="en-US"/>
          </a:p>
        </p:txBody>
      </p:sp>
      <p:sp>
        <p:nvSpPr>
          <p:cNvPr id="3" name="Content Placeholder 2"/>
          <p:cNvSpPr>
            <a:spLocks noGrp="1"/>
          </p:cNvSpPr>
          <p:nvPr>
            <p:ph idx="1"/>
          </p:nvPr>
        </p:nvSpPr>
        <p:spPr>
          <a:xfrm>
            <a:off x="647700" y="1825625"/>
            <a:ext cx="5335905" cy="4351655"/>
          </a:xfrm>
        </p:spPr>
        <p:txBody>
          <a:bodyPr/>
          <a:p>
            <a:pPr marL="457200" indent="-457200">
              <a:buAutoNum type="arabicPeriod"/>
            </a:pPr>
            <a:r>
              <a:rPr lang="zh-CN" altLang="en-US" sz="1400">
                <a:solidFill>
                  <a:schemeClr val="bg1">
                    <a:lumMod val="50000"/>
                  </a:schemeClr>
                </a:solidFill>
                <a:sym typeface="+mn-ea"/>
              </a:rPr>
              <a:t>浏览器打开</a:t>
            </a:r>
            <a:r>
              <a:rPr lang="en-US" altLang="zh-CN" sz="1400">
                <a:solidFill>
                  <a:schemeClr val="bg1">
                    <a:lumMod val="50000"/>
                  </a:schemeClr>
                </a:solidFill>
                <a:sym typeface="+mn-ea"/>
              </a:rPr>
              <a:t> https://github.com/parallel101/opengltutor</a:t>
            </a:r>
            <a:endParaRPr lang="en-US" altLang="zh-CN"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点击右上角的</a:t>
            </a:r>
            <a:r>
              <a:rPr lang="zh-CN" altLang="en-US" sz="1400">
                <a:solidFill>
                  <a:schemeClr val="bg1">
                    <a:lumMod val="50000"/>
                  </a:schemeClr>
                </a:solidFill>
                <a:sym typeface="+mn-ea"/>
              </a:rPr>
              <a:t>“</a:t>
            </a:r>
            <a:r>
              <a:rPr lang="en-US" altLang="zh-CN" sz="1400">
                <a:solidFill>
                  <a:schemeClr val="bg1">
                    <a:lumMod val="50000"/>
                  </a:schemeClr>
                </a:solidFill>
                <a:sym typeface="+mn-ea"/>
              </a:rPr>
              <a:t>Fork</a:t>
            </a:r>
            <a:r>
              <a:rPr lang="zh-CN" altLang="en-US" sz="1400">
                <a:solidFill>
                  <a:schemeClr val="bg1">
                    <a:lumMod val="50000"/>
                  </a:schemeClr>
                </a:solidFill>
                <a:sym typeface="+mn-ea"/>
              </a:rPr>
              <a:t>”按钮</a:t>
            </a:r>
            <a:endParaRPr lang="zh-CN" altLang="en-US"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点击“</a:t>
            </a:r>
            <a:r>
              <a:rPr lang="en-US" altLang="zh-CN" sz="1400">
                <a:solidFill>
                  <a:schemeClr val="bg1">
                    <a:lumMod val="50000"/>
                  </a:schemeClr>
                </a:solidFill>
                <a:sym typeface="+mn-ea"/>
              </a:rPr>
              <a:t>Create Fork</a:t>
            </a:r>
            <a:r>
              <a:rPr lang="zh-CN" altLang="en-US" sz="1400">
                <a:solidFill>
                  <a:schemeClr val="bg1">
                    <a:lumMod val="50000"/>
                  </a:schemeClr>
                </a:solidFill>
                <a:sym typeface="+mn-ea"/>
              </a:rPr>
              <a:t>”</a:t>
            </a:r>
            <a:endParaRPr lang="zh-CN" altLang="en-US"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我们来到了</a:t>
            </a:r>
            <a:r>
              <a:rPr lang="en-US" altLang="zh-CN" sz="1400">
                <a:solidFill>
                  <a:schemeClr val="bg1">
                    <a:lumMod val="50000"/>
                  </a:schemeClr>
                </a:solidFill>
                <a:sym typeface="+mn-ea"/>
              </a:rPr>
              <a:t> https://github.com/</a:t>
            </a:r>
            <a:r>
              <a:rPr lang="zh-CN" altLang="en-US" sz="1400">
                <a:solidFill>
                  <a:schemeClr val="bg1">
                    <a:lumMod val="50000"/>
                  </a:schemeClr>
                </a:solidFill>
                <a:sym typeface="+mn-ea"/>
              </a:rPr>
              <a:t>用户名</a:t>
            </a:r>
            <a:r>
              <a:rPr lang="en-US" altLang="zh-CN" sz="1400">
                <a:solidFill>
                  <a:schemeClr val="bg1">
                    <a:lumMod val="50000"/>
                  </a:schemeClr>
                </a:solidFill>
                <a:sym typeface="+mn-ea"/>
              </a:rPr>
              <a:t>/opengltutor</a:t>
            </a:r>
            <a:endParaRPr lang="en-US" altLang="zh-CN" sz="1400">
              <a:solidFill>
                <a:schemeClr val="bg1">
                  <a:lumMod val="50000"/>
                </a:schemeClr>
              </a:solidFill>
            </a:endParaRPr>
          </a:p>
          <a:p>
            <a:pPr marL="457200" indent="-457200">
              <a:buAutoNum type="arabicPeriod"/>
            </a:pPr>
            <a:r>
              <a:rPr lang="zh-CN" altLang="en-US"/>
              <a:t>启动</a:t>
            </a:r>
            <a:r>
              <a:rPr lang="en-US" altLang="zh-CN"/>
              <a:t>VS2022</a:t>
            </a:r>
            <a:r>
              <a:rPr lang="zh-CN" altLang="en-US">
                <a:sym typeface="+mn-ea"/>
              </a:rPr>
              <a:t>，点击“克隆存储库”</a:t>
            </a:r>
            <a:endParaRPr lang="zh-CN" altLang="en-US">
              <a:sym typeface="+mn-ea"/>
            </a:endParaRPr>
          </a:p>
          <a:p>
            <a:r>
              <a:rPr lang="zh-CN" altLang="en-US"/>
              <a:t>注意，有了这个</a:t>
            </a:r>
            <a:r>
              <a:rPr lang="en-US" altLang="zh-CN"/>
              <a:t> Git </a:t>
            </a:r>
            <a:r>
              <a:rPr lang="zh-CN" altLang="en-US"/>
              <a:t>克隆的</a:t>
            </a:r>
            <a:r>
              <a:rPr lang="en-US" altLang="zh-CN"/>
              <a:t> opengltutor </a:t>
            </a:r>
            <a:r>
              <a:rPr lang="zh-CN" altLang="en-US"/>
              <a:t>以后，刚刚</a:t>
            </a:r>
            <a:r>
              <a:rPr lang="en-US" altLang="zh-CN"/>
              <a:t> ZIP </a:t>
            </a:r>
            <a:r>
              <a:rPr lang="zh-CN" altLang="en-US"/>
              <a:t>方式下载的</a:t>
            </a:r>
            <a:r>
              <a:rPr lang="en-US" altLang="zh-CN"/>
              <a:t> opengltutor-master </a:t>
            </a:r>
            <a:r>
              <a:rPr lang="zh-CN" altLang="en-US"/>
              <a:t>就不需要了，可以删除。</a:t>
            </a:r>
            <a:r>
              <a:rPr lang="en-US" altLang="zh-CN"/>
              <a:t>Git </a:t>
            </a:r>
            <a:r>
              <a:rPr lang="zh-CN" altLang="en-US"/>
              <a:t>方式克隆的可以提交修改，所以交作业必须要用</a:t>
            </a:r>
            <a:r>
              <a:rPr lang="en-US" altLang="zh-CN"/>
              <a:t> Git</a:t>
            </a:r>
            <a:r>
              <a:rPr lang="zh-CN"/>
              <a:t>。</a:t>
            </a:r>
            <a:endParaRPr lang="zh-CN"/>
          </a:p>
        </p:txBody>
      </p:sp>
      <p:sp>
        <p:nvSpPr>
          <p:cNvPr id="10" name="Right Arrow 9"/>
          <p:cNvSpPr/>
          <p:nvPr/>
        </p:nvSpPr>
        <p:spPr>
          <a:xfrm>
            <a:off x="8798560" y="2957830"/>
            <a:ext cx="791210"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5</a:t>
            </a:r>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5959475" y="2112645"/>
            <a:ext cx="6232525" cy="4745355"/>
          </a:xfrm>
          <a:prstGeom prst="rect">
            <a:avLst/>
          </a:prstGeom>
        </p:spPr>
      </p:pic>
      <p:sp>
        <p:nvSpPr>
          <p:cNvPr id="2" name="Title 1"/>
          <p:cNvSpPr>
            <a:spLocks noGrp="1"/>
          </p:cNvSpPr>
          <p:nvPr>
            <p:ph type="title"/>
          </p:nvPr>
        </p:nvSpPr>
        <p:spPr/>
        <p:txBody>
          <a:bodyPr/>
          <a:p>
            <a:r>
              <a:rPr lang="zh-CN" altLang="en-US"/>
              <a:t>源码下载与配置（使用</a:t>
            </a:r>
            <a:r>
              <a:rPr lang="en-US" altLang="zh-CN"/>
              <a:t> GitHub</a:t>
            </a:r>
            <a:r>
              <a:rPr lang="zh-CN" altLang="en-US"/>
              <a:t>）</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sz="1400">
                <a:solidFill>
                  <a:schemeClr val="bg1">
                    <a:lumMod val="50000"/>
                  </a:schemeClr>
                </a:solidFill>
                <a:sym typeface="+mn-ea"/>
              </a:rPr>
              <a:t>浏览器打开</a:t>
            </a:r>
            <a:r>
              <a:rPr lang="en-US" altLang="zh-CN" sz="1400">
                <a:solidFill>
                  <a:schemeClr val="bg1">
                    <a:lumMod val="50000"/>
                  </a:schemeClr>
                </a:solidFill>
                <a:sym typeface="+mn-ea"/>
              </a:rPr>
              <a:t> https://github.com/parallel101/opengltutor</a:t>
            </a:r>
            <a:endParaRPr lang="en-US" altLang="zh-CN"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点击右上角的“</a:t>
            </a:r>
            <a:r>
              <a:rPr lang="en-US" altLang="zh-CN" sz="1400">
                <a:solidFill>
                  <a:schemeClr val="bg1">
                    <a:lumMod val="50000"/>
                  </a:schemeClr>
                </a:solidFill>
                <a:sym typeface="+mn-ea"/>
              </a:rPr>
              <a:t>Fork</a:t>
            </a:r>
            <a:r>
              <a:rPr lang="zh-CN" altLang="en-US" sz="1400">
                <a:solidFill>
                  <a:schemeClr val="bg1">
                    <a:lumMod val="50000"/>
                  </a:schemeClr>
                </a:solidFill>
                <a:sym typeface="+mn-ea"/>
              </a:rPr>
              <a:t>”按钮</a:t>
            </a:r>
            <a:endParaRPr lang="zh-CN" altLang="en-US"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点击“</a:t>
            </a:r>
            <a:r>
              <a:rPr lang="en-US" altLang="zh-CN" sz="1400">
                <a:solidFill>
                  <a:schemeClr val="bg1">
                    <a:lumMod val="50000"/>
                  </a:schemeClr>
                </a:solidFill>
                <a:sym typeface="+mn-ea"/>
              </a:rPr>
              <a:t>Create Fork</a:t>
            </a:r>
            <a:r>
              <a:rPr lang="zh-CN" altLang="en-US" sz="1400">
                <a:solidFill>
                  <a:schemeClr val="bg1">
                    <a:lumMod val="50000"/>
                  </a:schemeClr>
                </a:solidFill>
                <a:sym typeface="+mn-ea"/>
              </a:rPr>
              <a:t>”</a:t>
            </a:r>
            <a:endParaRPr lang="zh-CN" altLang="en-US"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我们来到了</a:t>
            </a:r>
            <a:r>
              <a:rPr lang="en-US" altLang="zh-CN" sz="1400">
                <a:solidFill>
                  <a:schemeClr val="bg1">
                    <a:lumMod val="50000"/>
                  </a:schemeClr>
                </a:solidFill>
                <a:sym typeface="+mn-ea"/>
              </a:rPr>
              <a:t> https://github.com/</a:t>
            </a:r>
            <a:r>
              <a:rPr lang="zh-CN" altLang="en-US" sz="1400">
                <a:solidFill>
                  <a:schemeClr val="bg1">
                    <a:lumMod val="50000"/>
                  </a:schemeClr>
                </a:solidFill>
                <a:sym typeface="+mn-ea"/>
              </a:rPr>
              <a:t>用户名</a:t>
            </a:r>
            <a:r>
              <a:rPr lang="en-US" altLang="zh-CN" sz="1400">
                <a:solidFill>
                  <a:schemeClr val="bg1">
                    <a:lumMod val="50000"/>
                  </a:schemeClr>
                </a:solidFill>
                <a:sym typeface="+mn-ea"/>
              </a:rPr>
              <a:t>/opengltutor</a:t>
            </a:r>
            <a:endParaRPr lang="en-US" altLang="zh-CN" sz="1400">
              <a:solidFill>
                <a:schemeClr val="bg1">
                  <a:lumMod val="50000"/>
                </a:schemeClr>
              </a:solidFill>
            </a:endParaRPr>
          </a:p>
          <a:p>
            <a:pPr marL="457200" indent="-457200">
              <a:buAutoNum type="arabicPeriod"/>
            </a:pPr>
            <a:r>
              <a:rPr lang="zh-CN" altLang="en-US">
                <a:sym typeface="+mn-ea"/>
              </a:rPr>
              <a:t>启动</a:t>
            </a:r>
            <a:r>
              <a:rPr lang="en-US" altLang="zh-CN">
                <a:sym typeface="+mn-ea"/>
              </a:rPr>
              <a:t>VS2022</a:t>
            </a:r>
            <a:r>
              <a:rPr lang="zh-CN" altLang="en-US">
                <a:sym typeface="+mn-ea"/>
              </a:rPr>
              <a:t>，点击“克隆存储库”</a:t>
            </a:r>
            <a:endParaRPr lang="zh-CN" altLang="en-US"/>
          </a:p>
          <a:p>
            <a:pPr marL="457200" indent="-457200">
              <a:buAutoNum type="arabicPeriod"/>
            </a:pPr>
            <a:r>
              <a:rPr lang="zh-CN" altLang="en-US">
                <a:sym typeface="+mn-ea"/>
              </a:rPr>
              <a:t>输入</a:t>
            </a:r>
            <a:r>
              <a:rPr lang="en-US" altLang="zh-CN">
                <a:sym typeface="+mn-ea"/>
              </a:rPr>
              <a:t> </a:t>
            </a:r>
            <a:r>
              <a:rPr lang="en-US">
                <a:sym typeface="+mn-ea"/>
              </a:rPr>
              <a:t>https://github.com/</a:t>
            </a:r>
            <a:r>
              <a:rPr lang="zh-CN" altLang="en-US">
                <a:sym typeface="+mn-ea"/>
              </a:rPr>
              <a:t>用户名</a:t>
            </a:r>
            <a:r>
              <a:rPr lang="en-US">
                <a:sym typeface="+mn-ea"/>
              </a:rPr>
              <a:t>/opengltutor</a:t>
            </a:r>
            <a:endParaRPr lang="en-US">
              <a:sym typeface="+mn-ea"/>
            </a:endParaRPr>
          </a:p>
          <a:p>
            <a:pPr marL="457200" indent="-457200">
              <a:buAutoNum type="arabicPeriod"/>
            </a:pPr>
            <a:r>
              <a:rPr lang="zh-CN" altLang="en-US"/>
              <a:t>点击“</a:t>
            </a:r>
            <a:r>
              <a:rPr lang="zh-CN"/>
              <a:t>克隆</a:t>
            </a:r>
            <a:r>
              <a:rPr lang="zh-CN" altLang="en-US"/>
              <a:t>”，</a:t>
            </a:r>
            <a:r>
              <a:rPr lang="en-US" altLang="zh-CN"/>
              <a:t>VS </a:t>
            </a:r>
            <a:r>
              <a:rPr lang="zh-CN" altLang="en-US"/>
              <a:t>就自动开始帮你下载了</a:t>
            </a:r>
            <a:endParaRPr lang="zh-CN" altLang="en-US"/>
          </a:p>
        </p:txBody>
      </p:sp>
      <p:sp>
        <p:nvSpPr>
          <p:cNvPr id="10" name="Right Arrow 9"/>
          <p:cNvSpPr/>
          <p:nvPr/>
        </p:nvSpPr>
        <p:spPr>
          <a:xfrm flipH="1">
            <a:off x="8049895" y="3255645"/>
            <a:ext cx="725805" cy="368935"/>
          </a:xfrm>
          <a:prstGeom prst="rightArrow">
            <a:avLst/>
          </a:prstGeom>
          <a:solidFill>
            <a:srgbClr val="E33991"/>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6</a:t>
            </a:r>
            <a:endParaRPr lang="en-US"/>
          </a:p>
        </p:txBody>
      </p:sp>
      <p:sp>
        <p:nvSpPr>
          <p:cNvPr id="15" name="Right Arrow 14"/>
          <p:cNvSpPr/>
          <p:nvPr/>
        </p:nvSpPr>
        <p:spPr>
          <a:xfrm>
            <a:off x="10469880" y="6250940"/>
            <a:ext cx="693420" cy="36893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7</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一切皆三角形</a:t>
            </a:r>
            <a:endParaRPr lang="zh-CN" altLang="en-US"/>
          </a:p>
        </p:txBody>
      </p:sp>
      <p:sp>
        <p:nvSpPr>
          <p:cNvPr id="3" name="Content Placeholder 2"/>
          <p:cNvSpPr>
            <a:spLocks noGrp="1"/>
          </p:cNvSpPr>
          <p:nvPr>
            <p:ph idx="1"/>
          </p:nvPr>
        </p:nvSpPr>
        <p:spPr/>
        <p:txBody>
          <a:bodyPr/>
          <a:p>
            <a:r>
              <a:rPr lang="zh-CN" altLang="en-US"/>
              <a:t>渲染的任务是绘制图形，先别提绘制，首当其冲的问题是：如何表示图形？</a:t>
            </a:r>
            <a:endParaRPr lang="zh-CN" altLang="en-US">
              <a:sym typeface="+mn-ea"/>
            </a:endParaRPr>
          </a:p>
          <a:p>
            <a:r>
              <a:rPr lang="zh-CN" altLang="en-US">
                <a:sym typeface="+mn-ea"/>
              </a:rPr>
              <a:t>你的脑海里传来这样一个声音：</a:t>
            </a:r>
            <a:r>
              <a:rPr lang="zh-CN" altLang="en-US" b="1">
                <a:sym typeface="+mn-ea"/>
              </a:rPr>
              <a:t>所有的复杂图形，都可以由三角形构成。</a:t>
            </a:r>
            <a:endParaRPr lang="zh-CN" altLang="en-US">
              <a:sym typeface="+mn-ea"/>
            </a:endParaRPr>
          </a:p>
          <a:p>
            <a:r>
              <a:rPr lang="zh-CN" altLang="en-US"/>
              <a:t>可不是所有的图形都是三角形呀？如果我想表示一个正方形该怎么办？</a:t>
            </a:r>
            <a:endParaRPr lang="zh-CN" altLang="en-US"/>
          </a:p>
          <a:p>
            <a:r>
              <a:rPr lang="zh-CN" altLang="en-US"/>
              <a:t>正方形，可以拆分成两个三角形来表示。当我需要画一个正方形时，只需要分别画两个三角形就可以了（注意我们不考虑边界，只考虑图形全部为实心没有颜色区分的情况）。</a:t>
            </a:r>
            <a:endParaRPr lang="zh-CN" altLang="en-US"/>
          </a:p>
          <a:p>
            <a:endParaRPr lang="en-US"/>
          </a:p>
        </p:txBody>
      </p:sp>
      <p:sp>
        <p:nvSpPr>
          <p:cNvPr id="4" name="Rectangles 3"/>
          <p:cNvSpPr/>
          <p:nvPr/>
        </p:nvSpPr>
        <p:spPr>
          <a:xfrm>
            <a:off x="3228975" y="4794885"/>
            <a:ext cx="1528445" cy="1463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ight Triangle 4"/>
          <p:cNvSpPr/>
          <p:nvPr/>
        </p:nvSpPr>
        <p:spPr>
          <a:xfrm>
            <a:off x="6816090" y="4794885"/>
            <a:ext cx="1527810" cy="146431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ight Triangle 5"/>
          <p:cNvSpPr/>
          <p:nvPr/>
        </p:nvSpPr>
        <p:spPr>
          <a:xfrm rot="10800000">
            <a:off x="6816090" y="4794885"/>
            <a:ext cx="1527810" cy="146431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ight Arrow 6"/>
          <p:cNvSpPr/>
          <p:nvPr/>
        </p:nvSpPr>
        <p:spPr>
          <a:xfrm>
            <a:off x="4908550" y="5346700"/>
            <a:ext cx="1798955" cy="3683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p:cNvPicPr>
            <a:picLocks noChangeAspect="1"/>
          </p:cNvPicPr>
          <p:nvPr/>
        </p:nvPicPr>
        <p:blipFill>
          <a:blip r:embed="rId1"/>
          <a:stretch>
            <a:fillRect/>
          </a:stretch>
        </p:blipFill>
        <p:spPr>
          <a:xfrm>
            <a:off x="776605" y="3334385"/>
            <a:ext cx="3357880" cy="3523615"/>
          </a:xfrm>
          <a:prstGeom prst="rect">
            <a:avLst/>
          </a:prstGeom>
        </p:spPr>
      </p:pic>
      <p:sp>
        <p:nvSpPr>
          <p:cNvPr id="2" name="Title 1"/>
          <p:cNvSpPr>
            <a:spLocks noGrp="1"/>
          </p:cNvSpPr>
          <p:nvPr>
            <p:ph type="title"/>
          </p:nvPr>
        </p:nvSpPr>
        <p:spPr/>
        <p:txBody>
          <a:bodyPr/>
          <a:p>
            <a:r>
              <a:rPr lang="zh-CN" altLang="en-US">
                <a:sym typeface="+mn-ea"/>
              </a:rPr>
              <a:t>如果出现</a:t>
            </a:r>
            <a:r>
              <a:rPr lang="en-US" altLang="zh-CN">
                <a:sym typeface="+mn-ea"/>
              </a:rPr>
              <a:t> </a:t>
            </a:r>
            <a:r>
              <a:rPr lang="en-US">
                <a:sym typeface="+mn-ea"/>
              </a:rPr>
              <a:t>unable to get local issuer certificate</a:t>
            </a:r>
            <a:endParaRPr lang="en-US"/>
          </a:p>
        </p:txBody>
      </p:sp>
      <p:sp>
        <p:nvSpPr>
          <p:cNvPr id="6" name="Content Placeholder 5"/>
          <p:cNvSpPr>
            <a:spLocks noGrp="1"/>
          </p:cNvSpPr>
          <p:nvPr>
            <p:ph sz="half" idx="2"/>
          </p:nvPr>
        </p:nvSpPr>
        <p:spPr>
          <a:xfrm>
            <a:off x="5753100" y="1825625"/>
            <a:ext cx="6438900" cy="4351655"/>
          </a:xfrm>
        </p:spPr>
        <p:txBody>
          <a:bodyPr/>
          <a:p>
            <a:r>
              <a:rPr lang="zh-CN" altLang="en-US"/>
              <a:t>启动命令提示符或</a:t>
            </a:r>
            <a:r>
              <a:rPr lang="en-US" altLang="zh-CN"/>
              <a:t> PowerShell</a:t>
            </a:r>
            <a:endParaRPr lang="en-US" altLang="zh-CN"/>
          </a:p>
          <a:p>
            <a:r>
              <a:rPr lang="zh-CN" altLang="en-US"/>
              <a:t>输入：</a:t>
            </a:r>
            <a:r>
              <a:rPr lang="en-US" altLang="zh-CN"/>
              <a:t>cd "C:\Program Files\Microsoft Visual Studio\2022\Community\Common7\IDE\CommonExtensions\Microsoft\TeamFoundation\Team Explorer\Git\cmd"</a:t>
            </a:r>
            <a:endParaRPr lang="en-US" altLang="zh-CN"/>
          </a:p>
          <a:p>
            <a:r>
              <a:rPr lang="zh-CN" altLang="en-US"/>
              <a:t>输入：</a:t>
            </a:r>
            <a:r>
              <a:rPr lang="en-US" altLang="zh-CN"/>
              <a:t>./</a:t>
            </a:r>
            <a:r>
              <a:rPr lang="en-US"/>
              <a:t>git config --global http.sslbackend schannel</a:t>
            </a:r>
            <a:endParaRPr lang="en-US"/>
          </a:p>
        </p:txBody>
      </p:sp>
      <p:pic>
        <p:nvPicPr>
          <p:cNvPr id="7" name="Content Placeholder 6"/>
          <p:cNvPicPr>
            <a:picLocks noChangeAspect="1"/>
          </p:cNvPicPr>
          <p:nvPr>
            <p:ph sz="half" idx="1"/>
          </p:nvPr>
        </p:nvPicPr>
        <p:blipFill>
          <a:blip r:embed="rId2"/>
          <a:stretch>
            <a:fillRect/>
          </a:stretch>
        </p:blipFill>
        <p:spPr>
          <a:xfrm>
            <a:off x="647700" y="1312545"/>
            <a:ext cx="4269105" cy="1810385"/>
          </a:xfrm>
          <a:prstGeom prst="rect">
            <a:avLst/>
          </a:prstGeom>
        </p:spPr>
      </p:pic>
      <p:sp>
        <p:nvSpPr>
          <p:cNvPr id="15" name="Right Arrow 14"/>
          <p:cNvSpPr/>
          <p:nvPr/>
        </p:nvSpPr>
        <p:spPr>
          <a:xfrm flipH="1">
            <a:off x="3393440" y="3664585"/>
            <a:ext cx="860425" cy="36893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8</a:t>
            </a:r>
            <a:endParaRPr lang="en-US"/>
          </a:p>
        </p:txBody>
      </p:sp>
      <p:pic>
        <p:nvPicPr>
          <p:cNvPr id="13" name="Picture 12"/>
          <p:cNvPicPr>
            <a:picLocks noChangeAspect="1"/>
          </p:cNvPicPr>
          <p:nvPr/>
        </p:nvPicPr>
        <p:blipFill>
          <a:blip r:embed="rId3"/>
          <a:stretch>
            <a:fillRect/>
          </a:stretch>
        </p:blipFill>
        <p:spPr>
          <a:xfrm>
            <a:off x="4601210" y="5224780"/>
            <a:ext cx="7590790" cy="1633220"/>
          </a:xfrm>
          <a:prstGeom prst="rect">
            <a:avLst/>
          </a:prstGeom>
        </p:spPr>
      </p:pic>
      <p:sp>
        <p:nvSpPr>
          <p:cNvPr id="11" name="Right Arrow 10"/>
          <p:cNvSpPr/>
          <p:nvPr/>
        </p:nvSpPr>
        <p:spPr>
          <a:xfrm flipH="1">
            <a:off x="9281795" y="6177280"/>
            <a:ext cx="709295" cy="29273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a:t>9</a:t>
            </a: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FastGithub </a:t>
            </a:r>
            <a:r>
              <a:rPr lang="zh-CN" altLang="en-US"/>
              <a:t>工具加速</a:t>
            </a:r>
            <a:endParaRPr lang="zh-CN" altLang="en-US"/>
          </a:p>
        </p:txBody>
      </p:sp>
      <p:sp>
        <p:nvSpPr>
          <p:cNvPr id="3" name="Content Placeholder 2"/>
          <p:cNvSpPr>
            <a:spLocks noGrp="1"/>
          </p:cNvSpPr>
          <p:nvPr>
            <p:ph sz="half" idx="1"/>
          </p:nvPr>
        </p:nvSpPr>
        <p:spPr>
          <a:xfrm>
            <a:off x="647700" y="1825625"/>
            <a:ext cx="4761230" cy="4351655"/>
          </a:xfrm>
        </p:spPr>
        <p:txBody>
          <a:bodyPr/>
          <a:p>
            <a:r>
              <a:rPr lang="zh-CN" altLang="en-US"/>
              <a:t>用</a:t>
            </a:r>
            <a:r>
              <a:rPr lang="en-US" altLang="zh-CN"/>
              <a:t> FastGithub </a:t>
            </a:r>
            <a:r>
              <a:rPr lang="zh-CN" altLang="en-US"/>
              <a:t>工具加速，克隆非常快。</a:t>
            </a:r>
            <a:endParaRPr lang="zh-CN" altLang="en-US"/>
          </a:p>
          <a:p>
            <a:r>
              <a:rPr lang="zh-CN" altLang="en-US"/>
              <a:t>只要你在克隆和推送的时候启动</a:t>
            </a:r>
            <a:r>
              <a:rPr lang="en-US" altLang="zh-CN"/>
              <a:t> FastGithub.UI.exe </a:t>
            </a:r>
            <a:r>
              <a:rPr lang="zh-CN" altLang="en-US"/>
              <a:t>在一旁开着就行。</a:t>
            </a:r>
            <a:endParaRPr lang="zh-CN" altLang="en-US"/>
          </a:p>
        </p:txBody>
      </p:sp>
      <p:pic>
        <p:nvPicPr>
          <p:cNvPr id="5" name="Content Placeholder 4"/>
          <p:cNvPicPr>
            <a:picLocks noChangeAspect="1"/>
          </p:cNvPicPr>
          <p:nvPr>
            <p:ph sz="half" idx="2"/>
          </p:nvPr>
        </p:nvPicPr>
        <p:blipFill>
          <a:blip r:embed="rId1"/>
          <a:stretch>
            <a:fillRect/>
          </a:stretch>
        </p:blipFill>
        <p:spPr>
          <a:xfrm>
            <a:off x="5408930" y="1225550"/>
            <a:ext cx="6327140" cy="555244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当老师上到新的一课</a:t>
            </a:r>
            <a:r>
              <a:rPr lang="zh-CN" altLang="en-US">
                <a:sym typeface="+mn-ea"/>
              </a:rPr>
              <a:t>，更新了仓库时</a:t>
            </a:r>
            <a:endParaRPr lang="zh-CN" altLang="en-US"/>
          </a:p>
        </p:txBody>
      </p:sp>
      <p:sp>
        <p:nvSpPr>
          <p:cNvPr id="3" name="Content Placeholder 2"/>
          <p:cNvSpPr>
            <a:spLocks noGrp="1"/>
          </p:cNvSpPr>
          <p:nvPr>
            <p:ph sz="half" idx="1"/>
          </p:nvPr>
        </p:nvSpPr>
        <p:spPr>
          <a:xfrm>
            <a:off x="647700" y="1825625"/>
            <a:ext cx="10940415" cy="4351655"/>
          </a:xfrm>
        </p:spPr>
        <p:txBody>
          <a:bodyPr/>
          <a:p>
            <a:r>
              <a:rPr lang="zh-CN" altLang="en-US"/>
              <a:t>在你</a:t>
            </a:r>
            <a:r>
              <a:rPr lang="en-US" altLang="zh-CN"/>
              <a:t> Fork </a:t>
            </a:r>
            <a:r>
              <a:rPr lang="zh-CN" altLang="en-US"/>
              <a:t>出来的仓库：</a:t>
            </a:r>
            <a:r>
              <a:rPr lang="en-US"/>
              <a:t>https://github.com/</a:t>
            </a:r>
            <a:r>
              <a:rPr lang="zh-CN" altLang="en-US"/>
              <a:t>用户名</a:t>
            </a:r>
            <a:r>
              <a:rPr lang="en-US"/>
              <a:t>/opengltutor</a:t>
            </a:r>
            <a:endParaRPr lang="en-US"/>
          </a:p>
          <a:p>
            <a:r>
              <a:rPr lang="zh-CN" altLang="en-US"/>
              <a:t>会出现</a:t>
            </a:r>
            <a:r>
              <a:rPr lang="en-US" altLang="zh-CN"/>
              <a:t> This branch is n commits behind parallel101:master </a:t>
            </a:r>
            <a:r>
              <a:rPr lang="zh-CN" altLang="en-US"/>
              <a:t>的提示。</a:t>
            </a:r>
            <a:endParaRPr lang="zh-CN" altLang="en-US"/>
          </a:p>
        </p:txBody>
      </p:sp>
      <p:pic>
        <p:nvPicPr>
          <p:cNvPr id="5" name="Content Placeholder 4"/>
          <p:cNvPicPr>
            <a:picLocks noChangeAspect="1"/>
          </p:cNvPicPr>
          <p:nvPr>
            <p:ph sz="half" idx="2"/>
          </p:nvPr>
        </p:nvPicPr>
        <p:blipFill>
          <a:blip r:embed="rId1"/>
          <a:stretch>
            <a:fillRect/>
          </a:stretch>
        </p:blipFill>
        <p:spPr>
          <a:xfrm>
            <a:off x="1884680" y="3527425"/>
            <a:ext cx="8602980" cy="3330575"/>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当老师上到新的一课，更新了仓库时</a:t>
            </a:r>
            <a:endParaRPr lang="zh-CN" altLang="en-US"/>
          </a:p>
        </p:txBody>
      </p:sp>
      <p:sp>
        <p:nvSpPr>
          <p:cNvPr id="3" name="Content Placeholder 2"/>
          <p:cNvSpPr>
            <a:spLocks noGrp="1"/>
          </p:cNvSpPr>
          <p:nvPr>
            <p:ph sz="half" idx="1"/>
          </p:nvPr>
        </p:nvSpPr>
        <p:spPr>
          <a:xfrm>
            <a:off x="647700" y="1825625"/>
            <a:ext cx="10940415" cy="4351655"/>
          </a:xfrm>
        </p:spPr>
        <p:txBody>
          <a:bodyPr/>
          <a:p>
            <a:r>
              <a:rPr lang="zh-CN" altLang="en-US"/>
              <a:t>在你</a:t>
            </a:r>
            <a:r>
              <a:rPr lang="en-US" altLang="zh-CN"/>
              <a:t> Fork </a:t>
            </a:r>
            <a:r>
              <a:rPr lang="zh-CN" altLang="en-US"/>
              <a:t>出来的仓库：</a:t>
            </a:r>
            <a:r>
              <a:rPr lang="en-US"/>
              <a:t>https://github.com/</a:t>
            </a:r>
            <a:r>
              <a:rPr lang="zh-CN" altLang="en-US"/>
              <a:t>用户名</a:t>
            </a:r>
            <a:r>
              <a:rPr lang="en-US"/>
              <a:t>/opengltutor</a:t>
            </a:r>
            <a:endParaRPr lang="en-US"/>
          </a:p>
          <a:p>
            <a:r>
              <a:rPr lang="zh-CN" altLang="en-US"/>
              <a:t>会出现</a:t>
            </a:r>
            <a:r>
              <a:rPr lang="en-US" altLang="zh-CN"/>
              <a:t> This branch is n commits behind parallel101:master </a:t>
            </a:r>
            <a:r>
              <a:rPr lang="zh-CN" altLang="en-US"/>
              <a:t>的提示。</a:t>
            </a:r>
            <a:endParaRPr lang="zh-CN" altLang="en-US"/>
          </a:p>
          <a:p>
            <a:r>
              <a:rPr lang="zh-CN" altLang="en-US"/>
              <a:t>这时你需要点击</a:t>
            </a:r>
            <a:r>
              <a:rPr lang="en-US" altLang="zh-CN"/>
              <a:t> Sync fork &gt; Update branch</a:t>
            </a:r>
            <a:endParaRPr lang="en-US" altLang="zh-CN"/>
          </a:p>
        </p:txBody>
      </p:sp>
      <p:pic>
        <p:nvPicPr>
          <p:cNvPr id="6" name="Content Placeholder 5"/>
          <p:cNvPicPr>
            <a:picLocks noChangeAspect="1"/>
          </p:cNvPicPr>
          <p:nvPr>
            <p:ph sz="half" idx="2"/>
          </p:nvPr>
        </p:nvPicPr>
        <p:blipFill>
          <a:blip r:embed="rId1"/>
          <a:stretch>
            <a:fillRect/>
          </a:stretch>
        </p:blipFill>
        <p:spPr>
          <a:xfrm>
            <a:off x="6246495" y="3202940"/>
            <a:ext cx="4758690" cy="365506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当老师上到新的一课，更新了仓库时</a:t>
            </a:r>
            <a:endParaRPr lang="zh-CN" altLang="en-US"/>
          </a:p>
        </p:txBody>
      </p:sp>
      <p:sp>
        <p:nvSpPr>
          <p:cNvPr id="3" name="Content Placeholder 2"/>
          <p:cNvSpPr>
            <a:spLocks noGrp="1"/>
          </p:cNvSpPr>
          <p:nvPr>
            <p:ph sz="half" idx="1"/>
          </p:nvPr>
        </p:nvSpPr>
        <p:spPr>
          <a:xfrm>
            <a:off x="647700" y="1825625"/>
            <a:ext cx="10940415" cy="4351655"/>
          </a:xfrm>
        </p:spPr>
        <p:txBody>
          <a:bodyPr/>
          <a:p>
            <a:r>
              <a:rPr lang="zh-CN"/>
              <a:t>这样就能使你的“用户名</a:t>
            </a:r>
            <a:r>
              <a:rPr lang="en-US" altLang="zh-CN"/>
              <a:t>/opengltutor</a:t>
            </a:r>
            <a:r>
              <a:rPr lang="zh-CN" altLang="en-US"/>
              <a:t>”和老师的“</a:t>
            </a:r>
            <a:r>
              <a:rPr lang="en-US" altLang="zh-CN"/>
              <a:t>parallel101/opengltutor</a:t>
            </a:r>
            <a:r>
              <a:rPr lang="zh-CN" altLang="en-US"/>
              <a:t>”</a:t>
            </a:r>
            <a:r>
              <a:rPr lang="zh-CN"/>
              <a:t>重新保持同步。</a:t>
            </a:r>
            <a:endParaRPr lang="zh-CN"/>
          </a:p>
          <a:p>
            <a:r>
              <a:rPr lang="zh-CN" altLang="en-US"/>
              <a:t>时刻保持同步，以跟上老师教学的进度。</a:t>
            </a:r>
            <a:endParaRPr lang="zh-CN" altLang="en-US"/>
          </a:p>
        </p:txBody>
      </p:sp>
      <p:pic>
        <p:nvPicPr>
          <p:cNvPr id="5" name="Content Placeholder 4"/>
          <p:cNvPicPr>
            <a:picLocks noChangeAspect="1"/>
          </p:cNvPicPr>
          <p:nvPr>
            <p:ph sz="half" idx="2"/>
          </p:nvPr>
        </p:nvPicPr>
        <p:blipFill>
          <a:blip r:embed="rId1"/>
          <a:stretch>
            <a:fillRect/>
          </a:stretch>
        </p:blipFill>
        <p:spPr>
          <a:xfrm>
            <a:off x="992505" y="3103880"/>
            <a:ext cx="9825990" cy="3428365"/>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当老师上到新的一课，更新了仓库时</a:t>
            </a:r>
            <a:endParaRPr lang="zh-CN" altLang="en-US"/>
          </a:p>
        </p:txBody>
      </p:sp>
      <p:sp>
        <p:nvSpPr>
          <p:cNvPr id="3" name="Content Placeholder 2"/>
          <p:cNvSpPr>
            <a:spLocks noGrp="1"/>
          </p:cNvSpPr>
          <p:nvPr>
            <p:ph sz="half" idx="1"/>
          </p:nvPr>
        </p:nvSpPr>
        <p:spPr>
          <a:xfrm>
            <a:off x="647700" y="1825625"/>
            <a:ext cx="7366000" cy="4351655"/>
          </a:xfrm>
        </p:spPr>
        <p:txBody>
          <a:bodyPr/>
          <a:p>
            <a:r>
              <a:rPr lang="zh-CN" altLang="en-US"/>
              <a:t>然而这同步的只是</a:t>
            </a:r>
            <a:r>
              <a:rPr lang="en-US" altLang="zh-CN"/>
              <a:t> GitHub </a:t>
            </a:r>
            <a:r>
              <a:rPr lang="zh-CN" altLang="en-US"/>
              <a:t>上的</a:t>
            </a:r>
            <a:r>
              <a:rPr lang="zh-CN">
                <a:sym typeface="+mn-ea"/>
              </a:rPr>
              <a:t>“用户名</a:t>
            </a:r>
            <a:r>
              <a:rPr lang="en-US" altLang="zh-CN">
                <a:sym typeface="+mn-ea"/>
              </a:rPr>
              <a:t>/opengltutor</a:t>
            </a:r>
            <a:r>
              <a:rPr lang="zh-CN" altLang="en-US">
                <a:sym typeface="+mn-ea"/>
              </a:rPr>
              <a:t>”，而不是你本地的</a:t>
            </a:r>
            <a:r>
              <a:rPr lang="en-US" altLang="zh-CN">
                <a:sym typeface="+mn-ea"/>
              </a:rPr>
              <a:t> opengltutor </a:t>
            </a:r>
            <a:r>
              <a:rPr lang="zh-CN" altLang="en-US">
                <a:sym typeface="+mn-ea"/>
              </a:rPr>
              <a:t>文件夹。</a:t>
            </a:r>
            <a:endParaRPr lang="zh-CN" altLang="en-US">
              <a:sym typeface="+mn-ea"/>
            </a:endParaRPr>
          </a:p>
          <a:p>
            <a:r>
              <a:rPr lang="zh-CN" altLang="en-US">
                <a:sym typeface="+mn-ea"/>
              </a:rPr>
              <a:t>所以还需要你在</a:t>
            </a:r>
            <a:r>
              <a:rPr lang="en-US" altLang="zh-CN">
                <a:sym typeface="+mn-ea"/>
              </a:rPr>
              <a:t> VS2022 </a:t>
            </a:r>
            <a:r>
              <a:rPr lang="zh-CN" altLang="en-US">
                <a:sym typeface="+mn-ea"/>
              </a:rPr>
              <a:t>里点击</a:t>
            </a:r>
            <a:r>
              <a:rPr lang="en-US" altLang="zh-CN">
                <a:sym typeface="+mn-ea"/>
              </a:rPr>
              <a:t> </a:t>
            </a:r>
            <a:r>
              <a:rPr lang="zh-CN" altLang="en-US">
                <a:sym typeface="+mn-ea"/>
              </a:rPr>
              <a:t>“</a:t>
            </a:r>
            <a:r>
              <a:rPr lang="en-US" altLang="zh-CN">
                <a:sym typeface="+mn-ea"/>
              </a:rPr>
              <a:t>Git</a:t>
            </a:r>
            <a:r>
              <a:rPr lang="zh-CN" altLang="en-US">
                <a:sym typeface="+mn-ea"/>
              </a:rPr>
              <a:t>”</a:t>
            </a:r>
            <a:r>
              <a:rPr lang="en-US" altLang="zh-CN">
                <a:sym typeface="+mn-ea"/>
              </a:rPr>
              <a:t> &gt; </a:t>
            </a:r>
            <a:r>
              <a:rPr lang="zh-CN" altLang="en-US">
                <a:sym typeface="+mn-ea"/>
              </a:rPr>
              <a:t>“</a:t>
            </a:r>
            <a:r>
              <a:rPr lang="zh-CN" altLang="en-US">
                <a:sym typeface="+mn-ea"/>
              </a:rPr>
              <a:t>拉取”。</a:t>
            </a:r>
            <a:endParaRPr lang="zh-CN" altLang="en-US">
              <a:sym typeface="+mn-ea"/>
            </a:endParaRPr>
          </a:p>
          <a:p>
            <a:r>
              <a:rPr lang="zh-CN" altLang="en-US">
                <a:sym typeface="+mn-ea"/>
              </a:rPr>
              <a:t>才能把本地的文件夹和老师的同步成一样。</a:t>
            </a:r>
            <a:endParaRPr lang="zh-CN" altLang="en-US">
              <a:sym typeface="+mn-ea"/>
            </a:endParaRPr>
          </a:p>
          <a:p>
            <a:r>
              <a:rPr lang="zh-CN" altLang="en-US">
                <a:solidFill>
                  <a:schemeClr val="bg1">
                    <a:lumMod val="50000"/>
                  </a:schemeClr>
                </a:solidFill>
                <a:sym typeface="+mn-ea"/>
              </a:rPr>
              <a:t>对于用命令行的同学，则使用</a:t>
            </a:r>
            <a:r>
              <a:rPr lang="en-US" altLang="zh-CN">
                <a:solidFill>
                  <a:schemeClr val="bg1">
                    <a:lumMod val="50000"/>
                  </a:schemeClr>
                </a:solidFill>
                <a:sym typeface="+mn-ea"/>
              </a:rPr>
              <a:t> git pull </a:t>
            </a:r>
            <a:r>
              <a:rPr lang="zh-CN" altLang="en-US">
                <a:solidFill>
                  <a:schemeClr val="bg1">
                    <a:lumMod val="50000"/>
                  </a:schemeClr>
                </a:solidFill>
                <a:sym typeface="+mn-ea"/>
              </a:rPr>
              <a:t>命令。</a:t>
            </a:r>
            <a:endParaRPr lang="zh-CN" altLang="en-US">
              <a:solidFill>
                <a:schemeClr val="bg1">
                  <a:lumMod val="50000"/>
                </a:schemeClr>
              </a:solidFill>
              <a:sym typeface="+mn-ea"/>
            </a:endParaRPr>
          </a:p>
        </p:txBody>
      </p:sp>
      <p:pic>
        <p:nvPicPr>
          <p:cNvPr id="6" name="Content Placeholder 5"/>
          <p:cNvPicPr>
            <a:picLocks noChangeAspect="1"/>
          </p:cNvPicPr>
          <p:nvPr>
            <p:ph sz="half" idx="2"/>
          </p:nvPr>
        </p:nvPicPr>
        <p:blipFill>
          <a:blip r:embed="rId1"/>
          <a:stretch>
            <a:fillRect/>
          </a:stretch>
        </p:blipFill>
        <p:spPr>
          <a:xfrm>
            <a:off x="8115300" y="970280"/>
            <a:ext cx="4076700" cy="5887720"/>
          </a:xfrm>
          <a:prstGeom prst="rect">
            <a:avLst/>
          </a:prstGeom>
        </p:spPr>
      </p:pic>
      <p:sp>
        <p:nvSpPr>
          <p:cNvPr id="11" name="Right Arrow 10"/>
          <p:cNvSpPr/>
          <p:nvPr/>
        </p:nvSpPr>
        <p:spPr>
          <a:xfrm>
            <a:off x="7469505" y="2753995"/>
            <a:ext cx="986155" cy="45466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p>
            <a:pPr algn="ctr"/>
            <a:r>
              <a:rPr lang="en-US"/>
              <a:t>10</a:t>
            </a: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当你想要提交作业怎么办？</a:t>
            </a:r>
            <a:endParaRPr lang="zh-CN" altLang="en-US"/>
          </a:p>
        </p:txBody>
      </p:sp>
      <p:sp>
        <p:nvSpPr>
          <p:cNvPr id="3" name="Content Placeholder 2"/>
          <p:cNvSpPr>
            <a:spLocks noGrp="1"/>
          </p:cNvSpPr>
          <p:nvPr>
            <p:ph sz="half" idx="1"/>
          </p:nvPr>
        </p:nvSpPr>
        <p:spPr/>
        <p:txBody>
          <a:bodyPr/>
          <a:p>
            <a:r>
              <a:rPr lang="en-US"/>
              <a:t>VS </a:t>
            </a:r>
            <a:r>
              <a:rPr lang="zh-CN" altLang="en-US"/>
              <a:t>会在你修改的那几行上留下一个绿色的标记，表明这是你修改的部分。</a:t>
            </a:r>
            <a:endParaRPr lang="zh-CN" altLang="en-US"/>
          </a:p>
          <a:p>
            <a:r>
              <a:rPr lang="zh-CN" altLang="en-US"/>
              <a:t>这种对代码改动的追踪是由</a:t>
            </a:r>
            <a:r>
              <a:rPr lang="en-US" altLang="zh-CN"/>
              <a:t> Git </a:t>
            </a:r>
            <a:r>
              <a:rPr lang="zh-CN" altLang="en-US"/>
              <a:t>实现的。</a:t>
            </a:r>
            <a:endParaRPr lang="zh-CN" altLang="en-US"/>
          </a:p>
        </p:txBody>
      </p:sp>
      <p:pic>
        <p:nvPicPr>
          <p:cNvPr id="5" name="Content Placeholder 4"/>
          <p:cNvPicPr>
            <a:picLocks noChangeAspect="1"/>
          </p:cNvPicPr>
          <p:nvPr>
            <p:ph sz="half" idx="2"/>
          </p:nvPr>
        </p:nvPicPr>
        <p:blipFill>
          <a:blip r:embed="rId1"/>
          <a:stretch>
            <a:fillRect/>
          </a:stretch>
        </p:blipFill>
        <p:spPr>
          <a:xfrm>
            <a:off x="6036945" y="2597150"/>
            <a:ext cx="6155055" cy="280924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当你想要提交作业怎么办？</a:t>
            </a:r>
            <a:endParaRPr lang="zh-CN" altLang="en-US"/>
          </a:p>
        </p:txBody>
      </p:sp>
      <p:sp>
        <p:nvSpPr>
          <p:cNvPr id="3" name="Content Placeholder 2"/>
          <p:cNvSpPr>
            <a:spLocks noGrp="1"/>
          </p:cNvSpPr>
          <p:nvPr>
            <p:ph sz="half" idx="1"/>
          </p:nvPr>
        </p:nvSpPr>
        <p:spPr>
          <a:xfrm>
            <a:off x="647700" y="1825625"/>
            <a:ext cx="8517890" cy="4351655"/>
          </a:xfrm>
        </p:spPr>
        <p:txBody>
          <a:bodyPr/>
          <a:p>
            <a:r>
              <a:rPr lang="zh-CN" altLang="en-US"/>
              <a:t>修改后，在左侧栏的下方切换到“</a:t>
            </a:r>
            <a:r>
              <a:rPr lang="en-US" altLang="zh-CN"/>
              <a:t>Git </a:t>
            </a:r>
            <a:r>
              <a:rPr lang="zh-CN" altLang="en-US"/>
              <a:t>更改”页面，可以提交修改。</a:t>
            </a:r>
            <a:endParaRPr lang="zh-CN" altLang="en-US"/>
          </a:p>
          <a:p>
            <a:r>
              <a:rPr lang="zh-CN" altLang="en-US"/>
              <a:t>如果是第一次提交，会出现“配置你的用户名和电子邮件地址”警告。</a:t>
            </a:r>
            <a:endParaRPr lang="zh-CN" altLang="en-US"/>
          </a:p>
          <a:p>
            <a:r>
              <a:rPr lang="zh-CN" altLang="en-US"/>
              <a:t>点击“配置”，在弹出窗口中输入你的</a:t>
            </a:r>
            <a:r>
              <a:rPr lang="en-US" altLang="zh-CN"/>
              <a:t> GitHub </a:t>
            </a:r>
            <a:r>
              <a:rPr lang="zh-CN" altLang="en-US"/>
              <a:t>用户名和注册</a:t>
            </a:r>
            <a:r>
              <a:rPr lang="en-US" altLang="zh-CN"/>
              <a:t> GitHub </a:t>
            </a:r>
            <a:r>
              <a:rPr lang="zh-CN" altLang="en-US"/>
              <a:t>时用的电子邮件地址。</a:t>
            </a:r>
            <a:endParaRPr lang="zh-CN" altLang="en-US"/>
          </a:p>
        </p:txBody>
      </p:sp>
      <p:pic>
        <p:nvPicPr>
          <p:cNvPr id="6" name="Content Placeholder 5"/>
          <p:cNvPicPr>
            <a:picLocks noChangeAspect="1"/>
          </p:cNvPicPr>
          <p:nvPr>
            <p:ph sz="half" idx="2"/>
          </p:nvPr>
        </p:nvPicPr>
        <p:blipFill>
          <a:blip r:embed="rId1"/>
          <a:stretch>
            <a:fillRect/>
          </a:stretch>
        </p:blipFill>
        <p:spPr>
          <a:xfrm>
            <a:off x="9626600" y="-31115"/>
            <a:ext cx="2565400" cy="6889115"/>
          </a:xfrm>
          <a:prstGeom prst="rect">
            <a:avLst/>
          </a:prstGeom>
        </p:spPr>
      </p:pic>
      <p:sp>
        <p:nvSpPr>
          <p:cNvPr id="7" name="Down Arrow 6"/>
          <p:cNvSpPr/>
          <p:nvPr/>
        </p:nvSpPr>
        <p:spPr>
          <a:xfrm>
            <a:off x="11447780" y="6087110"/>
            <a:ext cx="410210" cy="49974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1</a:t>
            </a:r>
            <a:endParaRPr lang="en-US"/>
          </a:p>
        </p:txBody>
      </p:sp>
      <p:pic>
        <p:nvPicPr>
          <p:cNvPr id="9" name="Picture 8"/>
          <p:cNvPicPr>
            <a:picLocks noChangeAspect="1"/>
          </p:cNvPicPr>
          <p:nvPr/>
        </p:nvPicPr>
        <p:blipFill>
          <a:blip r:embed="rId2"/>
          <a:stretch>
            <a:fillRect/>
          </a:stretch>
        </p:blipFill>
        <p:spPr>
          <a:xfrm>
            <a:off x="4719320" y="4345940"/>
            <a:ext cx="3840480" cy="1741170"/>
          </a:xfrm>
          <a:prstGeom prst="rect">
            <a:avLst/>
          </a:prstGeom>
        </p:spPr>
      </p:pic>
      <p:sp>
        <p:nvSpPr>
          <p:cNvPr id="10" name="Right Arrow 9"/>
          <p:cNvSpPr/>
          <p:nvPr/>
        </p:nvSpPr>
        <p:spPr>
          <a:xfrm>
            <a:off x="8747125" y="104140"/>
            <a:ext cx="956310" cy="357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9053195" y="2582545"/>
            <a:ext cx="3138805" cy="3184525"/>
          </a:xfrm>
          <a:prstGeom prst="rect">
            <a:avLst/>
          </a:prstGeom>
        </p:spPr>
      </p:pic>
      <p:sp>
        <p:nvSpPr>
          <p:cNvPr id="2" name="Title 1"/>
          <p:cNvSpPr>
            <a:spLocks noGrp="1"/>
          </p:cNvSpPr>
          <p:nvPr>
            <p:ph type="title"/>
          </p:nvPr>
        </p:nvSpPr>
        <p:spPr/>
        <p:txBody>
          <a:bodyPr/>
          <a:p>
            <a:r>
              <a:rPr lang="zh-CN" altLang="en-US"/>
              <a:t>当你想要提交作业怎么办？</a:t>
            </a:r>
            <a:endParaRPr lang="zh-CN" altLang="en-US"/>
          </a:p>
        </p:txBody>
      </p:sp>
      <p:sp>
        <p:nvSpPr>
          <p:cNvPr id="3" name="Content Placeholder 2"/>
          <p:cNvSpPr>
            <a:spLocks noGrp="1"/>
          </p:cNvSpPr>
          <p:nvPr>
            <p:ph sz="half" idx="1"/>
          </p:nvPr>
        </p:nvSpPr>
        <p:spPr>
          <a:xfrm>
            <a:off x="647700" y="1825625"/>
            <a:ext cx="8517890" cy="4351655"/>
          </a:xfrm>
        </p:spPr>
        <p:txBody>
          <a:bodyPr>
            <a:normAutofit lnSpcReduction="10000"/>
          </a:bodyPr>
          <a:p>
            <a:r>
              <a:rPr lang="zh-CN" altLang="en-US"/>
              <a:t>修改后，在左侧栏的下方切换到“</a:t>
            </a:r>
            <a:r>
              <a:rPr lang="en-US" altLang="zh-CN"/>
              <a:t>Git </a:t>
            </a:r>
            <a:r>
              <a:rPr lang="zh-CN" altLang="en-US"/>
              <a:t>更改”页面，可以提交修改。</a:t>
            </a:r>
            <a:endParaRPr lang="zh-CN" altLang="en-US"/>
          </a:p>
          <a:p>
            <a:r>
              <a:rPr lang="zh-CN" altLang="en-US"/>
              <a:t>如果是第一次提交，会出现“配置你的用户名和电子邮件地址”警告。</a:t>
            </a:r>
            <a:endParaRPr lang="zh-CN" altLang="en-US"/>
          </a:p>
          <a:p>
            <a:r>
              <a:rPr lang="zh-CN" altLang="en-US"/>
              <a:t>点击“配置”，在弹出窗口中输入你的</a:t>
            </a:r>
            <a:r>
              <a:rPr lang="en-US" altLang="zh-CN"/>
              <a:t> GitHub </a:t>
            </a:r>
            <a:r>
              <a:rPr lang="zh-CN" altLang="en-US"/>
              <a:t>用户名和注册</a:t>
            </a:r>
            <a:r>
              <a:rPr lang="en-US" altLang="zh-CN"/>
              <a:t> GitHub </a:t>
            </a:r>
            <a:r>
              <a:rPr lang="zh-CN" altLang="en-US"/>
              <a:t>时用的电子邮件地址。配置过用户名和电子邮件后，以后就不用再配置。</a:t>
            </a:r>
            <a:endParaRPr lang="zh-CN" altLang="en-US"/>
          </a:p>
          <a:p>
            <a:r>
              <a:rPr lang="zh-CN" altLang="en-US"/>
              <a:t>在“输入提交信息</a:t>
            </a:r>
            <a:r>
              <a:rPr lang="en-US" altLang="zh-CN"/>
              <a:t> &lt;Required&gt;</a:t>
            </a:r>
            <a:r>
              <a:rPr lang="zh-CN" altLang="en-US"/>
              <a:t>”输入框中，输入一段简短的描述，解释你的修改，此处为“在main.cpp添加了我的表白信息”。</a:t>
            </a:r>
            <a:endParaRPr lang="zh-CN" altLang="en-US"/>
          </a:p>
          <a:p>
            <a:r>
              <a:rPr lang="zh-CN" altLang="en-US"/>
              <a:t>最后点击</a:t>
            </a:r>
            <a:r>
              <a:rPr lang="zh-CN" altLang="en-US">
                <a:sym typeface="+mn-ea"/>
              </a:rPr>
              <a:t>“</a:t>
            </a:r>
            <a:r>
              <a:rPr lang="zh-CN" altLang="en-US"/>
              <a:t>全部提交”按钮，即可完成一次提交（</a:t>
            </a:r>
            <a:r>
              <a:rPr lang="en-US" altLang="zh-CN"/>
              <a:t>commit</a:t>
            </a:r>
            <a:r>
              <a:rPr lang="zh-CN" altLang="en-US"/>
              <a:t>）。</a:t>
            </a:r>
            <a:endParaRPr lang="zh-CN" altLang="en-US"/>
          </a:p>
          <a:p>
            <a:r>
              <a:rPr lang="zh-CN" altLang="en-US">
                <a:solidFill>
                  <a:schemeClr val="bg1">
                    <a:lumMod val="50000"/>
                  </a:schemeClr>
                </a:solidFill>
              </a:rPr>
              <a:t>对于命令行的同学，则可以用</a:t>
            </a:r>
            <a:r>
              <a:rPr lang="en-US" altLang="zh-CN">
                <a:solidFill>
                  <a:schemeClr val="bg1">
                    <a:lumMod val="50000"/>
                  </a:schemeClr>
                </a:solidFill>
              </a:rPr>
              <a:t> git commit -m "</a:t>
            </a:r>
            <a:r>
              <a:rPr lang="zh-CN" altLang="en-US">
                <a:solidFill>
                  <a:schemeClr val="bg1">
                    <a:lumMod val="50000"/>
                  </a:schemeClr>
                </a:solidFill>
                <a:sym typeface="+mn-ea"/>
              </a:rPr>
              <a:t>提交信息</a:t>
            </a:r>
            <a:r>
              <a:rPr lang="en-US" altLang="zh-CN">
                <a:solidFill>
                  <a:schemeClr val="bg1">
                    <a:lumMod val="50000"/>
                  </a:schemeClr>
                </a:solidFill>
              </a:rPr>
              <a:t>" </a:t>
            </a:r>
            <a:r>
              <a:rPr lang="en-US" altLang="zh-CN">
                <a:solidFill>
                  <a:schemeClr val="bg1">
                    <a:lumMod val="50000"/>
                  </a:schemeClr>
                </a:solidFill>
                <a:sym typeface="+mn-ea"/>
              </a:rPr>
              <a:t> </a:t>
            </a:r>
            <a:r>
              <a:rPr lang="zh-CN" altLang="en-US">
                <a:solidFill>
                  <a:schemeClr val="bg1">
                    <a:lumMod val="50000"/>
                  </a:schemeClr>
                </a:solidFill>
                <a:sym typeface="+mn-ea"/>
              </a:rPr>
              <a:t>命令。</a:t>
            </a:r>
            <a:endParaRPr lang="zh-CN" altLang="en-US">
              <a:solidFill>
                <a:schemeClr val="bg1">
                  <a:lumMod val="50000"/>
                </a:schemeClr>
              </a:solidFill>
              <a:sym typeface="+mn-ea"/>
            </a:endParaRPr>
          </a:p>
        </p:txBody>
      </p:sp>
      <p:sp>
        <p:nvSpPr>
          <p:cNvPr id="7" name="Down Arrow 6"/>
          <p:cNvSpPr/>
          <p:nvPr/>
        </p:nvSpPr>
        <p:spPr>
          <a:xfrm>
            <a:off x="10318115" y="2870835"/>
            <a:ext cx="410210" cy="49974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0" name="Right Arrow 9"/>
          <p:cNvSpPr/>
          <p:nvPr/>
        </p:nvSpPr>
        <p:spPr>
          <a:xfrm flipH="1">
            <a:off x="9914255" y="3822700"/>
            <a:ext cx="651510" cy="35750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4</a:t>
            </a:r>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当你想要提交作业怎么办？</a:t>
            </a:r>
            <a:endParaRPr lang="zh-CN" altLang="en-US"/>
          </a:p>
        </p:txBody>
      </p:sp>
      <p:sp>
        <p:nvSpPr>
          <p:cNvPr id="3" name="Content Placeholder 2"/>
          <p:cNvSpPr>
            <a:spLocks noGrp="1"/>
          </p:cNvSpPr>
          <p:nvPr>
            <p:ph sz="half" idx="1"/>
          </p:nvPr>
        </p:nvSpPr>
        <p:spPr>
          <a:xfrm>
            <a:off x="647700" y="1825625"/>
            <a:ext cx="7225030" cy="4351655"/>
          </a:xfrm>
        </p:spPr>
        <p:txBody>
          <a:bodyPr>
            <a:normAutofit lnSpcReduction="10000"/>
          </a:bodyPr>
          <a:p>
            <a:r>
              <a:rPr lang="zh-CN" altLang="en-US"/>
              <a:t>提交完成后，你只是在本地创建了这个提交，并没有同步到</a:t>
            </a:r>
            <a:r>
              <a:rPr lang="en-US" altLang="zh-CN"/>
              <a:t> GitHub </a:t>
            </a:r>
            <a:r>
              <a:rPr lang="zh-CN" altLang="en-US"/>
              <a:t>上的仓库“用户名</a:t>
            </a:r>
            <a:r>
              <a:rPr lang="en-US" altLang="zh-CN"/>
              <a:t>/opengltutor</a:t>
            </a:r>
            <a:r>
              <a:rPr lang="zh-CN" altLang="en-US"/>
              <a:t>”去。</a:t>
            </a:r>
            <a:endParaRPr lang="zh-CN" altLang="en-US"/>
          </a:p>
          <a:p>
            <a:r>
              <a:rPr lang="zh-CN" altLang="en-US"/>
              <a:t>为了远程也同步你的这个修改，还需要点击“</a:t>
            </a:r>
            <a:r>
              <a:rPr lang="en-US" altLang="zh-CN"/>
              <a:t>Git</a:t>
            </a:r>
            <a:r>
              <a:rPr lang="zh-CN" altLang="en-US"/>
              <a:t>”</a:t>
            </a:r>
            <a:r>
              <a:rPr lang="en-US" altLang="zh-CN"/>
              <a:t>&gt;</a:t>
            </a:r>
            <a:r>
              <a:rPr lang="zh-CN" altLang="en-US"/>
              <a:t>“推送”</a:t>
            </a:r>
            <a:endParaRPr lang="zh-CN" altLang="en-US"/>
          </a:p>
          <a:p>
            <a:r>
              <a:rPr lang="zh-CN" altLang="en-US">
                <a:solidFill>
                  <a:schemeClr val="bg1">
                    <a:lumMod val="50000"/>
                  </a:schemeClr>
                </a:solidFill>
                <a:sym typeface="+mn-ea"/>
              </a:rPr>
              <a:t>使用命令行的同学，可以用</a:t>
            </a:r>
            <a:r>
              <a:rPr lang="en-US" altLang="zh-CN">
                <a:solidFill>
                  <a:schemeClr val="bg1">
                    <a:lumMod val="50000"/>
                  </a:schemeClr>
                </a:solidFill>
                <a:sym typeface="+mn-ea"/>
              </a:rPr>
              <a:t> git push </a:t>
            </a:r>
            <a:r>
              <a:rPr lang="zh-CN" altLang="en-US">
                <a:solidFill>
                  <a:schemeClr val="bg1">
                    <a:lumMod val="50000"/>
                  </a:schemeClr>
                </a:solidFill>
                <a:sym typeface="+mn-ea"/>
              </a:rPr>
              <a:t>命令。</a:t>
            </a:r>
            <a:endParaRPr lang="zh-CN" altLang="en-US">
              <a:solidFill>
                <a:schemeClr val="bg1">
                  <a:lumMod val="50000"/>
                </a:schemeClr>
              </a:solidFill>
              <a:sym typeface="+mn-ea"/>
            </a:endParaRPr>
          </a:p>
        </p:txBody>
      </p:sp>
      <p:pic>
        <p:nvPicPr>
          <p:cNvPr id="11" name="Content Placeholder 10"/>
          <p:cNvPicPr>
            <a:picLocks noChangeAspect="1"/>
          </p:cNvPicPr>
          <p:nvPr>
            <p:ph sz="half" idx="2"/>
          </p:nvPr>
        </p:nvPicPr>
        <p:blipFill>
          <a:blip r:embed="rId1"/>
          <a:stretch>
            <a:fillRect/>
          </a:stretch>
        </p:blipFill>
        <p:spPr>
          <a:xfrm>
            <a:off x="7872730" y="313690"/>
            <a:ext cx="4319270" cy="6544310"/>
          </a:xfrm>
          <a:prstGeom prst="rect">
            <a:avLst/>
          </a:prstGeom>
        </p:spPr>
      </p:pic>
      <p:sp>
        <p:nvSpPr>
          <p:cNvPr id="13" name="Right Arrow 12"/>
          <p:cNvSpPr/>
          <p:nvPr/>
        </p:nvSpPr>
        <p:spPr>
          <a:xfrm>
            <a:off x="7468870" y="2713990"/>
            <a:ext cx="749935" cy="35750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5</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一切皆三角形</a:t>
            </a:r>
            <a:endParaRPr lang="zh-CN" altLang="en-US"/>
          </a:p>
        </p:txBody>
      </p:sp>
      <p:sp>
        <p:nvSpPr>
          <p:cNvPr id="3" name="Content Placeholder 2"/>
          <p:cNvSpPr>
            <a:spLocks noGrp="1"/>
          </p:cNvSpPr>
          <p:nvPr>
            <p:ph idx="1"/>
          </p:nvPr>
        </p:nvSpPr>
        <p:spPr/>
        <p:txBody>
          <a:bodyPr/>
          <a:p>
            <a:r>
              <a:rPr lang="zh-CN" altLang="en-US"/>
              <a:t>可不是所有的图形都是多边形呀？如果我想表示一个圆形该怎么办？</a:t>
            </a:r>
            <a:endParaRPr lang="zh-CN" altLang="en-US"/>
          </a:p>
          <a:p>
            <a:r>
              <a:rPr lang="zh-CN" altLang="en-US"/>
              <a:t>圆形，也可以拆分成很多个三角形来表示，只要我拆分的足够细，甚至比像素还细，你就看不出来，你就会误以为这是真的圆形，而不是三角形拼接而成的</a:t>
            </a:r>
            <a:r>
              <a:rPr lang="en-US" altLang="zh-CN"/>
              <a:t> n </a:t>
            </a:r>
            <a:r>
              <a:rPr lang="zh-CN" altLang="en-US"/>
              <a:t>边形。</a:t>
            </a:r>
            <a:endParaRPr lang="zh-CN" altLang="en-US"/>
          </a:p>
          <a:p>
            <a:r>
              <a:rPr lang="zh-CN" altLang="en-US"/>
              <a:t>（后面我们将会演示如何用这种思想在只能绘制三角形的</a:t>
            </a:r>
            <a:r>
              <a:rPr lang="en-US" altLang="zh-CN"/>
              <a:t> OpenGL </a:t>
            </a:r>
            <a:r>
              <a:rPr lang="zh-CN" altLang="en-US"/>
              <a:t>中绘制光滑的圆形）</a:t>
            </a:r>
            <a:endParaRPr lang="zh-CN" altLang="en-US"/>
          </a:p>
        </p:txBody>
      </p:sp>
      <p:sp>
        <p:nvSpPr>
          <p:cNvPr id="7" name="Right Arrow 6"/>
          <p:cNvSpPr/>
          <p:nvPr/>
        </p:nvSpPr>
        <p:spPr>
          <a:xfrm>
            <a:off x="3954780" y="4890135"/>
            <a:ext cx="1798955" cy="3683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8" name="Oval 7"/>
          <p:cNvSpPr/>
          <p:nvPr/>
        </p:nvSpPr>
        <p:spPr>
          <a:xfrm>
            <a:off x="986155" y="3682365"/>
            <a:ext cx="2752090" cy="277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41" name="Group 40"/>
          <p:cNvGrpSpPr/>
          <p:nvPr/>
        </p:nvGrpSpPr>
        <p:grpSpPr>
          <a:xfrm>
            <a:off x="7292975" y="4933315"/>
            <a:ext cx="1570990" cy="1624330"/>
            <a:chOff x="11485" y="7769"/>
            <a:chExt cx="2474" cy="2558"/>
          </a:xfrm>
        </p:grpSpPr>
        <p:grpSp>
          <p:nvGrpSpPr>
            <p:cNvPr id="25" name="Group 24"/>
            <p:cNvGrpSpPr/>
            <p:nvPr/>
          </p:nvGrpSpPr>
          <p:grpSpPr>
            <a:xfrm>
              <a:off x="11485" y="7873"/>
              <a:ext cx="1164" cy="2455"/>
              <a:chOff x="11485" y="7873"/>
              <a:chExt cx="1164" cy="2455"/>
            </a:xfrm>
          </p:grpSpPr>
          <p:grpSp>
            <p:nvGrpSpPr>
              <p:cNvPr id="17" name="Group 16"/>
              <p:cNvGrpSpPr/>
              <p:nvPr/>
            </p:nvGrpSpPr>
            <p:grpSpPr>
              <a:xfrm>
                <a:off x="11485" y="8052"/>
                <a:ext cx="656" cy="2277"/>
                <a:chOff x="11485" y="8052"/>
                <a:chExt cx="656" cy="2277"/>
              </a:xfrm>
            </p:grpSpPr>
            <p:grpSp>
              <p:nvGrpSpPr>
                <p:cNvPr id="13" name="Group 12"/>
                <p:cNvGrpSpPr/>
                <p:nvPr/>
              </p:nvGrpSpPr>
              <p:grpSpPr>
                <a:xfrm>
                  <a:off x="11485" y="8071"/>
                  <a:ext cx="395" cy="2259"/>
                  <a:chOff x="11485" y="8071"/>
                  <a:chExt cx="395" cy="2259"/>
                </a:xfrm>
              </p:grpSpPr>
              <p:sp>
                <p:nvSpPr>
                  <p:cNvPr id="9" name="Isosceles Triangle 8"/>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Isosceles Triangle 9"/>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 name="Group 13"/>
                <p:cNvGrpSpPr/>
                <p:nvPr/>
              </p:nvGrpSpPr>
              <p:grpSpPr>
                <a:xfrm rot="20760000">
                  <a:off x="11747" y="8052"/>
                  <a:ext cx="395" cy="2259"/>
                  <a:chOff x="11485" y="8071"/>
                  <a:chExt cx="395" cy="2259"/>
                </a:xfrm>
              </p:grpSpPr>
              <p:sp>
                <p:nvSpPr>
                  <p:cNvPr id="15" name="Isosceles Triangle 14"/>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Isosceles Triangle 15"/>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8" name="Group 17"/>
              <p:cNvGrpSpPr/>
              <p:nvPr/>
            </p:nvGrpSpPr>
            <p:grpSpPr>
              <a:xfrm rot="19980000">
                <a:off x="11993" y="7873"/>
                <a:ext cx="656" cy="2277"/>
                <a:chOff x="11485" y="8052"/>
                <a:chExt cx="656" cy="2277"/>
              </a:xfrm>
            </p:grpSpPr>
            <p:grpSp>
              <p:nvGrpSpPr>
                <p:cNvPr id="19" name="Group 18"/>
                <p:cNvGrpSpPr/>
                <p:nvPr/>
              </p:nvGrpSpPr>
              <p:grpSpPr>
                <a:xfrm>
                  <a:off x="11485" y="8071"/>
                  <a:ext cx="395" cy="2259"/>
                  <a:chOff x="11485" y="8071"/>
                  <a:chExt cx="395" cy="2259"/>
                </a:xfrm>
              </p:grpSpPr>
              <p:sp>
                <p:nvSpPr>
                  <p:cNvPr id="20" name="Isosceles Triangle 19"/>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Isosceles Triangle 20"/>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2" name="Group 21"/>
                <p:cNvGrpSpPr/>
                <p:nvPr/>
              </p:nvGrpSpPr>
              <p:grpSpPr>
                <a:xfrm rot="20760000">
                  <a:off x="11747" y="8052"/>
                  <a:ext cx="395" cy="2259"/>
                  <a:chOff x="11485" y="8071"/>
                  <a:chExt cx="395" cy="2259"/>
                </a:xfrm>
              </p:grpSpPr>
              <p:sp>
                <p:nvSpPr>
                  <p:cNvPr id="23" name="Isosceles Triangle 22"/>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Isosceles Triangle 23"/>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6" name="Group 25"/>
            <p:cNvGrpSpPr/>
            <p:nvPr/>
          </p:nvGrpSpPr>
          <p:grpSpPr>
            <a:xfrm rot="18360000">
              <a:off x="12150" y="7124"/>
              <a:ext cx="1164" cy="2455"/>
              <a:chOff x="11485" y="7873"/>
              <a:chExt cx="1164" cy="2455"/>
            </a:xfrm>
          </p:grpSpPr>
          <p:grpSp>
            <p:nvGrpSpPr>
              <p:cNvPr id="27" name="Group 26"/>
              <p:cNvGrpSpPr/>
              <p:nvPr/>
            </p:nvGrpSpPr>
            <p:grpSpPr>
              <a:xfrm>
                <a:off x="11485" y="8052"/>
                <a:ext cx="656" cy="2277"/>
                <a:chOff x="11485" y="8052"/>
                <a:chExt cx="656" cy="2277"/>
              </a:xfrm>
            </p:grpSpPr>
            <p:grpSp>
              <p:nvGrpSpPr>
                <p:cNvPr id="28" name="Group 27"/>
                <p:cNvGrpSpPr/>
                <p:nvPr/>
              </p:nvGrpSpPr>
              <p:grpSpPr>
                <a:xfrm>
                  <a:off x="11485" y="8071"/>
                  <a:ext cx="395" cy="2259"/>
                  <a:chOff x="11485" y="8071"/>
                  <a:chExt cx="395" cy="2259"/>
                </a:xfrm>
              </p:grpSpPr>
              <p:sp>
                <p:nvSpPr>
                  <p:cNvPr id="29" name="Isosceles Triangle 28"/>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Isosceles Triangle 29"/>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1" name="Group 30"/>
                <p:cNvGrpSpPr/>
                <p:nvPr/>
              </p:nvGrpSpPr>
              <p:grpSpPr>
                <a:xfrm rot="20760000">
                  <a:off x="11747" y="8052"/>
                  <a:ext cx="395" cy="2259"/>
                  <a:chOff x="11485" y="8071"/>
                  <a:chExt cx="395" cy="2259"/>
                </a:xfrm>
              </p:grpSpPr>
              <p:sp>
                <p:nvSpPr>
                  <p:cNvPr id="32" name="Isosceles Triangle 31"/>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Isosceles Triangle 32"/>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4" name="Group 33"/>
              <p:cNvGrpSpPr/>
              <p:nvPr/>
            </p:nvGrpSpPr>
            <p:grpSpPr>
              <a:xfrm rot="19980000">
                <a:off x="11993" y="7873"/>
                <a:ext cx="656" cy="2277"/>
                <a:chOff x="11485" y="8052"/>
                <a:chExt cx="656" cy="2277"/>
              </a:xfrm>
            </p:grpSpPr>
            <p:grpSp>
              <p:nvGrpSpPr>
                <p:cNvPr id="35" name="Group 34"/>
                <p:cNvGrpSpPr/>
                <p:nvPr/>
              </p:nvGrpSpPr>
              <p:grpSpPr>
                <a:xfrm>
                  <a:off x="11485" y="8071"/>
                  <a:ext cx="395" cy="2259"/>
                  <a:chOff x="11485" y="8071"/>
                  <a:chExt cx="395" cy="2259"/>
                </a:xfrm>
              </p:grpSpPr>
              <p:sp>
                <p:nvSpPr>
                  <p:cNvPr id="36" name="Isosceles Triangle 35"/>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Isosceles Triangle 36"/>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8" name="Group 37"/>
                <p:cNvGrpSpPr/>
                <p:nvPr/>
              </p:nvGrpSpPr>
              <p:grpSpPr>
                <a:xfrm rot="20760000">
                  <a:off x="11747" y="8052"/>
                  <a:ext cx="395" cy="2259"/>
                  <a:chOff x="11485" y="8071"/>
                  <a:chExt cx="395" cy="2259"/>
                </a:xfrm>
              </p:grpSpPr>
              <p:sp>
                <p:nvSpPr>
                  <p:cNvPr id="39" name="Isosceles Triangle 38"/>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Isosceles Triangle 39"/>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42" name="Group 41"/>
          <p:cNvGrpSpPr/>
          <p:nvPr/>
        </p:nvGrpSpPr>
        <p:grpSpPr>
          <a:xfrm rot="15060000">
            <a:off x="6972300" y="3503295"/>
            <a:ext cx="1570990" cy="1624330"/>
            <a:chOff x="11485" y="7769"/>
            <a:chExt cx="2474" cy="2558"/>
          </a:xfrm>
        </p:grpSpPr>
        <p:grpSp>
          <p:nvGrpSpPr>
            <p:cNvPr id="43" name="Group 42"/>
            <p:cNvGrpSpPr/>
            <p:nvPr/>
          </p:nvGrpSpPr>
          <p:grpSpPr>
            <a:xfrm>
              <a:off x="11485" y="7873"/>
              <a:ext cx="1164" cy="2455"/>
              <a:chOff x="11485" y="7873"/>
              <a:chExt cx="1164" cy="2455"/>
            </a:xfrm>
          </p:grpSpPr>
          <p:grpSp>
            <p:nvGrpSpPr>
              <p:cNvPr id="44" name="Group 43"/>
              <p:cNvGrpSpPr/>
              <p:nvPr/>
            </p:nvGrpSpPr>
            <p:grpSpPr>
              <a:xfrm>
                <a:off x="11485" y="8052"/>
                <a:ext cx="656" cy="2277"/>
                <a:chOff x="11485" y="8052"/>
                <a:chExt cx="656" cy="2277"/>
              </a:xfrm>
            </p:grpSpPr>
            <p:grpSp>
              <p:nvGrpSpPr>
                <p:cNvPr id="45" name="Group 44"/>
                <p:cNvGrpSpPr/>
                <p:nvPr/>
              </p:nvGrpSpPr>
              <p:grpSpPr>
                <a:xfrm>
                  <a:off x="11485" y="8071"/>
                  <a:ext cx="395" cy="2259"/>
                  <a:chOff x="11485" y="8071"/>
                  <a:chExt cx="395" cy="2259"/>
                </a:xfrm>
              </p:grpSpPr>
              <p:sp>
                <p:nvSpPr>
                  <p:cNvPr id="46" name="Isosceles Triangle 45"/>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Isosceles Triangle 46"/>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 name="Group 47"/>
                <p:cNvGrpSpPr/>
                <p:nvPr/>
              </p:nvGrpSpPr>
              <p:grpSpPr>
                <a:xfrm rot="20760000">
                  <a:off x="11747" y="8052"/>
                  <a:ext cx="395" cy="2259"/>
                  <a:chOff x="11485" y="8071"/>
                  <a:chExt cx="395" cy="2259"/>
                </a:xfrm>
              </p:grpSpPr>
              <p:sp>
                <p:nvSpPr>
                  <p:cNvPr id="49" name="Isosceles Triangle 48"/>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Isosceles Triangle 49"/>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1" name="Group 50"/>
              <p:cNvGrpSpPr/>
              <p:nvPr/>
            </p:nvGrpSpPr>
            <p:grpSpPr>
              <a:xfrm rot="19980000">
                <a:off x="11993" y="7873"/>
                <a:ext cx="656" cy="2277"/>
                <a:chOff x="11485" y="8052"/>
                <a:chExt cx="656" cy="2277"/>
              </a:xfrm>
            </p:grpSpPr>
            <p:grpSp>
              <p:nvGrpSpPr>
                <p:cNvPr id="52" name="Group 51"/>
                <p:cNvGrpSpPr/>
                <p:nvPr/>
              </p:nvGrpSpPr>
              <p:grpSpPr>
                <a:xfrm>
                  <a:off x="11485" y="8071"/>
                  <a:ext cx="395" cy="2259"/>
                  <a:chOff x="11485" y="8071"/>
                  <a:chExt cx="395" cy="2259"/>
                </a:xfrm>
              </p:grpSpPr>
              <p:sp>
                <p:nvSpPr>
                  <p:cNvPr id="53" name="Isosceles Triangle 52"/>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 name="Isosceles Triangle 53"/>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5" name="Group 54"/>
                <p:cNvGrpSpPr/>
                <p:nvPr/>
              </p:nvGrpSpPr>
              <p:grpSpPr>
                <a:xfrm rot="20760000">
                  <a:off x="11747" y="8052"/>
                  <a:ext cx="395" cy="2259"/>
                  <a:chOff x="11485" y="8071"/>
                  <a:chExt cx="395" cy="2259"/>
                </a:xfrm>
              </p:grpSpPr>
              <p:sp>
                <p:nvSpPr>
                  <p:cNvPr id="56" name="Isosceles Triangle 55"/>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 name="Isosceles Triangle 56"/>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8" name="Group 57"/>
            <p:cNvGrpSpPr/>
            <p:nvPr/>
          </p:nvGrpSpPr>
          <p:grpSpPr>
            <a:xfrm rot="18360000">
              <a:off x="12150" y="7124"/>
              <a:ext cx="1164" cy="2455"/>
              <a:chOff x="11485" y="7873"/>
              <a:chExt cx="1164" cy="2455"/>
            </a:xfrm>
          </p:grpSpPr>
          <p:grpSp>
            <p:nvGrpSpPr>
              <p:cNvPr id="59" name="Group 58"/>
              <p:cNvGrpSpPr/>
              <p:nvPr/>
            </p:nvGrpSpPr>
            <p:grpSpPr>
              <a:xfrm>
                <a:off x="11485" y="8052"/>
                <a:ext cx="656" cy="2277"/>
                <a:chOff x="11485" y="8052"/>
                <a:chExt cx="656" cy="2277"/>
              </a:xfrm>
            </p:grpSpPr>
            <p:grpSp>
              <p:nvGrpSpPr>
                <p:cNvPr id="60" name="Group 59"/>
                <p:cNvGrpSpPr/>
                <p:nvPr/>
              </p:nvGrpSpPr>
              <p:grpSpPr>
                <a:xfrm>
                  <a:off x="11485" y="8071"/>
                  <a:ext cx="395" cy="2259"/>
                  <a:chOff x="11485" y="8071"/>
                  <a:chExt cx="395" cy="2259"/>
                </a:xfrm>
              </p:grpSpPr>
              <p:sp>
                <p:nvSpPr>
                  <p:cNvPr id="61" name="Isosceles Triangle 60"/>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 name="Isosceles Triangle 61"/>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 name="Group 62"/>
                <p:cNvGrpSpPr/>
                <p:nvPr/>
              </p:nvGrpSpPr>
              <p:grpSpPr>
                <a:xfrm rot="20760000">
                  <a:off x="11747" y="8052"/>
                  <a:ext cx="395" cy="2259"/>
                  <a:chOff x="11485" y="8071"/>
                  <a:chExt cx="395" cy="2259"/>
                </a:xfrm>
              </p:grpSpPr>
              <p:sp>
                <p:nvSpPr>
                  <p:cNvPr id="64" name="Isosceles Triangle 63"/>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Isosceles Triangle 64"/>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6" name="Group 65"/>
              <p:cNvGrpSpPr/>
              <p:nvPr/>
            </p:nvGrpSpPr>
            <p:grpSpPr>
              <a:xfrm rot="19980000">
                <a:off x="11993" y="7873"/>
                <a:ext cx="656" cy="2277"/>
                <a:chOff x="11485" y="8052"/>
                <a:chExt cx="656" cy="2277"/>
              </a:xfrm>
            </p:grpSpPr>
            <p:grpSp>
              <p:nvGrpSpPr>
                <p:cNvPr id="67" name="Group 66"/>
                <p:cNvGrpSpPr/>
                <p:nvPr/>
              </p:nvGrpSpPr>
              <p:grpSpPr>
                <a:xfrm>
                  <a:off x="11485" y="8071"/>
                  <a:ext cx="395" cy="2259"/>
                  <a:chOff x="11485" y="8071"/>
                  <a:chExt cx="395" cy="2259"/>
                </a:xfrm>
              </p:grpSpPr>
              <p:sp>
                <p:nvSpPr>
                  <p:cNvPr id="68" name="Isosceles Triangle 67"/>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 name="Isosceles Triangle 68"/>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0" name="Group 69"/>
                <p:cNvGrpSpPr/>
                <p:nvPr/>
              </p:nvGrpSpPr>
              <p:grpSpPr>
                <a:xfrm rot="20760000">
                  <a:off x="11747" y="8052"/>
                  <a:ext cx="395" cy="2259"/>
                  <a:chOff x="11485" y="8071"/>
                  <a:chExt cx="395" cy="2259"/>
                </a:xfrm>
              </p:grpSpPr>
              <p:sp>
                <p:nvSpPr>
                  <p:cNvPr id="71" name="Isosceles Triangle 70"/>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 name="Isosceles Triangle 71"/>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73" name="Group 72"/>
          <p:cNvGrpSpPr/>
          <p:nvPr/>
        </p:nvGrpSpPr>
        <p:grpSpPr>
          <a:xfrm rot="6600000">
            <a:off x="5866765" y="4732020"/>
            <a:ext cx="1570990" cy="1624330"/>
            <a:chOff x="11485" y="7769"/>
            <a:chExt cx="2474" cy="2558"/>
          </a:xfrm>
        </p:grpSpPr>
        <p:grpSp>
          <p:nvGrpSpPr>
            <p:cNvPr id="74" name="Group 73"/>
            <p:cNvGrpSpPr/>
            <p:nvPr/>
          </p:nvGrpSpPr>
          <p:grpSpPr>
            <a:xfrm>
              <a:off x="11485" y="7873"/>
              <a:ext cx="1164" cy="2455"/>
              <a:chOff x="11485" y="7873"/>
              <a:chExt cx="1164" cy="2455"/>
            </a:xfrm>
          </p:grpSpPr>
          <p:grpSp>
            <p:nvGrpSpPr>
              <p:cNvPr id="75" name="Group 74"/>
              <p:cNvGrpSpPr/>
              <p:nvPr/>
            </p:nvGrpSpPr>
            <p:grpSpPr>
              <a:xfrm>
                <a:off x="11485" y="8052"/>
                <a:ext cx="656" cy="2277"/>
                <a:chOff x="11485" y="8052"/>
                <a:chExt cx="656" cy="2277"/>
              </a:xfrm>
            </p:grpSpPr>
            <p:grpSp>
              <p:nvGrpSpPr>
                <p:cNvPr id="76" name="Group 75"/>
                <p:cNvGrpSpPr/>
                <p:nvPr/>
              </p:nvGrpSpPr>
              <p:grpSpPr>
                <a:xfrm>
                  <a:off x="11485" y="8071"/>
                  <a:ext cx="395" cy="2259"/>
                  <a:chOff x="11485" y="8071"/>
                  <a:chExt cx="395" cy="2259"/>
                </a:xfrm>
              </p:grpSpPr>
              <p:sp>
                <p:nvSpPr>
                  <p:cNvPr id="77" name="Isosceles Triangle 76"/>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Isosceles Triangle 77"/>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9" name="Group 78"/>
                <p:cNvGrpSpPr/>
                <p:nvPr/>
              </p:nvGrpSpPr>
              <p:grpSpPr>
                <a:xfrm rot="20760000">
                  <a:off x="11747" y="8052"/>
                  <a:ext cx="395" cy="2259"/>
                  <a:chOff x="11485" y="8071"/>
                  <a:chExt cx="395" cy="2259"/>
                </a:xfrm>
              </p:grpSpPr>
              <p:sp>
                <p:nvSpPr>
                  <p:cNvPr id="80" name="Isosceles Triangle 79"/>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 name="Isosceles Triangle 80"/>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2" name="Group 81"/>
              <p:cNvGrpSpPr/>
              <p:nvPr/>
            </p:nvGrpSpPr>
            <p:grpSpPr>
              <a:xfrm rot="19980000">
                <a:off x="11993" y="7873"/>
                <a:ext cx="656" cy="2277"/>
                <a:chOff x="11485" y="8052"/>
                <a:chExt cx="656" cy="2277"/>
              </a:xfrm>
            </p:grpSpPr>
            <p:grpSp>
              <p:nvGrpSpPr>
                <p:cNvPr id="83" name="Group 82"/>
                <p:cNvGrpSpPr/>
                <p:nvPr/>
              </p:nvGrpSpPr>
              <p:grpSpPr>
                <a:xfrm>
                  <a:off x="11485" y="8071"/>
                  <a:ext cx="395" cy="2259"/>
                  <a:chOff x="11485" y="8071"/>
                  <a:chExt cx="395" cy="2259"/>
                </a:xfrm>
              </p:grpSpPr>
              <p:sp>
                <p:nvSpPr>
                  <p:cNvPr id="84" name="Isosceles Triangle 83"/>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5" name="Isosceles Triangle 84"/>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6" name="Group 85"/>
                <p:cNvGrpSpPr/>
                <p:nvPr/>
              </p:nvGrpSpPr>
              <p:grpSpPr>
                <a:xfrm rot="20760000">
                  <a:off x="11747" y="8052"/>
                  <a:ext cx="395" cy="2259"/>
                  <a:chOff x="11485" y="8071"/>
                  <a:chExt cx="395" cy="2259"/>
                </a:xfrm>
              </p:grpSpPr>
              <p:sp>
                <p:nvSpPr>
                  <p:cNvPr id="87" name="Isosceles Triangle 86"/>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8" name="Isosceles Triangle 87"/>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89" name="Group 88"/>
            <p:cNvGrpSpPr/>
            <p:nvPr/>
          </p:nvGrpSpPr>
          <p:grpSpPr>
            <a:xfrm rot="18360000">
              <a:off x="12150" y="7124"/>
              <a:ext cx="1164" cy="2455"/>
              <a:chOff x="11485" y="7873"/>
              <a:chExt cx="1164" cy="2455"/>
            </a:xfrm>
          </p:grpSpPr>
          <p:grpSp>
            <p:nvGrpSpPr>
              <p:cNvPr id="90" name="Group 89"/>
              <p:cNvGrpSpPr/>
              <p:nvPr/>
            </p:nvGrpSpPr>
            <p:grpSpPr>
              <a:xfrm>
                <a:off x="11485" y="8052"/>
                <a:ext cx="656" cy="2277"/>
                <a:chOff x="11485" y="8052"/>
                <a:chExt cx="656" cy="2277"/>
              </a:xfrm>
            </p:grpSpPr>
            <p:grpSp>
              <p:nvGrpSpPr>
                <p:cNvPr id="91" name="Group 90"/>
                <p:cNvGrpSpPr/>
                <p:nvPr/>
              </p:nvGrpSpPr>
              <p:grpSpPr>
                <a:xfrm>
                  <a:off x="11485" y="8071"/>
                  <a:ext cx="395" cy="2259"/>
                  <a:chOff x="11485" y="8071"/>
                  <a:chExt cx="395" cy="2259"/>
                </a:xfrm>
              </p:grpSpPr>
              <p:sp>
                <p:nvSpPr>
                  <p:cNvPr id="92" name="Isosceles Triangle 91"/>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3" name="Isosceles Triangle 92"/>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4" name="Group 93"/>
                <p:cNvGrpSpPr/>
                <p:nvPr/>
              </p:nvGrpSpPr>
              <p:grpSpPr>
                <a:xfrm rot="20760000">
                  <a:off x="11747" y="8052"/>
                  <a:ext cx="395" cy="2259"/>
                  <a:chOff x="11485" y="8071"/>
                  <a:chExt cx="395" cy="2259"/>
                </a:xfrm>
              </p:grpSpPr>
              <p:sp>
                <p:nvSpPr>
                  <p:cNvPr id="95" name="Isosceles Triangle 94"/>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6" name="Isosceles Triangle 95"/>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7" name="Group 96"/>
              <p:cNvGrpSpPr/>
              <p:nvPr/>
            </p:nvGrpSpPr>
            <p:grpSpPr>
              <a:xfrm rot="19980000">
                <a:off x="11993" y="7873"/>
                <a:ext cx="656" cy="2277"/>
                <a:chOff x="11485" y="8052"/>
                <a:chExt cx="656" cy="2277"/>
              </a:xfrm>
            </p:grpSpPr>
            <p:grpSp>
              <p:nvGrpSpPr>
                <p:cNvPr id="98" name="Group 97"/>
                <p:cNvGrpSpPr/>
                <p:nvPr/>
              </p:nvGrpSpPr>
              <p:grpSpPr>
                <a:xfrm>
                  <a:off x="11485" y="8071"/>
                  <a:ext cx="395" cy="2259"/>
                  <a:chOff x="11485" y="8071"/>
                  <a:chExt cx="395" cy="2259"/>
                </a:xfrm>
              </p:grpSpPr>
              <p:sp>
                <p:nvSpPr>
                  <p:cNvPr id="99" name="Isosceles Triangle 98"/>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0" name="Isosceles Triangle 99"/>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1" name="Group 100"/>
                <p:cNvGrpSpPr/>
                <p:nvPr/>
              </p:nvGrpSpPr>
              <p:grpSpPr>
                <a:xfrm rot="20760000">
                  <a:off x="11747" y="8052"/>
                  <a:ext cx="395" cy="2259"/>
                  <a:chOff x="11485" y="8071"/>
                  <a:chExt cx="395" cy="2259"/>
                </a:xfrm>
              </p:grpSpPr>
              <p:sp>
                <p:nvSpPr>
                  <p:cNvPr id="102" name="Isosceles Triangle 101"/>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3" name="Isosceles Triangle 102"/>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04" name="Group 103"/>
          <p:cNvGrpSpPr/>
          <p:nvPr/>
        </p:nvGrpSpPr>
        <p:grpSpPr>
          <a:xfrm rot="13140000">
            <a:off x="6511290" y="3425825"/>
            <a:ext cx="1570990" cy="1624330"/>
            <a:chOff x="11485" y="7769"/>
            <a:chExt cx="2474" cy="2558"/>
          </a:xfrm>
        </p:grpSpPr>
        <p:grpSp>
          <p:nvGrpSpPr>
            <p:cNvPr id="105" name="Group 104"/>
            <p:cNvGrpSpPr/>
            <p:nvPr/>
          </p:nvGrpSpPr>
          <p:grpSpPr>
            <a:xfrm>
              <a:off x="11485" y="7873"/>
              <a:ext cx="1164" cy="2455"/>
              <a:chOff x="11485" y="7873"/>
              <a:chExt cx="1164" cy="2455"/>
            </a:xfrm>
          </p:grpSpPr>
          <p:grpSp>
            <p:nvGrpSpPr>
              <p:cNvPr id="106" name="Group 105"/>
              <p:cNvGrpSpPr/>
              <p:nvPr/>
            </p:nvGrpSpPr>
            <p:grpSpPr>
              <a:xfrm>
                <a:off x="11485" y="8052"/>
                <a:ext cx="656" cy="2277"/>
                <a:chOff x="11485" y="8052"/>
                <a:chExt cx="656" cy="2277"/>
              </a:xfrm>
            </p:grpSpPr>
            <p:grpSp>
              <p:nvGrpSpPr>
                <p:cNvPr id="107" name="Group 106"/>
                <p:cNvGrpSpPr/>
                <p:nvPr/>
              </p:nvGrpSpPr>
              <p:grpSpPr>
                <a:xfrm>
                  <a:off x="11485" y="8071"/>
                  <a:ext cx="395" cy="2259"/>
                  <a:chOff x="11485" y="8071"/>
                  <a:chExt cx="395" cy="2259"/>
                </a:xfrm>
              </p:grpSpPr>
              <p:sp>
                <p:nvSpPr>
                  <p:cNvPr id="108" name="Isosceles Triangle 107"/>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Isosceles Triangle 108"/>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rot="20760000">
                  <a:off x="11747" y="8052"/>
                  <a:ext cx="395" cy="2259"/>
                  <a:chOff x="11485" y="8071"/>
                  <a:chExt cx="395" cy="2259"/>
                </a:xfrm>
              </p:grpSpPr>
              <p:sp>
                <p:nvSpPr>
                  <p:cNvPr id="111" name="Isosceles Triangle 110"/>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Isosceles Triangle 111"/>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rot="19980000">
                <a:off x="11993" y="7873"/>
                <a:ext cx="656" cy="2277"/>
                <a:chOff x="11485" y="8052"/>
                <a:chExt cx="656" cy="2277"/>
              </a:xfrm>
            </p:grpSpPr>
            <p:grpSp>
              <p:nvGrpSpPr>
                <p:cNvPr id="114" name="Group 113"/>
                <p:cNvGrpSpPr/>
                <p:nvPr/>
              </p:nvGrpSpPr>
              <p:grpSpPr>
                <a:xfrm>
                  <a:off x="11485" y="8071"/>
                  <a:ext cx="395" cy="2259"/>
                  <a:chOff x="11485" y="8071"/>
                  <a:chExt cx="395" cy="2259"/>
                </a:xfrm>
              </p:grpSpPr>
              <p:sp>
                <p:nvSpPr>
                  <p:cNvPr id="115" name="Isosceles Triangle 114"/>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Isosceles Triangle 115"/>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rot="20760000">
                  <a:off x="11747" y="8052"/>
                  <a:ext cx="395" cy="2259"/>
                  <a:chOff x="11485" y="8071"/>
                  <a:chExt cx="395" cy="2259"/>
                </a:xfrm>
              </p:grpSpPr>
              <p:sp>
                <p:nvSpPr>
                  <p:cNvPr id="118" name="Isosceles Triangle 117"/>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Isosceles Triangle 118"/>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120" name="Group 119"/>
            <p:cNvGrpSpPr/>
            <p:nvPr/>
          </p:nvGrpSpPr>
          <p:grpSpPr>
            <a:xfrm rot="18360000">
              <a:off x="12150" y="7124"/>
              <a:ext cx="1164" cy="2455"/>
              <a:chOff x="11485" y="7873"/>
              <a:chExt cx="1164" cy="2455"/>
            </a:xfrm>
          </p:grpSpPr>
          <p:grpSp>
            <p:nvGrpSpPr>
              <p:cNvPr id="121" name="Group 120"/>
              <p:cNvGrpSpPr/>
              <p:nvPr/>
            </p:nvGrpSpPr>
            <p:grpSpPr>
              <a:xfrm>
                <a:off x="11485" y="8052"/>
                <a:ext cx="656" cy="2277"/>
                <a:chOff x="11485" y="8052"/>
                <a:chExt cx="656" cy="2277"/>
              </a:xfrm>
            </p:grpSpPr>
            <p:grpSp>
              <p:nvGrpSpPr>
                <p:cNvPr id="122" name="Group 121"/>
                <p:cNvGrpSpPr/>
                <p:nvPr/>
              </p:nvGrpSpPr>
              <p:grpSpPr>
                <a:xfrm>
                  <a:off x="11485" y="8071"/>
                  <a:ext cx="395" cy="2259"/>
                  <a:chOff x="11485" y="8071"/>
                  <a:chExt cx="395" cy="2259"/>
                </a:xfrm>
              </p:grpSpPr>
              <p:sp>
                <p:nvSpPr>
                  <p:cNvPr id="123" name="Isosceles Triangle 122"/>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4" name="Isosceles Triangle 123"/>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5" name="Group 124"/>
                <p:cNvGrpSpPr/>
                <p:nvPr/>
              </p:nvGrpSpPr>
              <p:grpSpPr>
                <a:xfrm rot="20760000">
                  <a:off x="11747" y="8052"/>
                  <a:ext cx="395" cy="2259"/>
                  <a:chOff x="11485" y="8071"/>
                  <a:chExt cx="395" cy="2259"/>
                </a:xfrm>
              </p:grpSpPr>
              <p:sp>
                <p:nvSpPr>
                  <p:cNvPr id="126" name="Isosceles Triangle 125"/>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7" name="Isosceles Triangle 126"/>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8" name="Group 127"/>
              <p:cNvGrpSpPr/>
              <p:nvPr/>
            </p:nvGrpSpPr>
            <p:grpSpPr>
              <a:xfrm rot="19980000">
                <a:off x="11993" y="7873"/>
                <a:ext cx="656" cy="2277"/>
                <a:chOff x="11485" y="8052"/>
                <a:chExt cx="656" cy="2277"/>
              </a:xfrm>
            </p:grpSpPr>
            <p:grpSp>
              <p:nvGrpSpPr>
                <p:cNvPr id="129" name="Group 128"/>
                <p:cNvGrpSpPr/>
                <p:nvPr/>
              </p:nvGrpSpPr>
              <p:grpSpPr>
                <a:xfrm>
                  <a:off x="11485" y="8071"/>
                  <a:ext cx="395" cy="2259"/>
                  <a:chOff x="11485" y="8071"/>
                  <a:chExt cx="395" cy="2259"/>
                </a:xfrm>
              </p:grpSpPr>
              <p:sp>
                <p:nvSpPr>
                  <p:cNvPr id="130" name="Isosceles Triangle 129"/>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1" name="Isosceles Triangle 130"/>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32" name="Group 131"/>
                <p:cNvGrpSpPr/>
                <p:nvPr/>
              </p:nvGrpSpPr>
              <p:grpSpPr>
                <a:xfrm rot="20760000">
                  <a:off x="11747" y="8052"/>
                  <a:ext cx="395" cy="2259"/>
                  <a:chOff x="11485" y="8071"/>
                  <a:chExt cx="395" cy="2259"/>
                </a:xfrm>
              </p:grpSpPr>
              <p:sp>
                <p:nvSpPr>
                  <p:cNvPr id="133" name="Isosceles Triangle 132"/>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4" name="Isosceles Triangle 133"/>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361315" y="3636645"/>
            <a:ext cx="3145790" cy="2939415"/>
          </a:xfrm>
          <a:prstGeom prst="rect">
            <a:avLst/>
          </a:prstGeom>
        </p:spPr>
      </p:pic>
      <p:pic>
        <p:nvPicPr>
          <p:cNvPr id="6" name="Content Placeholder 5"/>
          <p:cNvPicPr>
            <a:picLocks noChangeAspect="1"/>
          </p:cNvPicPr>
          <p:nvPr>
            <p:ph sz="half" idx="2"/>
          </p:nvPr>
        </p:nvPicPr>
        <p:blipFill>
          <a:blip r:embed="rId2"/>
          <a:stretch>
            <a:fillRect/>
          </a:stretch>
        </p:blipFill>
        <p:spPr>
          <a:xfrm>
            <a:off x="8218805" y="522605"/>
            <a:ext cx="3973195" cy="5654675"/>
          </a:xfrm>
          <a:prstGeom prst="rect">
            <a:avLst/>
          </a:prstGeom>
        </p:spPr>
      </p:pic>
      <p:sp>
        <p:nvSpPr>
          <p:cNvPr id="2" name="Title 1"/>
          <p:cNvSpPr>
            <a:spLocks noGrp="1"/>
          </p:cNvSpPr>
          <p:nvPr>
            <p:ph type="title"/>
          </p:nvPr>
        </p:nvSpPr>
        <p:spPr/>
        <p:txBody>
          <a:bodyPr/>
          <a:p>
            <a:r>
              <a:rPr lang="zh-CN" altLang="en-US"/>
              <a:t>当你想要提交作业怎么办？</a:t>
            </a:r>
            <a:endParaRPr lang="zh-CN" altLang="en-US"/>
          </a:p>
        </p:txBody>
      </p:sp>
      <p:sp>
        <p:nvSpPr>
          <p:cNvPr id="3" name="Content Placeholder 2"/>
          <p:cNvSpPr>
            <a:spLocks noGrp="1"/>
          </p:cNvSpPr>
          <p:nvPr>
            <p:ph sz="half" idx="1"/>
          </p:nvPr>
        </p:nvSpPr>
        <p:spPr>
          <a:xfrm>
            <a:off x="647700" y="1825625"/>
            <a:ext cx="7225030" cy="4351655"/>
          </a:xfrm>
        </p:spPr>
        <p:txBody>
          <a:bodyPr>
            <a:normAutofit lnSpcReduction="10000"/>
          </a:bodyPr>
          <a:p>
            <a:r>
              <a:rPr lang="zh-CN" altLang="en-US"/>
              <a:t>推送时，他可能要求你登陆</a:t>
            </a:r>
            <a:r>
              <a:rPr lang="en-US" altLang="zh-CN"/>
              <a:t> GitHub</a:t>
            </a:r>
            <a:r>
              <a:rPr lang="zh-CN" altLang="en-US"/>
              <a:t>，选择“</a:t>
            </a:r>
            <a:r>
              <a:rPr lang="en-US" altLang="zh-CN"/>
              <a:t>Sign in with your browser</a:t>
            </a:r>
            <a:r>
              <a:rPr lang="zh-CN" altLang="en-US"/>
              <a:t>”即可。在弹出的浏览器中输入用户名密码。</a:t>
            </a:r>
            <a:endParaRPr lang="zh-CN" altLang="en-US">
              <a:solidFill>
                <a:schemeClr val="bg1">
                  <a:lumMod val="50000"/>
                </a:schemeClr>
              </a:solidFill>
              <a:sym typeface="+mn-ea"/>
            </a:endParaRPr>
          </a:p>
        </p:txBody>
      </p:sp>
      <p:sp>
        <p:nvSpPr>
          <p:cNvPr id="13" name="Right Arrow 12"/>
          <p:cNvSpPr/>
          <p:nvPr/>
        </p:nvSpPr>
        <p:spPr>
          <a:xfrm>
            <a:off x="447675" y="5180965"/>
            <a:ext cx="749935" cy="357505"/>
          </a:xfrm>
          <a:prstGeom prst="rightArrow">
            <a:avLst/>
          </a:prstGeom>
          <a:solidFill>
            <a:srgbClr val="E33991"/>
          </a:solidFill>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6</a:t>
            </a:r>
            <a:endParaRPr lang="en-US"/>
          </a:p>
        </p:txBody>
      </p:sp>
      <p:pic>
        <p:nvPicPr>
          <p:cNvPr id="7" name="Picture 6"/>
          <p:cNvPicPr>
            <a:picLocks noChangeAspect="1"/>
          </p:cNvPicPr>
          <p:nvPr/>
        </p:nvPicPr>
        <p:blipFill>
          <a:blip r:embed="rId3"/>
          <a:stretch>
            <a:fillRect/>
          </a:stretch>
        </p:blipFill>
        <p:spPr>
          <a:xfrm>
            <a:off x="4446270" y="2851150"/>
            <a:ext cx="3124200" cy="4006850"/>
          </a:xfrm>
          <a:prstGeom prst="rect">
            <a:avLst/>
          </a:prstGeom>
        </p:spPr>
      </p:pic>
      <p:sp>
        <p:nvSpPr>
          <p:cNvPr id="8" name="Right Arrow 7"/>
          <p:cNvSpPr/>
          <p:nvPr/>
        </p:nvSpPr>
        <p:spPr>
          <a:xfrm>
            <a:off x="5409565" y="5667375"/>
            <a:ext cx="749935" cy="3575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8</a:t>
            </a:r>
            <a:endParaRPr lang="en-US"/>
          </a:p>
        </p:txBody>
      </p:sp>
      <p:sp>
        <p:nvSpPr>
          <p:cNvPr id="9" name="Right Arrow 8"/>
          <p:cNvSpPr/>
          <p:nvPr/>
        </p:nvSpPr>
        <p:spPr>
          <a:xfrm>
            <a:off x="8311515" y="4742815"/>
            <a:ext cx="749935" cy="3575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7</a:t>
            </a:r>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创建拉取请求（</a:t>
            </a:r>
            <a:r>
              <a:rPr lang="en-US" altLang="zh-CN"/>
              <a:t>PR</a:t>
            </a:r>
            <a:r>
              <a:rPr lang="zh-CN" altLang="en-US"/>
              <a:t>）</a:t>
            </a:r>
            <a:endParaRPr lang="en-US" altLang="zh-CN"/>
          </a:p>
        </p:txBody>
      </p:sp>
      <p:sp>
        <p:nvSpPr>
          <p:cNvPr id="3" name="Content Placeholder 2"/>
          <p:cNvSpPr>
            <a:spLocks noGrp="1"/>
          </p:cNvSpPr>
          <p:nvPr>
            <p:ph sz="half" idx="1"/>
          </p:nvPr>
        </p:nvSpPr>
        <p:spPr>
          <a:xfrm>
            <a:off x="647700" y="1825625"/>
            <a:ext cx="7071360" cy="4351655"/>
          </a:xfrm>
        </p:spPr>
        <p:txBody>
          <a:bodyPr/>
          <a:p>
            <a:r>
              <a:rPr lang="zh-CN" altLang="en-US"/>
              <a:t>创建成功后，</a:t>
            </a:r>
            <a:r>
              <a:rPr lang="en-US" altLang="zh-CN"/>
              <a:t>VS </a:t>
            </a:r>
            <a:r>
              <a:rPr lang="zh-CN" altLang="en-US"/>
              <a:t>里会出现提示。</a:t>
            </a:r>
            <a:endParaRPr lang="zh-CN" altLang="en-US"/>
          </a:p>
          <a:p>
            <a:r>
              <a:rPr lang="zh-CN" altLang="en-US"/>
              <a:t>此时可以直接点击“创建拉取请求”，创建一个</a:t>
            </a:r>
            <a:r>
              <a:rPr lang="en-US" altLang="zh-CN"/>
              <a:t> PR</a:t>
            </a:r>
            <a:r>
              <a:rPr lang="zh-CN" altLang="en-US"/>
              <a:t>。</a:t>
            </a:r>
            <a:endParaRPr lang="zh-CN" altLang="en-US"/>
          </a:p>
          <a:p>
            <a:r>
              <a:rPr lang="zh-CN" altLang="en-US"/>
              <a:t>也可以稍后在</a:t>
            </a:r>
            <a:r>
              <a:rPr lang="en-US" altLang="zh-CN"/>
              <a:t> github.com/</a:t>
            </a:r>
            <a:r>
              <a:rPr lang="zh-CN" altLang="en-US"/>
              <a:t>用户名</a:t>
            </a:r>
            <a:r>
              <a:rPr lang="en-US" altLang="zh-CN"/>
              <a:t>/opengltutor </a:t>
            </a:r>
            <a:r>
              <a:rPr lang="zh-CN" altLang="en-US"/>
              <a:t>页面，看到</a:t>
            </a:r>
            <a:r>
              <a:rPr lang="en-US" altLang="zh-CN"/>
              <a:t> This branch is 1 commit ahead of parallel101:master </a:t>
            </a:r>
            <a:r>
              <a:rPr lang="zh-CN" altLang="en-US"/>
              <a:t>的提示信息，点击</a:t>
            </a:r>
            <a:r>
              <a:rPr lang="en-US" altLang="zh-CN"/>
              <a:t> Contribute &gt; Open pull request </a:t>
            </a:r>
            <a:r>
              <a:rPr lang="zh-CN" altLang="en-US"/>
              <a:t>亦可创建</a:t>
            </a:r>
            <a:r>
              <a:rPr lang="en-US" altLang="zh-CN"/>
              <a:t> PR</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85710" y="382905"/>
            <a:ext cx="4246880" cy="3745865"/>
          </a:xfrm>
          <a:prstGeom prst="rect">
            <a:avLst/>
          </a:prstGeom>
        </p:spPr>
      </p:pic>
      <p:pic>
        <p:nvPicPr>
          <p:cNvPr id="8" name="Picture 7"/>
          <p:cNvPicPr>
            <a:picLocks noChangeAspect="1"/>
          </p:cNvPicPr>
          <p:nvPr/>
        </p:nvPicPr>
        <p:blipFill>
          <a:blip r:embed="rId2"/>
          <a:stretch>
            <a:fillRect/>
          </a:stretch>
        </p:blipFill>
        <p:spPr>
          <a:xfrm>
            <a:off x="448310" y="4443095"/>
            <a:ext cx="8555355" cy="2273935"/>
          </a:xfrm>
          <a:prstGeom prst="rect">
            <a:avLst/>
          </a:prstGeom>
        </p:spPr>
      </p:pic>
      <p:sp>
        <p:nvSpPr>
          <p:cNvPr id="9" name="Right Arrow 8"/>
          <p:cNvSpPr/>
          <p:nvPr/>
        </p:nvSpPr>
        <p:spPr>
          <a:xfrm flipH="1">
            <a:off x="10963275" y="1052195"/>
            <a:ext cx="869315" cy="4000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a:t>9</a:t>
            </a:r>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创建拉取请求（</a:t>
            </a:r>
            <a:r>
              <a:rPr lang="en-US" altLang="zh-CN">
                <a:sym typeface="+mn-ea"/>
              </a:rPr>
              <a:t>PR</a:t>
            </a:r>
            <a:r>
              <a:rPr lang="zh-CN" altLang="en-US">
                <a:sym typeface="+mn-ea"/>
              </a:rPr>
              <a:t>）</a:t>
            </a:r>
            <a:endParaRPr lang="en-US"/>
          </a:p>
        </p:txBody>
      </p:sp>
      <p:sp>
        <p:nvSpPr>
          <p:cNvPr id="3" name="Content Placeholder 2"/>
          <p:cNvSpPr>
            <a:spLocks noGrp="1"/>
          </p:cNvSpPr>
          <p:nvPr>
            <p:ph sz="half" idx="1"/>
          </p:nvPr>
        </p:nvSpPr>
        <p:spPr/>
        <p:txBody>
          <a:bodyPr/>
          <a:p>
            <a:r>
              <a:rPr lang="zh-CN" altLang="en-US"/>
              <a:t>进入</a:t>
            </a:r>
            <a:r>
              <a:rPr lang="en-US" altLang="zh-CN"/>
              <a:t> Open a pull request </a:t>
            </a:r>
            <a:r>
              <a:rPr lang="zh-CN" altLang="en-US"/>
              <a:t>页面后，你可以输入标题，文字描述，告诉小彭老师你都改了什么。</a:t>
            </a:r>
            <a:endParaRPr lang="zh-CN" altLang="en-US"/>
          </a:p>
        </p:txBody>
      </p:sp>
      <p:pic>
        <p:nvPicPr>
          <p:cNvPr id="5" name="Content Placeholder 4"/>
          <p:cNvPicPr>
            <a:picLocks noChangeAspect="1"/>
          </p:cNvPicPr>
          <p:nvPr>
            <p:ph sz="half" idx="2"/>
          </p:nvPr>
        </p:nvPicPr>
        <p:blipFill>
          <a:blip r:embed="rId1"/>
          <a:stretch>
            <a:fillRect/>
          </a:stretch>
        </p:blipFill>
        <p:spPr>
          <a:xfrm>
            <a:off x="5827395" y="2273935"/>
            <a:ext cx="6371590" cy="4008120"/>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创建拉取请求（</a:t>
            </a:r>
            <a:r>
              <a:rPr lang="en-US" altLang="zh-CN">
                <a:sym typeface="+mn-ea"/>
              </a:rPr>
              <a:t>PR</a:t>
            </a:r>
            <a:r>
              <a:rPr lang="zh-CN" altLang="en-US">
                <a:sym typeface="+mn-ea"/>
              </a:rPr>
              <a:t>）</a:t>
            </a:r>
            <a:endParaRPr lang="en-US"/>
          </a:p>
        </p:txBody>
      </p:sp>
      <p:sp>
        <p:nvSpPr>
          <p:cNvPr id="3" name="Content Placeholder 2"/>
          <p:cNvSpPr>
            <a:spLocks noGrp="1"/>
          </p:cNvSpPr>
          <p:nvPr>
            <p:ph sz="half" idx="1"/>
          </p:nvPr>
        </p:nvSpPr>
        <p:spPr>
          <a:xfrm>
            <a:off x="647700" y="1825625"/>
            <a:ext cx="10919460" cy="4351655"/>
          </a:xfrm>
        </p:spPr>
        <p:txBody>
          <a:bodyPr/>
          <a:p>
            <a:r>
              <a:rPr lang="zh-CN" altLang="en-US"/>
              <a:t>进入</a:t>
            </a:r>
            <a:r>
              <a:rPr lang="en-US" altLang="zh-CN"/>
              <a:t> Open a pull request </a:t>
            </a:r>
            <a:r>
              <a:rPr lang="zh-CN" altLang="en-US"/>
              <a:t>页面后，你可以输入标题，文字描述，告诉小彭老师你都改了什么。</a:t>
            </a:r>
            <a:endParaRPr lang="zh-CN" altLang="en-US"/>
          </a:p>
          <a:p>
            <a:r>
              <a:rPr lang="zh-CN" altLang="en-US"/>
              <a:t>也可以向下滚动，查看你都修改了哪几行。红色表示删除的行，绿色表示新增的。</a:t>
            </a:r>
            <a:endParaRPr lang="zh-CN" altLang="en-US"/>
          </a:p>
        </p:txBody>
      </p:sp>
      <p:pic>
        <p:nvPicPr>
          <p:cNvPr id="6" name="Content Placeholder 5"/>
          <p:cNvPicPr>
            <a:picLocks noChangeAspect="1"/>
          </p:cNvPicPr>
          <p:nvPr>
            <p:ph sz="half" idx="2"/>
          </p:nvPr>
        </p:nvPicPr>
        <p:blipFill>
          <a:blip r:embed="rId1"/>
          <a:stretch>
            <a:fillRect/>
          </a:stretch>
        </p:blipFill>
        <p:spPr>
          <a:xfrm>
            <a:off x="2743835" y="2984500"/>
            <a:ext cx="7245350" cy="38735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最后，等待小彭老师批阅即可</a:t>
            </a:r>
            <a:endParaRPr lang="zh-CN" altLang="en-US"/>
          </a:p>
        </p:txBody>
      </p:sp>
      <p:pic>
        <p:nvPicPr>
          <p:cNvPr id="5" name="Content Placeholder 4"/>
          <p:cNvPicPr>
            <a:picLocks noChangeAspect="1"/>
          </p:cNvPicPr>
          <p:nvPr>
            <p:ph sz="half" idx="1"/>
          </p:nvPr>
        </p:nvPicPr>
        <p:blipFill>
          <a:blip r:embed="rId1"/>
          <a:stretch>
            <a:fillRect/>
          </a:stretch>
        </p:blipFill>
        <p:spPr>
          <a:xfrm>
            <a:off x="835660" y="1825625"/>
            <a:ext cx="4804410" cy="4351655"/>
          </a:xfrm>
          <a:prstGeom prst="rect">
            <a:avLst/>
          </a:prstGeom>
        </p:spPr>
      </p:pic>
      <p:sp>
        <p:nvSpPr>
          <p:cNvPr id="13" name="Cloud Callout 12"/>
          <p:cNvSpPr/>
          <p:nvPr/>
        </p:nvSpPr>
        <p:spPr>
          <a:xfrm>
            <a:off x="5255895" y="1825625"/>
            <a:ext cx="2393315" cy="1203325"/>
          </a:xfrm>
          <a:prstGeom prst="cloudCallout">
            <a:avLst>
              <a:gd name="adj1" fmla="val -69100"/>
              <a:gd name="adj2" fmla="val 53067"/>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画我！</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500"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ppt_w*0.70"/>
                                          </p:val>
                                        </p:tav>
                                        <p:tav tm="100000">
                                          <p:val>
                                            <p:strVal val="#ppt_w"/>
                                          </p:val>
                                        </p:tav>
                                      </p:tavLst>
                                    </p:anim>
                                    <p:anim calcmode="lin" valueType="num">
                                      <p:cBhvr>
                                        <p:cTn id="12" dur="500" fill="hold"/>
                                        <p:tgtEl>
                                          <p:spTgt spid="13"/>
                                        </p:tgtEl>
                                        <p:attrNameLst>
                                          <p:attrName>ppt_h</p:attrName>
                                        </p:attrNameLst>
                                      </p:cBhvr>
                                      <p:tavLst>
                                        <p:tav tm="0">
                                          <p:val>
                                            <p:strVal val="#ppt_h"/>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圆形？多边形？</a:t>
            </a:r>
            <a:endParaRPr lang="zh-CN" altLang="en-US"/>
          </a:p>
        </p:txBody>
      </p:sp>
      <p:pic>
        <p:nvPicPr>
          <p:cNvPr id="7" name="Content Placeholder 6"/>
          <p:cNvPicPr>
            <a:picLocks noChangeAspect="1"/>
          </p:cNvPicPr>
          <p:nvPr>
            <p:ph sz="half" idx="2"/>
          </p:nvPr>
        </p:nvPicPr>
        <p:blipFill>
          <a:blip r:embed="rId1"/>
          <a:stretch>
            <a:fillRect/>
          </a:stretch>
        </p:blipFill>
        <p:spPr>
          <a:xfrm>
            <a:off x="6402070" y="1825625"/>
            <a:ext cx="4339590" cy="4351655"/>
          </a:xfrm>
          <a:prstGeom prst="rect">
            <a:avLst/>
          </a:prstGeom>
        </p:spPr>
      </p:pic>
      <p:pic>
        <p:nvPicPr>
          <p:cNvPr id="8" name="Content Placeholder 7"/>
          <p:cNvPicPr>
            <a:picLocks noChangeAspect="1"/>
          </p:cNvPicPr>
          <p:nvPr>
            <p:ph sz="half" idx="1"/>
          </p:nvPr>
        </p:nvPicPr>
        <p:blipFill>
          <a:blip r:embed="rId2"/>
          <a:srcRect t="-29"/>
          <a:stretch>
            <a:fillRect/>
          </a:stretch>
        </p:blipFill>
        <p:spPr>
          <a:xfrm>
            <a:off x="1104900" y="1824355"/>
            <a:ext cx="4399915" cy="4352925"/>
          </a:xfrm>
          <a:prstGeom prst="rect">
            <a:avLst/>
          </a:prstGeom>
        </p:spPr>
      </p:pic>
      <p:sp>
        <p:nvSpPr>
          <p:cNvPr id="9" name="Text Box 8"/>
          <p:cNvSpPr txBox="1"/>
          <p:nvPr/>
        </p:nvSpPr>
        <p:spPr>
          <a:xfrm>
            <a:off x="2787650" y="4446905"/>
            <a:ext cx="1097280" cy="368300"/>
          </a:xfrm>
          <a:prstGeom prst="rect">
            <a:avLst/>
          </a:prstGeom>
          <a:noFill/>
        </p:spPr>
        <p:txBody>
          <a:bodyPr wrap="none" rtlCol="0">
            <a:spAutoFit/>
          </a:bodyPr>
          <a:p>
            <a:r>
              <a:rPr lang="zh-CN" altLang="en-US">
                <a:latin typeface="HYShenGongJ" panose="02010600000101010101" charset="-122"/>
                <a:ea typeface="HYShenGongJ" panose="02010600000101010101" charset="-122"/>
              </a:rPr>
              <a:t>你眼中的</a:t>
            </a:r>
            <a:endParaRPr lang="zh-CN" altLang="en-US">
              <a:latin typeface="HYShenGongJ" panose="02010600000101010101" charset="-122"/>
              <a:ea typeface="HYShenGongJ" panose="02010600000101010101" charset="-122"/>
            </a:endParaRPr>
          </a:p>
        </p:txBody>
      </p:sp>
      <p:sp>
        <p:nvSpPr>
          <p:cNvPr id="10" name="Text Box 9"/>
          <p:cNvSpPr txBox="1"/>
          <p:nvPr/>
        </p:nvSpPr>
        <p:spPr>
          <a:xfrm>
            <a:off x="7794625" y="4446905"/>
            <a:ext cx="1554480" cy="368300"/>
          </a:xfrm>
          <a:prstGeom prst="rect">
            <a:avLst/>
          </a:prstGeom>
          <a:noFill/>
        </p:spPr>
        <p:txBody>
          <a:bodyPr wrap="none" rtlCol="0">
            <a:spAutoFit/>
          </a:bodyPr>
          <a:p>
            <a:r>
              <a:rPr lang="zh-CN" altLang="en-US">
                <a:latin typeface="HYShenGongJ" panose="02010600000101010101" charset="-122"/>
                <a:ea typeface="HYShenGongJ" panose="02010600000101010101" charset="-122"/>
              </a:rPr>
              <a:t>计算机眼中的</a:t>
            </a:r>
            <a:endParaRPr lang="zh-CN" altLang="en-US">
              <a:latin typeface="HYShenGongJ" panose="02010600000101010101" charset="-122"/>
              <a:ea typeface="HYShenGongJ" panose="02010600000101010101" charset="-122"/>
            </a:endParaRPr>
          </a:p>
        </p:txBody>
      </p:sp>
      <p:sp>
        <p:nvSpPr>
          <p:cNvPr id="11" name="Text Box 10"/>
          <p:cNvSpPr txBox="1"/>
          <p:nvPr/>
        </p:nvSpPr>
        <p:spPr>
          <a:xfrm>
            <a:off x="4225290" y="555625"/>
            <a:ext cx="7868285" cy="922020"/>
          </a:xfrm>
          <a:prstGeom prst="rect">
            <a:avLst/>
          </a:prstGeom>
          <a:noFill/>
        </p:spPr>
        <p:txBody>
          <a:bodyPr wrap="square" rtlCol="0">
            <a:spAutoFit/>
          </a:bodyPr>
          <a:p>
            <a:r>
              <a:rPr lang="zh-CN" altLang="en-US"/>
              <a:t>计算机图形学经典名言：看起来是对的，那他就是对的。</a:t>
            </a:r>
            <a:endParaRPr lang="zh-CN" altLang="en-US"/>
          </a:p>
          <a:p>
            <a:r>
              <a:rPr lang="zh-CN" altLang="en-US"/>
              <a:t>毕竟计算机图形学渲染出来的东西是给人看的，不论用什么方法，能够让人信服，就是最大的胜利。即使用多边形近似，</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计算机图形学：画皮</a:t>
            </a:r>
            <a:endParaRPr lang="zh-CN" altLang="en-US"/>
          </a:p>
        </p:txBody>
      </p:sp>
      <p:sp>
        <p:nvSpPr>
          <p:cNvPr id="3" name="Content Placeholder 2"/>
          <p:cNvSpPr>
            <a:spLocks noGrp="1"/>
          </p:cNvSpPr>
          <p:nvPr>
            <p:ph sz="half" idx="1"/>
          </p:nvPr>
        </p:nvSpPr>
        <p:spPr/>
        <p:txBody>
          <a:bodyPr/>
          <a:p>
            <a:r>
              <a:rPr lang="zh-CN" altLang="en-US"/>
              <a:t>如果是三维空间中的实心物体呢？</a:t>
            </a:r>
            <a:endParaRPr lang="zh-CN" altLang="en-US"/>
          </a:p>
          <a:p>
            <a:r>
              <a:rPr lang="zh-CN" altLang="en-US"/>
              <a:t>不，我们根本不在乎他是不是</a:t>
            </a:r>
            <a:r>
              <a:rPr lang="zh-CN" altLang="en-US">
                <a:sym typeface="+mn-ea"/>
              </a:rPr>
              <a:t>实心的，反正我们只看得见他的表面！计算机图形学至理名言：看起来是对的，那他就是对的。</a:t>
            </a:r>
            <a:endParaRPr lang="zh-CN" altLang="en-US">
              <a:sym typeface="+mn-ea"/>
            </a:endParaRPr>
          </a:p>
          <a:p>
            <a:r>
              <a:rPr lang="zh-CN" altLang="en-US"/>
              <a:t>如果一个东西看不见，那我们不妨认为他不存在！我们只在乎物体看得见的表面！</a:t>
            </a:r>
            <a:endParaRPr lang="zh-CN" altLang="en-US"/>
          </a:p>
          <a:p>
            <a:r>
              <a:rPr lang="zh-CN" altLang="en-US"/>
              <a:t>所以只需要表示表面就可以了。</a:t>
            </a:r>
            <a:endParaRPr lang="zh-CN" altLang="en-US"/>
          </a:p>
        </p:txBody>
      </p:sp>
      <p:pic>
        <p:nvPicPr>
          <p:cNvPr id="5" name="Content Placeholder 4"/>
          <p:cNvPicPr>
            <a:picLocks noChangeAspect="1"/>
          </p:cNvPicPr>
          <p:nvPr>
            <p:ph sz="half" idx="2"/>
          </p:nvPr>
        </p:nvPicPr>
        <p:blipFill>
          <a:blip r:embed="rId1"/>
          <a:stretch>
            <a:fillRect/>
          </a:stretch>
        </p:blipFill>
        <p:spPr>
          <a:xfrm>
            <a:off x="6210300" y="1877695"/>
            <a:ext cx="4723130" cy="42462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作者</a:t>
            </a:r>
            <a:r>
              <a:rPr lang="zh-CN" altLang="en-US">
                <a:sym typeface="+mn-ea"/>
              </a:rPr>
              <a:t>简介</a:t>
            </a:r>
            <a:endParaRPr lang="en-US"/>
          </a:p>
        </p:txBody>
      </p:sp>
      <p:sp>
        <p:nvSpPr>
          <p:cNvPr id="3" name="Content Placeholder 2"/>
          <p:cNvSpPr>
            <a:spLocks noGrp="1"/>
          </p:cNvSpPr>
          <p:nvPr>
            <p:ph idx="1"/>
          </p:nvPr>
        </p:nvSpPr>
        <p:spPr>
          <a:xfrm>
            <a:off x="647700" y="1825625"/>
            <a:ext cx="10515600" cy="4915535"/>
          </a:xfrm>
        </p:spPr>
        <p:txBody>
          <a:bodyPr>
            <a:normAutofit lnSpcReduction="10000"/>
          </a:bodyPr>
          <a:p>
            <a:r>
              <a:rPr lang="zh-CN" altLang="en-US" sz="2100">
                <a:sym typeface="+mn-ea"/>
              </a:rPr>
              <a:t>小彭老师（</a:t>
            </a:r>
            <a:r>
              <a:rPr lang="en-US" altLang="zh-CN" sz="2100">
                <a:sym typeface="+mn-ea"/>
              </a:rPr>
              <a:t>github.com/archibate</a:t>
            </a:r>
            <a:r>
              <a:rPr lang="zh-CN" altLang="en-US" sz="2100">
                <a:sym typeface="+mn-ea"/>
              </a:rPr>
              <a:t>），</a:t>
            </a:r>
            <a:r>
              <a:rPr lang="en-US" altLang="zh-CN" sz="2100">
                <a:sym typeface="+mn-ea"/>
              </a:rPr>
              <a:t>3D </a:t>
            </a:r>
            <a:r>
              <a:rPr lang="zh-CN" altLang="en-US" sz="2100">
                <a:sym typeface="+mn-ea"/>
              </a:rPr>
              <a:t>数字内容创作软件</a:t>
            </a:r>
            <a:r>
              <a:rPr lang="en-US" altLang="zh-CN" sz="2100">
                <a:sym typeface="+mn-ea"/>
              </a:rPr>
              <a:t> Zeno </a:t>
            </a:r>
            <a:r>
              <a:rPr lang="zh-CN" altLang="en-US" sz="2100">
                <a:sym typeface="+mn-ea"/>
              </a:rPr>
              <a:t>的作者，图形学业内人士。</a:t>
            </a:r>
            <a:r>
              <a:rPr lang="zh-CN" altLang="en-US" sz="2100">
                <a:sym typeface="+mn-ea"/>
              </a:rPr>
              <a:t>曾制作好评如潮的</a:t>
            </a:r>
            <a:r>
              <a:rPr lang="zh-CN" altLang="en-US" sz="2100" b="1">
                <a:sym typeface="+mn-ea"/>
              </a:rPr>
              <a:t>现代</a:t>
            </a:r>
            <a:r>
              <a:rPr lang="en-US" altLang="zh-CN" sz="2100" b="1">
                <a:sym typeface="+mn-ea"/>
              </a:rPr>
              <a:t> CMake </a:t>
            </a:r>
            <a:r>
              <a:rPr lang="zh-CN" altLang="en-US" sz="2100">
                <a:sym typeface="+mn-ea"/>
              </a:rPr>
              <a:t>课程和</a:t>
            </a:r>
            <a:r>
              <a:rPr lang="zh-CN" altLang="en-US" sz="2100" b="1">
                <a:sym typeface="+mn-ea"/>
              </a:rPr>
              <a:t>现代</a:t>
            </a:r>
            <a:r>
              <a:rPr lang="en-US" altLang="zh-CN" sz="2100" b="1">
                <a:sym typeface="+mn-ea"/>
              </a:rPr>
              <a:t> C++ </a:t>
            </a:r>
            <a:r>
              <a:rPr lang="zh-CN" altLang="en-US" sz="2100">
                <a:sym typeface="+mn-ea"/>
              </a:rPr>
              <a:t>课程，曾经忙于学业而暂停了《高性能并行编程与优化》系列公开课的更新。现在，他带着</a:t>
            </a:r>
            <a:r>
              <a:rPr lang="zh-CN" altLang="en-US" sz="2100" b="1">
                <a:sym typeface="+mn-ea"/>
              </a:rPr>
              <a:t>现代</a:t>
            </a:r>
            <a:r>
              <a:rPr lang="en-US" altLang="zh-CN" sz="2100" b="1">
                <a:sym typeface="+mn-ea"/>
              </a:rPr>
              <a:t> OpenGL</a:t>
            </a:r>
            <a:r>
              <a:rPr lang="en-US" altLang="zh-CN" sz="2100">
                <a:sym typeface="+mn-ea"/>
              </a:rPr>
              <a:t> </a:t>
            </a:r>
            <a:r>
              <a:rPr lang="zh-CN" altLang="en-US" sz="2100">
                <a:sym typeface="+mn-ea"/>
              </a:rPr>
              <a:t>重新回归</a:t>
            </a:r>
            <a:r>
              <a:rPr lang="en-US" altLang="zh-CN" sz="2100">
                <a:sym typeface="+mn-ea"/>
              </a:rPr>
              <a:t> B </a:t>
            </a:r>
            <a:r>
              <a:rPr lang="zh-CN" altLang="en-US" sz="2100">
                <a:sym typeface="+mn-ea"/>
              </a:rPr>
              <a:t>站，并行课恢复周更，相信他能再次创造辉煌。</a:t>
            </a:r>
            <a:endParaRPr lang="zh-CN" altLang="en-US" sz="2100"/>
          </a:p>
          <a:p>
            <a:r>
              <a:rPr lang="zh-CN" altLang="en-US" sz="2100">
                <a:sym typeface="+mn-ea"/>
              </a:rPr>
              <a:t>教师特点：擅长使用比喻的修辞手法，生动形象介绍晦涩难懂的知识。</a:t>
            </a:r>
            <a:endParaRPr lang="zh-CN" altLang="en-US" sz="2100">
              <a:sym typeface="+mn-ea"/>
            </a:endParaRPr>
          </a:p>
          <a:p>
            <a:r>
              <a:rPr lang="zh-CN" altLang="en-US" sz="2100">
                <a:sym typeface="+mn-ea"/>
              </a:rPr>
              <a:t>好评如潮：由浅入深，因材施教，循循善诱，让每个学习阶段的同学都能受益。</a:t>
            </a:r>
            <a:endParaRPr lang="zh-CN" altLang="en-US" sz="2100"/>
          </a:p>
          <a:p>
            <a:r>
              <a:rPr lang="zh-CN" altLang="en-US" sz="2100"/>
              <a:t>现代</a:t>
            </a:r>
            <a:r>
              <a:rPr lang="en-US" altLang="zh-CN" sz="2100"/>
              <a:t> CMake </a:t>
            </a:r>
            <a:r>
              <a:rPr lang="zh-CN" altLang="en-US" sz="2100"/>
              <a:t>课程：BV1fa411r7zp</a:t>
            </a:r>
            <a:endParaRPr lang="zh-CN" altLang="en-US" sz="2100"/>
          </a:p>
          <a:p>
            <a:r>
              <a:rPr lang="zh-CN" altLang="en-US" sz="2100">
                <a:sym typeface="+mn-ea"/>
              </a:rPr>
              <a:t>现代</a:t>
            </a:r>
            <a:r>
              <a:rPr lang="en-US" altLang="zh-CN" sz="2100">
                <a:sym typeface="+mn-ea"/>
              </a:rPr>
              <a:t> </a:t>
            </a:r>
            <a:r>
              <a:rPr lang="en-US" sz="2100"/>
              <a:t>CUDA </a:t>
            </a:r>
            <a:r>
              <a:rPr lang="zh-CN" altLang="en-US" sz="2100"/>
              <a:t>课程：</a:t>
            </a:r>
            <a:r>
              <a:rPr lang="en-US" sz="2100"/>
              <a:t>BV16b4y1E74f</a:t>
            </a:r>
            <a:endParaRPr lang="en-US" sz="2100"/>
          </a:p>
          <a:p>
            <a:r>
              <a:rPr lang="zh-CN" altLang="en-US" sz="2100"/>
              <a:t>缓存性能优化课程：</a:t>
            </a:r>
            <a:r>
              <a:rPr lang="en-US" sz="2100"/>
              <a:t>BV1gu41117bW</a:t>
            </a:r>
            <a:endParaRPr lang="en-US" sz="2100"/>
          </a:p>
          <a:p>
            <a:r>
              <a:rPr lang="en-US" altLang="zh-CN" sz="2100"/>
              <a:t>C++11 </a:t>
            </a:r>
            <a:r>
              <a:rPr lang="zh-CN" altLang="en-US" sz="2100"/>
              <a:t>多线程课程：</a:t>
            </a:r>
            <a:r>
              <a:rPr lang="en-US" sz="2100"/>
              <a:t>BV1Ya411q7y4</a:t>
            </a:r>
            <a:endParaRPr lang="en-US" sz="2100"/>
          </a:p>
          <a:p>
            <a:r>
              <a:rPr lang="en-US" sz="2100"/>
              <a:t>STL </a:t>
            </a:r>
            <a:r>
              <a:rPr lang="zh-CN" altLang="en-US" sz="2100"/>
              <a:t>容器系列课程：</a:t>
            </a:r>
            <a:r>
              <a:rPr lang="en-US" sz="2100"/>
              <a:t>BV1qF411T7sd</a:t>
            </a:r>
            <a:endParaRPr lang="en-US" sz="2100"/>
          </a:p>
          <a:p>
            <a:r>
              <a:rPr lang="zh-CN" altLang="en-US" sz="2100"/>
              <a:t>源码漏洞分析实战：</a:t>
            </a:r>
            <a:r>
              <a:rPr lang="en-US" sz="2100"/>
              <a:t>BV1MP41127XB</a:t>
            </a:r>
            <a:endParaRPr lang="en-US" sz="2100"/>
          </a:p>
          <a:p>
            <a:r>
              <a:rPr lang="en-US" altLang="zh-CN" sz="2100"/>
              <a:t>JSON </a:t>
            </a:r>
            <a:r>
              <a:rPr lang="zh-CN" altLang="en-US" sz="2100"/>
              <a:t>解析器项目实战：</a:t>
            </a:r>
            <a:r>
              <a:rPr lang="en-US" sz="2100"/>
              <a:t>BV1pa4y1g7v6</a:t>
            </a:r>
            <a:endParaRPr lang="en-US" sz="2100"/>
          </a:p>
        </p:txBody>
      </p:sp>
      <p:pic>
        <p:nvPicPr>
          <p:cNvPr id="4" name="Picture 3"/>
          <p:cNvPicPr>
            <a:picLocks noChangeAspect="1"/>
          </p:cNvPicPr>
          <p:nvPr/>
        </p:nvPicPr>
        <p:blipFill>
          <a:blip r:embed="rId1"/>
          <a:stretch>
            <a:fillRect/>
          </a:stretch>
        </p:blipFill>
        <p:spPr>
          <a:xfrm>
            <a:off x="9601200" y="391795"/>
            <a:ext cx="1192530" cy="1192530"/>
          </a:xfrm>
          <a:prstGeom prst="rect">
            <a:avLst/>
          </a:prstGeom>
        </p:spPr>
      </p:pic>
      <p:pic>
        <p:nvPicPr>
          <p:cNvPr id="6" name="Picture 5" descr="cpplogo"/>
          <p:cNvPicPr>
            <a:picLocks noChangeAspect="1"/>
          </p:cNvPicPr>
          <p:nvPr/>
        </p:nvPicPr>
        <p:blipFill>
          <a:blip r:embed="rId2"/>
          <a:stretch>
            <a:fillRect/>
          </a:stretch>
        </p:blipFill>
        <p:spPr>
          <a:xfrm>
            <a:off x="7664450" y="420370"/>
            <a:ext cx="1010285" cy="1135380"/>
          </a:xfrm>
          <a:prstGeom prst="rect">
            <a:avLst/>
          </a:prstGeom>
        </p:spPr>
      </p:pic>
      <p:pic>
        <p:nvPicPr>
          <p:cNvPr id="7" name="Picture 6" descr="cmakelogo"/>
          <p:cNvPicPr>
            <a:picLocks noChangeAspect="1"/>
          </p:cNvPicPr>
          <p:nvPr/>
        </p:nvPicPr>
        <p:blipFill>
          <a:blip r:embed="rId3"/>
          <a:stretch>
            <a:fillRect/>
          </a:stretch>
        </p:blipFill>
        <p:spPr>
          <a:xfrm>
            <a:off x="5406390" y="271780"/>
            <a:ext cx="1590040" cy="13754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三维图形也可以由一堆三角形拼凑而成</a:t>
            </a:r>
            <a:endParaRPr lang="zh-CN" altLang="en-US"/>
          </a:p>
        </p:txBody>
      </p:sp>
      <p:sp>
        <p:nvSpPr>
          <p:cNvPr id="3" name="Content Placeholder 2"/>
          <p:cNvSpPr>
            <a:spLocks noGrp="1"/>
          </p:cNvSpPr>
          <p:nvPr>
            <p:ph sz="half" idx="1"/>
          </p:nvPr>
        </p:nvSpPr>
        <p:spPr>
          <a:xfrm>
            <a:off x="421005" y="1825625"/>
            <a:ext cx="5645785" cy="4351655"/>
          </a:xfrm>
        </p:spPr>
        <p:txBody>
          <a:bodyPr/>
          <a:p>
            <a:r>
              <a:rPr lang="zh-CN" altLang="en-US"/>
              <a:t>物体的表面可能是一个任意曲面，用刚刚无数三角形逼近圆形的思想，我们也可以用三角形表示任意物体的表面。</a:t>
            </a:r>
            <a:endParaRPr lang="zh-CN" altLang="en-US"/>
          </a:p>
          <a:p>
            <a:r>
              <a:rPr lang="zh-CN" altLang="en-US"/>
              <a:t>总之，我们发现，只要善用图形学的至理名言，三角形，可以表示任意三维图形！</a:t>
            </a:r>
            <a:endParaRPr lang="zh-CN" altLang="en-US"/>
          </a:p>
          <a:p>
            <a:r>
              <a:rPr lang="zh-CN" altLang="en-US">
                <a:sym typeface="+mn-ea"/>
              </a:rPr>
              <a:t>这就是为什么，只有薄</a:t>
            </a:r>
            <a:r>
              <a:rPr lang="zh-CN" altLang="en-US">
                <a:sym typeface="+mn-ea"/>
              </a:rPr>
              <a:t>薄表面的一大堆三角形，会被我们称为模型（</a:t>
            </a:r>
            <a:r>
              <a:rPr lang="en-US" altLang="zh-CN">
                <a:sym typeface="+mn-ea"/>
              </a:rPr>
              <a:t>model</a:t>
            </a:r>
            <a:r>
              <a:rPr lang="zh-CN" altLang="en-US">
                <a:sym typeface="+mn-ea"/>
              </a:rPr>
              <a:t>）了。</a:t>
            </a:r>
            <a:endParaRPr lang="zh-CN" altLang="en-US"/>
          </a:p>
          <a:p>
            <a:endParaRPr lang="zh-CN" altLang="en-US"/>
          </a:p>
        </p:txBody>
      </p:sp>
      <p:pic>
        <p:nvPicPr>
          <p:cNvPr id="5" name="Content Placeholder 4"/>
          <p:cNvPicPr>
            <a:picLocks noChangeAspect="1"/>
          </p:cNvPicPr>
          <p:nvPr>
            <p:ph sz="half" idx="2"/>
          </p:nvPr>
        </p:nvPicPr>
        <p:blipFill>
          <a:blip r:embed="rId1"/>
          <a:stretch>
            <a:fillRect/>
          </a:stretch>
        </p:blipFill>
        <p:spPr>
          <a:xfrm>
            <a:off x="6210300" y="1877695"/>
            <a:ext cx="4723130" cy="4246245"/>
          </a:xfrm>
          <a:prstGeom prst="rect">
            <a:avLst/>
          </a:prstGeom>
        </p:spPr>
      </p:pic>
      <p:sp>
        <p:nvSpPr>
          <p:cNvPr id="4" name="Text Box 3"/>
          <p:cNvSpPr txBox="1"/>
          <p:nvPr/>
        </p:nvSpPr>
        <p:spPr>
          <a:xfrm>
            <a:off x="6405880" y="955675"/>
            <a:ext cx="4331335" cy="922020"/>
          </a:xfrm>
          <a:prstGeom prst="rect">
            <a:avLst/>
          </a:prstGeom>
          <a:noFill/>
        </p:spPr>
        <p:txBody>
          <a:bodyPr wrap="square" rtlCol="0" anchor="t">
            <a:spAutoFit/>
          </a:bodyPr>
          <a:p>
            <a:r>
              <a:rPr lang="zh-CN" altLang="en-US">
                <a:sym typeface="+mn-ea"/>
              </a:rPr>
              <a:t>在物理仿真和烟雾渲染等领域我们可以需要关心物体的内部，但是至少实时渲染这边不需要！我只看到一张皮就满足了！</a:t>
            </a:r>
            <a:endParaRPr lang="en-US" altLang="zh-CN">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高模</a:t>
            </a:r>
            <a:r>
              <a:rPr lang="en-US" altLang="zh-CN"/>
              <a:t> vs </a:t>
            </a:r>
            <a:r>
              <a:rPr lang="zh-CN" altLang="en-US"/>
              <a:t>低模</a:t>
            </a:r>
            <a:endParaRPr lang="zh-CN" altLang="en-US"/>
          </a:p>
        </p:txBody>
      </p:sp>
      <p:sp>
        <p:nvSpPr>
          <p:cNvPr id="3" name="Content Placeholder 2"/>
          <p:cNvSpPr>
            <a:spLocks noGrp="1"/>
          </p:cNvSpPr>
          <p:nvPr>
            <p:ph idx="1"/>
          </p:nvPr>
        </p:nvSpPr>
        <p:spPr>
          <a:xfrm>
            <a:off x="647700" y="1717675"/>
            <a:ext cx="10515600" cy="4351338"/>
          </a:xfrm>
        </p:spPr>
        <p:txBody>
          <a:bodyPr/>
          <a:p>
            <a:r>
              <a:rPr lang="zh-CN" altLang="en-US"/>
              <a:t>当然，为了保证高质量，需要三角形足够密集，让人看不出这是多边形拼凑出来的，让人信以为真这是一条光滑的曲面。因此有了高模和</a:t>
            </a:r>
            <a:r>
              <a:rPr lang="zh-CN" altLang="en-US">
                <a:sym typeface="+mn-ea"/>
              </a:rPr>
              <a:t>低模的区分。</a:t>
            </a:r>
            <a:endParaRPr lang="zh-CN" altLang="en-US"/>
          </a:p>
          <a:p>
            <a:r>
              <a:rPr lang="zh-CN" altLang="en-US">
                <a:sym typeface="+mn-ea"/>
              </a:rPr>
              <a:t>一般建模师都会先在低模上进行操作，完成后再通过网格细分算法（</a:t>
            </a:r>
            <a:r>
              <a:rPr lang="en-US" altLang="zh-CN">
                <a:sym typeface="+mn-ea"/>
              </a:rPr>
              <a:t>subdivision</a:t>
            </a:r>
            <a:r>
              <a:rPr lang="zh-CN" altLang="en-US">
                <a:sym typeface="+mn-ea"/>
              </a:rPr>
              <a:t>）把低模自动转换为平滑的高模，然后由雕刻师在高模上完成细节刻画。</a:t>
            </a:r>
            <a:endParaRPr lang="zh-CN" altLang="en-US"/>
          </a:p>
        </p:txBody>
      </p:sp>
      <p:pic>
        <p:nvPicPr>
          <p:cNvPr id="7" name="Picture 6"/>
          <p:cNvPicPr>
            <a:picLocks noChangeAspect="1"/>
          </p:cNvPicPr>
          <p:nvPr/>
        </p:nvPicPr>
        <p:blipFill>
          <a:blip r:embed="rId1"/>
          <a:stretch>
            <a:fillRect/>
          </a:stretch>
        </p:blipFill>
        <p:spPr>
          <a:xfrm>
            <a:off x="2158365" y="3072130"/>
            <a:ext cx="3485515" cy="3352800"/>
          </a:xfrm>
          <a:prstGeom prst="rect">
            <a:avLst/>
          </a:prstGeom>
        </p:spPr>
      </p:pic>
      <p:pic>
        <p:nvPicPr>
          <p:cNvPr id="9" name="Content Placeholder 8"/>
          <p:cNvPicPr>
            <a:picLocks noChangeAspect="1"/>
          </p:cNvPicPr>
          <p:nvPr>
            <p:ph sz="half" idx="2"/>
          </p:nvPr>
        </p:nvPicPr>
        <p:blipFill>
          <a:blip r:embed="rId2"/>
          <a:stretch>
            <a:fillRect/>
          </a:stretch>
        </p:blipFill>
        <p:spPr>
          <a:xfrm>
            <a:off x="6517640" y="3072130"/>
            <a:ext cx="3499485" cy="3352800"/>
          </a:xfrm>
          <a:prstGeom prst="rect">
            <a:avLst/>
          </a:prstGeom>
        </p:spPr>
      </p:pic>
      <p:sp>
        <p:nvSpPr>
          <p:cNvPr id="10" name="Text Box 9"/>
          <p:cNvSpPr txBox="1"/>
          <p:nvPr/>
        </p:nvSpPr>
        <p:spPr>
          <a:xfrm>
            <a:off x="7192010" y="6489700"/>
            <a:ext cx="2151380" cy="368300"/>
          </a:xfrm>
          <a:prstGeom prst="rect">
            <a:avLst/>
          </a:prstGeom>
          <a:noFill/>
        </p:spPr>
        <p:txBody>
          <a:bodyPr wrap="none" rtlCol="0">
            <a:spAutoFit/>
          </a:bodyPr>
          <a:p>
            <a:r>
              <a:rPr lang="zh-CN" altLang="en-US"/>
              <a:t>经线</a:t>
            </a:r>
            <a:r>
              <a:rPr lang="en-US" altLang="zh-CN"/>
              <a:t>x</a:t>
            </a:r>
            <a:r>
              <a:rPr lang="en-US"/>
              <a:t>256 </a:t>
            </a:r>
            <a:r>
              <a:rPr lang="zh-CN" altLang="en-US"/>
              <a:t>纬线</a:t>
            </a:r>
            <a:r>
              <a:rPr lang="en-US" altLang="zh-CN"/>
              <a:t>x128</a:t>
            </a:r>
            <a:endParaRPr lang="en-US" altLang="zh-CN"/>
          </a:p>
        </p:txBody>
      </p:sp>
      <p:sp>
        <p:nvSpPr>
          <p:cNvPr id="11" name="Text Box 10"/>
          <p:cNvSpPr txBox="1"/>
          <p:nvPr/>
        </p:nvSpPr>
        <p:spPr>
          <a:xfrm>
            <a:off x="2952750" y="6489700"/>
            <a:ext cx="1897380" cy="368300"/>
          </a:xfrm>
          <a:prstGeom prst="rect">
            <a:avLst/>
          </a:prstGeom>
          <a:noFill/>
        </p:spPr>
        <p:txBody>
          <a:bodyPr wrap="none" rtlCol="0">
            <a:spAutoFit/>
          </a:bodyPr>
          <a:p>
            <a:r>
              <a:rPr lang="zh-CN" altLang="en-US"/>
              <a:t>经线</a:t>
            </a:r>
            <a:r>
              <a:rPr lang="en-US" altLang="zh-CN"/>
              <a:t>x</a:t>
            </a:r>
            <a:r>
              <a:rPr lang="en-US"/>
              <a:t>32</a:t>
            </a:r>
            <a:r>
              <a:rPr lang="en-US"/>
              <a:t> </a:t>
            </a:r>
            <a:r>
              <a:rPr lang="zh-CN" altLang="en-US"/>
              <a:t>纬线</a:t>
            </a:r>
            <a:r>
              <a:rPr lang="en-US" altLang="zh-CN"/>
              <a:t>x16</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zh-CN"/>
              <a:t>Blender </a:t>
            </a:r>
            <a:r>
              <a:rPr lang="zh-CN" altLang="en-US"/>
              <a:t>演示</a:t>
            </a:r>
            <a:endParaRPr lang="zh-CN" altLang="en-US"/>
          </a:p>
        </p:txBody>
      </p:sp>
      <p:sp>
        <p:nvSpPr>
          <p:cNvPr id="5" name="Text Placeholder 4"/>
          <p:cNvSpPr>
            <a:spLocks noGrp="1"/>
          </p:cNvSpPr>
          <p:nvPr>
            <p:ph type="body" idx="1"/>
          </p:nvPr>
        </p:nvSpPr>
        <p:spPr/>
        <p:txBody>
          <a:bodyPr/>
          <a:p>
            <a:pPr algn="ctr"/>
            <a:r>
              <a:rPr lang="zh-CN" altLang="en-US"/>
              <a:t>苏珊猴子头模型</a:t>
            </a:r>
            <a:endParaRPr lang="zh-CN" altLang="en-US"/>
          </a:p>
        </p:txBody>
      </p:sp>
      <p:sp>
        <p:nvSpPr>
          <p:cNvPr id="7" name="Text Placeholder 6"/>
          <p:cNvSpPr>
            <a:spLocks noGrp="1"/>
          </p:cNvSpPr>
          <p:nvPr>
            <p:ph type="body" sz="quarter" idx="3"/>
          </p:nvPr>
        </p:nvSpPr>
        <p:spPr/>
        <p:txBody>
          <a:bodyPr/>
          <a:p>
            <a:pPr algn="ctr"/>
            <a:r>
              <a:rPr lang="en-US" altLang="zh-CN"/>
              <a:t>Catmull-Clark </a:t>
            </a:r>
            <a:r>
              <a:rPr lang="zh-CN" altLang="en-US"/>
              <a:t>细分</a:t>
            </a:r>
            <a:r>
              <a:rPr lang="en-US" altLang="zh-CN"/>
              <a:t> 3 </a:t>
            </a:r>
            <a:r>
              <a:rPr lang="zh-CN" altLang="en-US"/>
              <a:t>次后的高模</a:t>
            </a:r>
            <a:endParaRPr lang="zh-CN" altLang="en-US"/>
          </a:p>
        </p:txBody>
      </p:sp>
      <p:pic>
        <p:nvPicPr>
          <p:cNvPr id="9" name="Content Placeholder 8"/>
          <p:cNvPicPr>
            <a:picLocks noChangeAspect="1"/>
          </p:cNvPicPr>
          <p:nvPr>
            <p:ph sz="half" idx="2"/>
          </p:nvPr>
        </p:nvPicPr>
        <p:blipFill>
          <a:blip r:embed="rId1"/>
          <a:stretch>
            <a:fillRect/>
          </a:stretch>
        </p:blipFill>
        <p:spPr>
          <a:xfrm>
            <a:off x="1301115" y="2615565"/>
            <a:ext cx="4234815" cy="3574415"/>
          </a:xfrm>
          <a:prstGeom prst="rect">
            <a:avLst/>
          </a:prstGeom>
        </p:spPr>
      </p:pic>
      <p:pic>
        <p:nvPicPr>
          <p:cNvPr id="10" name="Content Placeholder 9"/>
          <p:cNvPicPr>
            <a:picLocks noChangeAspect="1"/>
          </p:cNvPicPr>
          <p:nvPr>
            <p:ph sz="quarter" idx="4"/>
          </p:nvPr>
        </p:nvPicPr>
        <p:blipFill>
          <a:blip r:embed="rId2"/>
          <a:stretch>
            <a:fillRect/>
          </a:stretch>
        </p:blipFill>
        <p:spPr>
          <a:xfrm>
            <a:off x="6750050" y="2615565"/>
            <a:ext cx="4027170" cy="3574415"/>
          </a:xfrm>
          <a:prstGeom prst="rect">
            <a:avLst/>
          </a:prstGeom>
        </p:spPr>
      </p:pic>
      <p:pic>
        <p:nvPicPr>
          <p:cNvPr id="11" name="Picture 10"/>
          <p:cNvPicPr>
            <a:picLocks noChangeAspect="1"/>
          </p:cNvPicPr>
          <p:nvPr/>
        </p:nvPicPr>
        <p:blipFill>
          <a:blip r:embed="rId3"/>
          <a:stretch>
            <a:fillRect/>
          </a:stretch>
        </p:blipFill>
        <p:spPr>
          <a:xfrm>
            <a:off x="2978785" y="939800"/>
            <a:ext cx="6233795" cy="4977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如何用一系列坐标表示一个方块：顶点坐标</a:t>
            </a:r>
            <a:r>
              <a:rPr lang="en-US" altLang="zh-CN"/>
              <a:t>+</a:t>
            </a:r>
            <a:r>
              <a:rPr lang="zh-CN" altLang="en-US"/>
              <a:t>顶点之间的连接关系</a:t>
            </a:r>
            <a:endParaRPr lang="zh-CN" altLang="en-US"/>
          </a:p>
        </p:txBody>
      </p:sp>
      <p:pic>
        <p:nvPicPr>
          <p:cNvPr id="14" name="Content Placeholder 13"/>
          <p:cNvPicPr>
            <a:picLocks noChangeAspect="1"/>
          </p:cNvPicPr>
          <p:nvPr>
            <p:ph sz="half" idx="1"/>
          </p:nvPr>
        </p:nvPicPr>
        <p:blipFill>
          <a:blip r:embed="rId1"/>
          <a:stretch>
            <a:fillRect/>
          </a:stretch>
        </p:blipFill>
        <p:spPr>
          <a:xfrm>
            <a:off x="1386205" y="1181100"/>
            <a:ext cx="3633470" cy="3238500"/>
          </a:xfrm>
          <a:prstGeom prst="rect">
            <a:avLst/>
          </a:prstGeom>
        </p:spPr>
      </p:pic>
      <p:pic>
        <p:nvPicPr>
          <p:cNvPr id="10" name="Content Placeholder 9"/>
          <p:cNvPicPr>
            <a:picLocks noChangeAspect="1"/>
          </p:cNvPicPr>
          <p:nvPr>
            <p:ph sz="half" idx="2"/>
          </p:nvPr>
        </p:nvPicPr>
        <p:blipFill>
          <a:blip r:embed="rId2"/>
          <a:stretch>
            <a:fillRect/>
          </a:stretch>
        </p:blipFill>
        <p:spPr>
          <a:xfrm>
            <a:off x="5936615" y="1491615"/>
            <a:ext cx="5314950" cy="4736465"/>
          </a:xfrm>
          <a:prstGeom prst="rect">
            <a:avLst/>
          </a:prstGeom>
        </p:spPr>
      </p:pic>
      <p:pic>
        <p:nvPicPr>
          <p:cNvPr id="11" name="Picture 10"/>
          <p:cNvPicPr>
            <a:picLocks noChangeAspect="1"/>
          </p:cNvPicPr>
          <p:nvPr/>
        </p:nvPicPr>
        <p:blipFill>
          <a:blip r:embed="rId3"/>
          <a:stretch>
            <a:fillRect/>
          </a:stretch>
        </p:blipFill>
        <p:spPr>
          <a:xfrm>
            <a:off x="1386205" y="4369435"/>
            <a:ext cx="3633470" cy="2488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渲染的本质</a:t>
            </a:r>
            <a:endParaRPr lang="zh-CN" altLang="en-US"/>
          </a:p>
        </p:txBody>
      </p:sp>
      <p:sp>
        <p:nvSpPr>
          <p:cNvPr id="3" name="Content Placeholder 2"/>
          <p:cNvSpPr>
            <a:spLocks noGrp="1"/>
          </p:cNvSpPr>
          <p:nvPr>
            <p:ph idx="1"/>
          </p:nvPr>
        </p:nvSpPr>
        <p:spPr>
          <a:xfrm>
            <a:off x="647700" y="1588135"/>
            <a:ext cx="10515600" cy="4827270"/>
          </a:xfrm>
        </p:spPr>
        <p:txBody>
          <a:bodyPr/>
          <a:p>
            <a:r>
              <a:rPr lang="zh-CN" altLang="en-US">
                <a:sym typeface="+mn-ea"/>
              </a:rPr>
              <a:t>你要输入的是一张纸，上面写着字：</a:t>
            </a:r>
            <a:endParaRPr lang="zh-CN" altLang="en-US">
              <a:sym typeface="+mn-ea"/>
            </a:endParaRP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endParaRPr lang="zh-CN" altLang="en-US">
              <a:sym typeface="+mn-ea"/>
            </a:endParaRPr>
          </a:p>
          <a:p>
            <a:r>
              <a:rPr lang="zh-CN" altLang="en-US">
                <a:sym typeface="+mn-ea"/>
              </a:rPr>
              <a:t>这就是三维模型数据。</a:t>
            </a:r>
            <a:endParaRPr lang="zh-CN" altLang="en-US">
              <a:sym typeface="+mn-ea"/>
            </a:endParaRPr>
          </a:p>
          <a:p>
            <a:r>
              <a:rPr lang="zh-CN" altLang="en-US">
                <a:sym typeface="+mn-ea"/>
              </a:rPr>
              <a:t>你把写着这</a:t>
            </a:r>
            <a:r>
              <a:rPr lang="en-US" altLang="zh-CN">
                <a:sym typeface="+mn-ea"/>
              </a:rPr>
              <a:t> 6 </a:t>
            </a:r>
            <a:r>
              <a:rPr lang="zh-CN" altLang="en-US">
                <a:sym typeface="+mn-ea"/>
              </a:rPr>
              <a:t>个神秘数字的纸条塞进了一个叫“显卡”的机器里。</a:t>
            </a:r>
            <a:endParaRPr lang="zh-CN" altLang="en-US">
              <a:sym typeface="+mn-ea"/>
            </a:endParaRPr>
          </a:p>
          <a:p>
            <a:r>
              <a:rPr lang="zh-CN" altLang="en-US">
                <a:sym typeface="+mn-ea"/>
              </a:rPr>
              <a:t>“显卡”缓缓（不到</a:t>
            </a:r>
            <a:r>
              <a:rPr lang="en-US" altLang="zh-CN">
                <a:sym typeface="+mn-ea"/>
              </a:rPr>
              <a:t> 1/60 </a:t>
            </a:r>
            <a:r>
              <a:rPr lang="zh-CN" altLang="en-US">
                <a:sym typeface="+mn-ea"/>
              </a:rPr>
              <a:t>秒）打印出一张字符画：</a:t>
            </a:r>
            <a:endParaRPr lang="zh-CN" altLang="en-US">
              <a:sym typeface="+mn-ea"/>
            </a:endParaRPr>
          </a:p>
          <a:p>
            <a:r>
              <a:rPr lang="en-US" altLang="zh-CN">
                <a:sym typeface="+mn-ea"/>
              </a:rPr>
              <a:t>1 0 0 0 0 0</a:t>
            </a:r>
            <a:endParaRPr lang="en-US" altLang="zh-CN">
              <a:sym typeface="+mn-ea"/>
            </a:endParaRPr>
          </a:p>
          <a:p>
            <a:r>
              <a:rPr lang="en-US" altLang="zh-CN">
                <a:sym typeface="+mn-ea"/>
              </a:rPr>
              <a:t>1 1 0 0 0 0</a:t>
            </a:r>
            <a:endParaRPr lang="en-US" altLang="zh-CN">
              <a:sym typeface="+mn-ea"/>
            </a:endParaRPr>
          </a:p>
          <a:p>
            <a:r>
              <a:rPr lang="en-US" altLang="zh-CN">
                <a:sym typeface="+mn-ea"/>
              </a:rPr>
              <a:t>1 1 1 0 0 0</a:t>
            </a:r>
            <a:endParaRPr lang="en-US" altLang="zh-CN">
              <a:sym typeface="+mn-ea"/>
            </a:endParaRPr>
          </a:p>
          <a:p>
            <a:r>
              <a:rPr lang="en-US" altLang="zh-CN">
                <a:sym typeface="+mn-ea"/>
              </a:rPr>
              <a:t>1 1 1 1 0 0</a:t>
            </a:r>
            <a:endParaRPr lang="en-US" altLang="zh-CN">
              <a:sym typeface="+mn-ea"/>
            </a:endParaRPr>
          </a:p>
          <a:p>
            <a:r>
              <a:rPr lang="en-US" altLang="zh-CN">
                <a:sym typeface="+mn-ea"/>
              </a:rPr>
              <a:t>1 1 1 1 1 0</a:t>
            </a:r>
            <a:endParaRPr lang="en-US" altLang="zh-CN">
              <a:sym typeface="+mn-ea"/>
            </a:endParaRPr>
          </a:p>
          <a:p>
            <a:r>
              <a:rPr lang="en-US" altLang="zh-CN">
                <a:sym typeface="+mn-ea"/>
              </a:rPr>
              <a:t>1 1 1 1 1 1</a:t>
            </a:r>
            <a:endParaRPr lang="zh-CN" altLang="en-US">
              <a:sym typeface="+mn-ea"/>
            </a:endParaRPr>
          </a:p>
          <a:p>
            <a:r>
              <a:rPr lang="zh-CN" altLang="en-US">
                <a:sym typeface="+mn-ea"/>
              </a:rPr>
              <a:t>这就是二维画面。</a:t>
            </a:r>
            <a:endParaRPr lang="zh-CN" alt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人们对渲染的错误理解</a:t>
            </a:r>
            <a:endParaRPr lang="zh-CN" altLang="en-US"/>
          </a:p>
        </p:txBody>
      </p:sp>
      <p:sp>
        <p:nvSpPr>
          <p:cNvPr id="3" name="Content Placeholder 2"/>
          <p:cNvSpPr>
            <a:spLocks noGrp="1"/>
          </p:cNvSpPr>
          <p:nvPr>
            <p:ph idx="1"/>
          </p:nvPr>
        </p:nvSpPr>
        <p:spPr/>
        <p:txBody>
          <a:bodyPr/>
          <a:p>
            <a:r>
              <a:rPr lang="zh-CN" altLang="en-US">
                <a:sym typeface="+mn-ea"/>
              </a:rPr>
              <a:t>在</a:t>
            </a:r>
            <a:r>
              <a:rPr lang="en-US" altLang="zh-CN">
                <a:sym typeface="+mn-ea"/>
              </a:rPr>
              <a:t>B</a:t>
            </a:r>
            <a:r>
              <a:rPr lang="zh-CN" altLang="en-US">
                <a:sym typeface="+mn-ea"/>
              </a:rPr>
              <a:t>站搜索“什么是渲染”会看到很多这样的封面。</a:t>
            </a:r>
            <a:r>
              <a:rPr lang="zh-CN" altLang="en-US"/>
              <a:t>似乎渲染就是给灰色的模型“上色”？</a:t>
            </a:r>
            <a:endParaRPr lang="zh-CN" altLang="en-US"/>
          </a:p>
          <a:p>
            <a:r>
              <a:rPr lang="zh-CN" altLang="en-US"/>
              <a:t>实际上，即使是左边的图像，也是渲染过的结果，只不过是低配版的渲染。</a:t>
            </a:r>
            <a:endParaRPr lang="zh-CN" altLang="en-US"/>
          </a:p>
          <a:p>
            <a:r>
              <a:rPr lang="zh-CN" altLang="en-US"/>
              <a:t>渲染并不是给灰色的模型“上色”，模型本身不存在灰色不灰色，灰色的是显示在屏幕上的模型的二维投影，真正的模型是内存中的一堆三维顶点坐标，渲染是把这一堆三维坐标根据指定的视角、灯光、材质等信息，投影成二维图像，即使你指定的材质刚好是灰色的。</a:t>
            </a:r>
            <a:endParaRPr lang="zh-CN" altLang="en-US"/>
          </a:p>
          <a:p>
            <a:endParaRPr lang="zh-CN"/>
          </a:p>
        </p:txBody>
      </p:sp>
      <p:pic>
        <p:nvPicPr>
          <p:cNvPr id="5" name="Picture 4"/>
          <p:cNvPicPr>
            <a:picLocks noChangeAspect="1"/>
          </p:cNvPicPr>
          <p:nvPr/>
        </p:nvPicPr>
        <p:blipFill>
          <a:blip r:embed="rId1"/>
          <a:stretch>
            <a:fillRect/>
          </a:stretch>
        </p:blipFill>
        <p:spPr>
          <a:xfrm>
            <a:off x="9707245" y="0"/>
            <a:ext cx="2484755" cy="1850390"/>
          </a:xfrm>
          <a:prstGeom prst="rect">
            <a:avLst/>
          </a:prstGeom>
        </p:spPr>
      </p:pic>
      <p:pic>
        <p:nvPicPr>
          <p:cNvPr id="6" name="Picture 5"/>
          <p:cNvPicPr>
            <a:picLocks noChangeAspect="1"/>
          </p:cNvPicPr>
          <p:nvPr/>
        </p:nvPicPr>
        <p:blipFill>
          <a:blip r:embed="rId2"/>
          <a:stretch>
            <a:fillRect/>
          </a:stretch>
        </p:blipFill>
        <p:spPr>
          <a:xfrm>
            <a:off x="7183120" y="0"/>
            <a:ext cx="2524125" cy="1866900"/>
          </a:xfrm>
          <a:prstGeom prst="rect">
            <a:avLst/>
          </a:prstGeom>
        </p:spPr>
      </p:pic>
      <p:pic>
        <p:nvPicPr>
          <p:cNvPr id="7" name="Picture 6"/>
          <p:cNvPicPr>
            <a:picLocks noChangeAspect="1"/>
          </p:cNvPicPr>
          <p:nvPr/>
        </p:nvPicPr>
        <p:blipFill>
          <a:blip r:embed="rId3"/>
          <a:stretch>
            <a:fillRect/>
          </a:stretch>
        </p:blipFill>
        <p:spPr>
          <a:xfrm>
            <a:off x="7524115" y="3733165"/>
            <a:ext cx="3009265" cy="3016885"/>
          </a:xfrm>
          <a:prstGeom prst="rect">
            <a:avLst/>
          </a:prstGeom>
        </p:spPr>
      </p:pic>
      <p:pic>
        <p:nvPicPr>
          <p:cNvPr id="8" name="Picture 7"/>
          <p:cNvPicPr>
            <a:picLocks noChangeAspect="1"/>
          </p:cNvPicPr>
          <p:nvPr/>
        </p:nvPicPr>
        <p:blipFill>
          <a:blip r:embed="rId4"/>
          <a:stretch>
            <a:fillRect/>
          </a:stretch>
        </p:blipFill>
        <p:spPr>
          <a:xfrm>
            <a:off x="1698625" y="3733165"/>
            <a:ext cx="3002280" cy="3006090"/>
          </a:xfrm>
          <a:prstGeom prst="rect">
            <a:avLst/>
          </a:prstGeom>
        </p:spPr>
      </p:pic>
      <p:sp>
        <p:nvSpPr>
          <p:cNvPr id="9" name="Right Arrow 8"/>
          <p:cNvSpPr/>
          <p:nvPr/>
        </p:nvSpPr>
        <p:spPr>
          <a:xfrm>
            <a:off x="4940935" y="5032375"/>
            <a:ext cx="2308860" cy="476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942840" y="4664075"/>
            <a:ext cx="2240280" cy="368300"/>
          </a:xfrm>
          <a:prstGeom prst="rect">
            <a:avLst/>
          </a:prstGeom>
          <a:noFill/>
        </p:spPr>
        <p:txBody>
          <a:bodyPr wrap="none" rtlCol="0">
            <a:spAutoFit/>
          </a:bodyPr>
          <a:p>
            <a:r>
              <a:rPr lang="zh-CN" altLang="en-US"/>
              <a:t>他说这个叫渲染？？</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人们对渲染的错误理解</a:t>
            </a:r>
            <a:endParaRPr lang="zh-CN" altLang="en-US"/>
          </a:p>
        </p:txBody>
      </p:sp>
      <p:sp>
        <p:nvSpPr>
          <p:cNvPr id="3" name="Content Placeholder 2"/>
          <p:cNvSpPr>
            <a:spLocks noGrp="1"/>
          </p:cNvSpPr>
          <p:nvPr>
            <p:ph idx="1"/>
          </p:nvPr>
        </p:nvSpPr>
        <p:spPr/>
        <p:txBody>
          <a:bodyPr/>
          <a:p>
            <a:r>
              <a:rPr lang="zh-CN" altLang="en-US">
                <a:sym typeface="+mn-ea"/>
              </a:rPr>
              <a:t>没有渲染之前，模型就是一堆二进制数据，根本就不是你屏幕上能看到的直观的二维图像。</a:t>
            </a:r>
            <a:endParaRPr lang="zh-CN" altLang="en-US">
              <a:sym typeface="+mn-ea"/>
            </a:endParaRPr>
          </a:p>
          <a:p>
            <a:r>
              <a:rPr lang="zh-CN" altLang="en-US">
                <a:sym typeface="+mn-ea"/>
              </a:rPr>
              <a:t>如果说左边这种不是渲染，那为什么他会有明暗区分？二维的屏幕里又不是真的有个立体的球，他咋知道什么地方要涂亮一点什么地方要涂黑一点？这个上色的过程也是渲染呀！</a:t>
            </a:r>
            <a:endParaRPr lang="zh-CN" altLang="en-US"/>
          </a:p>
          <a:p>
            <a:r>
              <a:rPr lang="zh-CN" altLang="en-US">
                <a:sym typeface="+mn-ea"/>
              </a:rPr>
              <a:t>你在</a:t>
            </a:r>
            <a:r>
              <a:rPr lang="en-US" altLang="zh-CN">
                <a:sym typeface="+mn-ea"/>
              </a:rPr>
              <a:t> Blender </a:t>
            </a:r>
            <a:r>
              <a:rPr lang="zh-CN" altLang="en-US">
                <a:sym typeface="+mn-ea"/>
              </a:rPr>
              <a:t>建模窗口里看到的，</a:t>
            </a:r>
            <a:r>
              <a:rPr lang="zh-CN">
                <a:sym typeface="+mn-ea"/>
              </a:rPr>
              <a:t>之所以是灰模，不是因为没有渲染，而是因为他为了让你能为了让你能快速预览模型的大致形状而不用风扇狂转，采用了</a:t>
            </a:r>
            <a:r>
              <a:rPr lang="zh-CN" b="1">
                <a:sym typeface="+mn-ea"/>
              </a:rPr>
              <a:t>最低配的渲染模式</a:t>
            </a:r>
            <a:r>
              <a:rPr lang="zh-CN">
                <a:sym typeface="+mn-ea"/>
              </a:rPr>
              <a:t>。</a:t>
            </a:r>
            <a:endParaRPr lang="zh-CN"/>
          </a:p>
        </p:txBody>
      </p:sp>
      <p:pic>
        <p:nvPicPr>
          <p:cNvPr id="4" name="Picture 3"/>
          <p:cNvPicPr>
            <a:picLocks noChangeAspect="1"/>
          </p:cNvPicPr>
          <p:nvPr/>
        </p:nvPicPr>
        <p:blipFill>
          <a:blip r:embed="rId1"/>
          <a:stretch>
            <a:fillRect/>
          </a:stretch>
        </p:blipFill>
        <p:spPr>
          <a:xfrm>
            <a:off x="9042400" y="3711575"/>
            <a:ext cx="3009265" cy="3016885"/>
          </a:xfrm>
          <a:prstGeom prst="rect">
            <a:avLst/>
          </a:prstGeom>
        </p:spPr>
      </p:pic>
      <p:pic>
        <p:nvPicPr>
          <p:cNvPr id="8" name="Picture 7"/>
          <p:cNvPicPr>
            <a:picLocks noChangeAspect="1"/>
          </p:cNvPicPr>
          <p:nvPr/>
        </p:nvPicPr>
        <p:blipFill>
          <a:blip r:embed="rId2"/>
          <a:stretch>
            <a:fillRect/>
          </a:stretch>
        </p:blipFill>
        <p:spPr>
          <a:xfrm>
            <a:off x="234950" y="3722370"/>
            <a:ext cx="3002280" cy="3006090"/>
          </a:xfrm>
          <a:prstGeom prst="rect">
            <a:avLst/>
          </a:prstGeom>
        </p:spPr>
      </p:pic>
      <p:sp>
        <p:nvSpPr>
          <p:cNvPr id="9" name="Right Arrow 8"/>
          <p:cNvSpPr/>
          <p:nvPr/>
        </p:nvSpPr>
        <p:spPr>
          <a:xfrm rot="10800000">
            <a:off x="3434715" y="4848225"/>
            <a:ext cx="1267460" cy="476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3552190" y="4479925"/>
            <a:ext cx="1097280" cy="368300"/>
          </a:xfrm>
          <a:prstGeom prst="rect">
            <a:avLst/>
          </a:prstGeom>
          <a:noFill/>
        </p:spPr>
        <p:txBody>
          <a:bodyPr wrap="none" rtlCol="0">
            <a:spAutoFit/>
          </a:bodyPr>
          <a:p>
            <a:r>
              <a:rPr lang="zh-CN" altLang="en-US"/>
              <a:t>低配渲染</a:t>
            </a:r>
            <a:endParaRPr lang="zh-CN" altLang="en-US"/>
          </a:p>
        </p:txBody>
      </p:sp>
      <p:sp>
        <p:nvSpPr>
          <p:cNvPr id="11" name="Right Arrow 10"/>
          <p:cNvSpPr/>
          <p:nvPr/>
        </p:nvSpPr>
        <p:spPr>
          <a:xfrm>
            <a:off x="7593965" y="4848225"/>
            <a:ext cx="1267460" cy="476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7646670" y="4479925"/>
            <a:ext cx="1097280" cy="368300"/>
          </a:xfrm>
          <a:prstGeom prst="rect">
            <a:avLst/>
          </a:prstGeom>
          <a:noFill/>
        </p:spPr>
        <p:txBody>
          <a:bodyPr wrap="none" rtlCol="0">
            <a:spAutoFit/>
          </a:bodyPr>
          <a:p>
            <a:r>
              <a:rPr lang="zh-CN" altLang="en-US"/>
              <a:t>高配渲染</a:t>
            </a:r>
            <a:endParaRPr lang="zh-CN" altLang="en-US"/>
          </a:p>
        </p:txBody>
      </p:sp>
      <p:pic>
        <p:nvPicPr>
          <p:cNvPr id="14" name="Picture 13"/>
          <p:cNvPicPr>
            <a:picLocks noChangeAspect="1"/>
          </p:cNvPicPr>
          <p:nvPr/>
        </p:nvPicPr>
        <p:blipFill>
          <a:blip r:embed="rId3"/>
          <a:stretch>
            <a:fillRect/>
          </a:stretch>
        </p:blipFill>
        <p:spPr>
          <a:xfrm>
            <a:off x="4881245" y="3964940"/>
            <a:ext cx="2517140" cy="2243455"/>
          </a:xfrm>
          <a:prstGeom prst="rect">
            <a:avLst/>
          </a:prstGeom>
        </p:spPr>
      </p:pic>
      <p:sp>
        <p:nvSpPr>
          <p:cNvPr id="15" name="Text Box 14"/>
          <p:cNvSpPr txBox="1"/>
          <p:nvPr/>
        </p:nvSpPr>
        <p:spPr>
          <a:xfrm>
            <a:off x="4465320" y="0"/>
            <a:ext cx="7498080" cy="1753235"/>
          </a:xfrm>
          <a:prstGeom prst="rect">
            <a:avLst/>
          </a:prstGeom>
          <a:noFill/>
        </p:spPr>
        <p:txBody>
          <a:bodyPr wrap="none" rtlCol="0">
            <a:spAutoFit/>
          </a:bodyPr>
          <a:p>
            <a:pPr algn="l"/>
            <a:r>
              <a:rPr lang="zh-CN" altLang="en-US"/>
              <a:t>你在屏幕里看见了一只</a:t>
            </a:r>
            <a:r>
              <a:rPr lang="zh-CN" altLang="en-US">
                <a:sym typeface="+mn-ea"/>
              </a:rPr>
              <a:t>熊</a:t>
            </a:r>
            <a:r>
              <a:rPr lang="zh-CN" altLang="en-US"/>
              <a:t>，你说“屏幕里有一只</a:t>
            </a:r>
            <a:r>
              <a:rPr lang="zh-CN" altLang="en-US" b="1">
                <a:sym typeface="+mn-ea"/>
              </a:rPr>
              <a:t>熊</a:t>
            </a:r>
            <a:r>
              <a:rPr lang="zh-CN" altLang="en-US"/>
              <a:t>”。</a:t>
            </a:r>
            <a:endParaRPr lang="zh-CN" altLang="en-US"/>
          </a:p>
          <a:p>
            <a:pPr algn="l"/>
            <a:r>
              <a:rPr lang="zh-CN" altLang="en-US"/>
              <a:t>然而屏幕里根本没有熊，屏幕的厚度根本就容纳不下一头熊。</a:t>
            </a:r>
            <a:endParaRPr lang="zh-CN" altLang="en-US"/>
          </a:p>
          <a:p>
            <a:pPr algn="l"/>
            <a:r>
              <a:rPr lang="zh-CN" altLang="en-US"/>
              <a:t>你看见的是</a:t>
            </a:r>
            <a:r>
              <a:rPr lang="zh-CN" altLang="en-US">
                <a:sym typeface="+mn-ea"/>
              </a:rPr>
              <a:t>熊的生前影像，是一头三维熊在摄影机方向上的二维投影。</a:t>
            </a:r>
            <a:endParaRPr lang="zh-CN" altLang="en-US">
              <a:sym typeface="+mn-ea"/>
            </a:endParaRPr>
          </a:p>
          <a:p>
            <a:pPr algn="l"/>
            <a:r>
              <a:rPr lang="zh-CN" altLang="en-US"/>
              <a:t>你说的其实是“</a:t>
            </a:r>
            <a:r>
              <a:rPr lang="zh-CN" altLang="en-US">
                <a:sym typeface="+mn-ea"/>
              </a:rPr>
              <a:t>屏幕里有一只</a:t>
            </a:r>
            <a:r>
              <a:rPr lang="zh-CN" altLang="en-US" b="1">
                <a:sym typeface="+mn-ea"/>
              </a:rPr>
              <a:t>熊的影像</a:t>
            </a:r>
            <a:r>
              <a:rPr lang="zh-CN" altLang="en-US">
                <a:sym typeface="+mn-ea"/>
              </a:rPr>
              <a:t>”的简写法，不论摄影师是用</a:t>
            </a:r>
            <a:endParaRPr lang="zh-CN" altLang="en-US">
              <a:sym typeface="+mn-ea"/>
            </a:endParaRPr>
          </a:p>
          <a:p>
            <a:pPr algn="l"/>
            <a:r>
              <a:rPr lang="zh-CN" altLang="en-US">
                <a:sym typeface="+mn-ea"/>
              </a:rPr>
              <a:t>最高画质拍的熊，还是马赛克的熊，他都是拍了，摄影的过程都发生了，</a:t>
            </a:r>
            <a:endParaRPr lang="zh-CN" altLang="en-US">
              <a:sym typeface="+mn-ea"/>
            </a:endParaRPr>
          </a:p>
          <a:p>
            <a:pPr algn="l"/>
            <a:r>
              <a:rPr lang="zh-CN" altLang="en-US">
                <a:sym typeface="+mn-ea"/>
              </a:rPr>
              <a:t>渲染也是如此，只要你能看见了好看直观的</a:t>
            </a:r>
            <a:r>
              <a:rPr lang="zh-CN" altLang="en-US">
                <a:sym typeface="+mn-ea"/>
              </a:rPr>
              <a:t>图像，那就是渲染。</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实时渲染</a:t>
            </a:r>
            <a:r>
              <a:rPr lang="en-US" altLang="zh-CN"/>
              <a:t> vs </a:t>
            </a:r>
            <a:r>
              <a:rPr lang="zh-CN" altLang="en-US"/>
              <a:t>离线渲染</a:t>
            </a:r>
            <a:endParaRPr lang="zh-CN" altLang="en-US"/>
          </a:p>
        </p:txBody>
      </p:sp>
      <p:sp>
        <p:nvSpPr>
          <p:cNvPr id="3" name="Content Placeholder 2"/>
          <p:cNvSpPr>
            <a:spLocks noGrp="1"/>
          </p:cNvSpPr>
          <p:nvPr>
            <p:ph idx="1"/>
          </p:nvPr>
        </p:nvSpPr>
        <p:spPr/>
        <p:txBody>
          <a:bodyPr/>
          <a:p>
            <a:r>
              <a:rPr lang="zh-CN" altLang="en-US">
                <a:sym typeface="+mn-ea"/>
              </a:rPr>
              <a:t>渲染又可以分为两派人，实时渲染（</a:t>
            </a:r>
            <a:r>
              <a:rPr lang="en-US" altLang="zh-CN">
                <a:sym typeface="+mn-ea"/>
              </a:rPr>
              <a:t>real-time rendering</a:t>
            </a:r>
            <a:r>
              <a:rPr lang="zh-CN" altLang="en-US">
                <a:sym typeface="+mn-ea"/>
              </a:rPr>
              <a:t>）和离线渲染（</a:t>
            </a:r>
            <a:r>
              <a:rPr lang="en-US" altLang="zh-CN">
                <a:sym typeface="+mn-ea"/>
              </a:rPr>
              <a:t>offline rendering</a:t>
            </a:r>
            <a:r>
              <a:rPr lang="zh-CN" altLang="en-US">
                <a:sym typeface="+mn-ea"/>
              </a:rPr>
              <a:t>）。</a:t>
            </a:r>
            <a:endParaRPr lang="zh-CN" altLang="en-US">
              <a:sym typeface="+mn-ea"/>
            </a:endParaRPr>
          </a:p>
          <a:p>
            <a:r>
              <a:rPr lang="zh-CN" altLang="en-US" b="1">
                <a:sym typeface="+mn-ea"/>
              </a:rPr>
              <a:t>实时渲染</a:t>
            </a:r>
            <a:r>
              <a:rPr lang="zh-CN" altLang="en-US">
                <a:sym typeface="+mn-ea"/>
              </a:rPr>
              <a:t>要求在</a:t>
            </a:r>
            <a:r>
              <a:rPr lang="en-US" altLang="zh-CN">
                <a:sym typeface="+mn-ea"/>
              </a:rPr>
              <a:t> 1/60 </a:t>
            </a:r>
            <a:r>
              <a:rPr lang="zh-CN" altLang="en-US">
                <a:sym typeface="+mn-ea"/>
              </a:rPr>
              <a:t>秒内完成整个画面的绘制，通常游戏行业会有这样的要求。</a:t>
            </a:r>
            <a:endParaRPr lang="zh-CN" altLang="en-US">
              <a:sym typeface="+mn-ea"/>
            </a:endParaRPr>
          </a:p>
          <a:p>
            <a:r>
              <a:rPr lang="zh-CN" altLang="en-US">
                <a:sym typeface="+mn-ea"/>
              </a:rPr>
              <a:t>如果不能在</a:t>
            </a:r>
            <a:r>
              <a:rPr lang="en-US" altLang="zh-CN">
                <a:sym typeface="+mn-ea"/>
              </a:rPr>
              <a:t> 1/60 </a:t>
            </a:r>
            <a:r>
              <a:rPr lang="zh-CN" altLang="en-US">
                <a:sym typeface="+mn-ea"/>
              </a:rPr>
              <a:t>秒内完成，就会影响游戏体验，即使画面再好，也不会有人能忍受</a:t>
            </a:r>
            <a:r>
              <a:rPr lang="en-US" altLang="zh-CN">
                <a:sym typeface="+mn-ea"/>
              </a:rPr>
              <a:t> PPT</a:t>
            </a:r>
            <a:r>
              <a:rPr lang="zh-CN" altLang="en-US">
                <a:sym typeface="+mn-ea"/>
              </a:rPr>
              <a:t>。</a:t>
            </a:r>
            <a:endParaRPr lang="zh-CN" altLang="en-US">
              <a:sym typeface="+mn-ea"/>
            </a:endParaRPr>
          </a:p>
          <a:p>
            <a:r>
              <a:rPr lang="zh-CN" altLang="en-US">
                <a:sym typeface="+mn-ea"/>
              </a:rPr>
              <a:t>而</a:t>
            </a:r>
            <a:r>
              <a:rPr lang="zh-CN" altLang="en-US" b="1">
                <a:sym typeface="+mn-ea"/>
              </a:rPr>
              <a:t>离线渲染</a:t>
            </a:r>
            <a:r>
              <a:rPr lang="zh-CN" altLang="en-US">
                <a:sym typeface="+mn-ea"/>
              </a:rPr>
              <a:t>不注重画面渲染的实时性和速度，但非常重视画面的质量，通常是电影行业。</a:t>
            </a:r>
            <a:endParaRPr lang="zh-CN" altLang="en-US">
              <a:sym typeface="+mn-ea"/>
            </a:endParaRPr>
          </a:p>
          <a:p>
            <a:r>
              <a:rPr lang="zh-CN" altLang="en-US">
                <a:sym typeface="+mn-ea"/>
              </a:rPr>
              <a:t>因为电影只需动画公司渲染完成品后，在影院播放即可，渲染过程的快慢不影响实际播放。</a:t>
            </a:r>
            <a:endParaRPr lang="zh-CN" altLang="en-US">
              <a:sym typeface="+mn-ea"/>
            </a:endParaRPr>
          </a:p>
          <a:p>
            <a:r>
              <a:rPr lang="zh-CN" altLang="en-US">
                <a:sym typeface="+mn-ea"/>
              </a:rPr>
              <a:t>两个领域看似各玩各的，其实之间也有许多相互交叉，相互借鉴的地方。</a:t>
            </a:r>
            <a:endParaRPr lang="zh-CN" altLang="en-US">
              <a:sym typeface="+mn-ea"/>
            </a:endParaRPr>
          </a:p>
          <a:p>
            <a:r>
              <a:rPr lang="zh-CN" altLang="en-US">
                <a:sym typeface="+mn-ea"/>
              </a:rPr>
              <a:t>实时渲染一般会使用</a:t>
            </a:r>
            <a:r>
              <a:rPr lang="zh-CN" altLang="en-US" b="1">
                <a:sym typeface="+mn-ea"/>
              </a:rPr>
              <a:t>光栅化</a:t>
            </a:r>
            <a:r>
              <a:rPr lang="en-US" altLang="zh-CN">
                <a:sym typeface="+mn-ea"/>
              </a:rPr>
              <a:t>+</a:t>
            </a:r>
            <a:r>
              <a:rPr lang="en-US" altLang="zh-CN" b="1">
                <a:sym typeface="+mn-ea"/>
              </a:rPr>
              <a:t>GPU</a:t>
            </a:r>
            <a:r>
              <a:rPr lang="zh-CN" altLang="en-US" b="1">
                <a:sym typeface="+mn-ea"/>
              </a:rPr>
              <a:t>加速</a:t>
            </a:r>
            <a:r>
              <a:rPr lang="zh-CN" altLang="en-US">
                <a:sym typeface="+mn-ea"/>
              </a:rPr>
              <a:t>。</a:t>
            </a:r>
            <a:endParaRPr lang="zh-CN" altLang="en-US">
              <a:sym typeface="+mn-ea"/>
            </a:endParaRPr>
          </a:p>
          <a:p>
            <a:r>
              <a:rPr lang="zh-CN" altLang="en-US">
                <a:sym typeface="+mn-ea"/>
              </a:rPr>
              <a:t>而离线渲染会选择更慢但更准确的</a:t>
            </a:r>
            <a:r>
              <a:rPr lang="zh-CN" altLang="en-US" b="1">
                <a:sym typeface="+mn-ea"/>
              </a:rPr>
              <a:t>路径追踪</a:t>
            </a:r>
            <a:r>
              <a:rPr lang="en-US" altLang="zh-CN">
                <a:sym typeface="+mn-ea"/>
              </a:rPr>
              <a:t>+</a:t>
            </a:r>
            <a:r>
              <a:rPr lang="zh-CN" altLang="en-US" b="1">
                <a:sym typeface="+mn-ea"/>
              </a:rPr>
              <a:t>蒙特卡罗积分</a:t>
            </a:r>
            <a:r>
              <a:rPr lang="zh-CN" altLang="en-US">
                <a:sym typeface="+mn-ea"/>
              </a:rPr>
              <a:t>。</a:t>
            </a:r>
            <a:endParaRPr lang="zh-CN" altLang="en-US">
              <a:sym typeface="+mn-ea"/>
            </a:endParaRPr>
          </a:p>
          <a:p>
            <a:r>
              <a:rPr lang="zh-CN" altLang="en-US">
                <a:sym typeface="+mn-ea"/>
              </a:rPr>
              <a:t>也有例外的情况，例如</a:t>
            </a:r>
            <a:r>
              <a:rPr lang="en-US" altLang="zh-CN">
                <a:sym typeface="+mn-ea"/>
              </a:rPr>
              <a:t> NVIDIA </a:t>
            </a:r>
            <a:r>
              <a:rPr lang="zh-CN" altLang="en-US">
                <a:sym typeface="+mn-ea"/>
              </a:rPr>
              <a:t>实时光线追踪和使用</a:t>
            </a:r>
            <a:r>
              <a:rPr lang="en-US" altLang="zh-CN">
                <a:sym typeface="+mn-ea"/>
              </a:rPr>
              <a:t> Unreal </a:t>
            </a:r>
            <a:r>
              <a:rPr lang="zh-CN" altLang="en-US">
                <a:sym typeface="+mn-ea"/>
              </a:rPr>
              <a:t>游戏引擎做动画</a:t>
            </a:r>
            <a:r>
              <a:rPr lang="zh-CN" altLang="en-US">
                <a:sym typeface="+mn-ea"/>
              </a:rPr>
              <a:t>电影的小作坊。</a:t>
            </a:r>
            <a:endParaRPr lang="zh-CN" altLang="en-US">
              <a:sym typeface="+mn-ea"/>
            </a:endParaRPr>
          </a:p>
          <a:p>
            <a:r>
              <a:rPr lang="zh-CN" altLang="en-US"/>
              <a:t>本课程主要介绍的是实时渲染技术。</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离线渲染</a:t>
            </a:r>
            <a:r>
              <a:rPr lang="en-US" altLang="zh-CN">
                <a:sym typeface="+mn-ea"/>
              </a:rPr>
              <a:t> - </a:t>
            </a:r>
            <a:r>
              <a:rPr lang="zh-CN" altLang="en-US">
                <a:sym typeface="+mn-ea"/>
              </a:rPr>
              <a:t>康奈尔箱</a:t>
            </a:r>
            <a:endParaRPr lang="zh-CN" altLang="en-US">
              <a:sym typeface="+mn-ea"/>
            </a:endParaRPr>
          </a:p>
        </p:txBody>
      </p:sp>
      <p:sp>
        <p:nvSpPr>
          <p:cNvPr id="3" name="Content Placeholder 2"/>
          <p:cNvSpPr>
            <a:spLocks noGrp="1"/>
          </p:cNvSpPr>
          <p:nvPr>
            <p:ph idx="1"/>
          </p:nvPr>
        </p:nvSpPr>
        <p:spPr>
          <a:xfrm>
            <a:off x="647700" y="1825625"/>
            <a:ext cx="6433820" cy="4612005"/>
          </a:xfrm>
        </p:spPr>
        <p:txBody>
          <a:bodyPr/>
          <a:p>
            <a:r>
              <a:rPr lang="zh-CN" altLang="en-US">
                <a:sym typeface="+mn-ea"/>
              </a:rPr>
              <a:t>离线渲染几乎不在乎时间，他们采用</a:t>
            </a:r>
            <a:r>
              <a:rPr lang="zh-CN" altLang="en-US">
                <a:sym typeface="+mn-ea"/>
              </a:rPr>
              <a:t>路径追踪（</a:t>
            </a:r>
            <a:r>
              <a:rPr lang="en-US" altLang="zh-CN">
                <a:sym typeface="+mn-ea"/>
              </a:rPr>
              <a:t>path tracing</a:t>
            </a:r>
            <a:r>
              <a:rPr lang="zh-CN" altLang="en-US">
                <a:sym typeface="+mn-ea"/>
              </a:rPr>
              <a:t>）和</a:t>
            </a:r>
            <a:r>
              <a:rPr lang="zh-CN" altLang="en-US">
                <a:sym typeface="+mn-ea"/>
              </a:rPr>
              <a:t>蒙特卡罗积分来求解渲染方程，得到与实际照片无异的结果，因此又称为“照片级”渲染。</a:t>
            </a:r>
            <a:endParaRPr lang="zh-CN" altLang="en-US">
              <a:sym typeface="+mn-ea"/>
            </a:endParaRPr>
          </a:p>
          <a:p>
            <a:r>
              <a:rPr lang="zh-CN" altLang="en-US"/>
              <a:t>路径追踪的原理是，在每一个像素点上发射一条光线，然后检测他和场景物体的碰撞，如果发生碰撞，则计算反射后的出射方向，继续追踪这条方向的光线，直到光线被物体完全吸收或超出迭代次数限制为止。</a:t>
            </a:r>
            <a:endParaRPr lang="zh-CN" altLang="en-US"/>
          </a:p>
          <a:p>
            <a:r>
              <a:rPr lang="zh-CN" altLang="en-US"/>
              <a:t>由于图形学中的模型大多是三角形网格，因此</a:t>
            </a:r>
            <a:r>
              <a:rPr lang="zh-CN" altLang="en-US">
                <a:sym typeface="+mn-ea"/>
              </a:rPr>
              <a:t>路径追踪</a:t>
            </a:r>
            <a:r>
              <a:rPr lang="zh-CN" altLang="en-US"/>
              <a:t>本质上是射线（光线）与大量三角形（模型）求交。</a:t>
            </a:r>
            <a:endParaRPr lang="zh-CN" altLang="en-US"/>
          </a:p>
          <a:p>
            <a:r>
              <a:rPr lang="zh-CN" altLang="en-US"/>
              <a:t>但这种算法也有它的限制。由于路径追踪需要追踪每个光线与物体表面的交点，因此对于复杂场景或高明度的光源，需要的计算量会非常庞大，渲染时间也会变得非常长。此外，由于路径追踪使用蒙特卡洛积分法，具有随机性，存在噪点的问题，需要堆砌大量采样次数才能使其收敛，指数级地加大了计算成本。</a:t>
            </a:r>
            <a:endParaRPr lang="zh-CN" altLang="en-US"/>
          </a:p>
        </p:txBody>
      </p:sp>
      <p:pic>
        <p:nvPicPr>
          <p:cNvPr id="5" name="Picture 4"/>
          <p:cNvPicPr>
            <a:picLocks noChangeAspect="1"/>
          </p:cNvPicPr>
          <p:nvPr/>
        </p:nvPicPr>
        <p:blipFill>
          <a:blip r:embed="rId1"/>
          <a:stretch>
            <a:fillRect/>
          </a:stretch>
        </p:blipFill>
        <p:spPr>
          <a:xfrm>
            <a:off x="7080885" y="1734185"/>
            <a:ext cx="5111115" cy="51238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路径追踪</a:t>
            </a:r>
            <a:r>
              <a:rPr lang="en-US" altLang="zh-CN"/>
              <a:t> - </a:t>
            </a:r>
            <a:r>
              <a:rPr lang="zh-CN" altLang="en-US"/>
              <a:t>照片级真实感，但是代价呢？</a:t>
            </a:r>
            <a:endParaRPr lang="zh-CN" altLang="en-US"/>
          </a:p>
        </p:txBody>
      </p:sp>
      <p:sp>
        <p:nvSpPr>
          <p:cNvPr id="3" name="Content Placeholder 2"/>
          <p:cNvSpPr>
            <a:spLocks noGrp="1"/>
          </p:cNvSpPr>
          <p:nvPr>
            <p:ph idx="1"/>
          </p:nvPr>
        </p:nvSpPr>
        <p:spPr/>
        <p:txBody>
          <a:bodyPr/>
          <a:p>
            <a:r>
              <a:rPr lang="zh-CN" altLang="en-US">
                <a:sym typeface="+mn-ea"/>
              </a:rPr>
              <a:t>相传迪士尼的《疯狂动物城》，需要</a:t>
            </a:r>
            <a:r>
              <a:rPr lang="en-US" altLang="zh-CN">
                <a:sym typeface="+mn-ea"/>
              </a:rPr>
              <a:t> 10000 </a:t>
            </a:r>
            <a:r>
              <a:rPr lang="zh-CN" altLang="en-US">
                <a:sym typeface="+mn-ea"/>
              </a:rPr>
              <a:t>个</a:t>
            </a:r>
            <a:r>
              <a:rPr lang="zh-CN" altLang="en-US">
                <a:sym typeface="+mn-ea"/>
              </a:rPr>
              <a:t>“</a:t>
            </a:r>
            <a:r>
              <a:rPr lang="zh-CN" altLang="en-US">
                <a:sym typeface="+mn-ea"/>
              </a:rPr>
              <a:t>核时”才能渲染出</a:t>
            </a:r>
            <a:r>
              <a:rPr lang="zh-CN" altLang="en-US">
                <a:sym typeface="+mn-ea"/>
              </a:rPr>
              <a:t>一帧。什么概念呢？就是说单核心</a:t>
            </a:r>
            <a:r>
              <a:rPr lang="en-US" altLang="zh-CN">
                <a:sym typeface="+mn-ea"/>
              </a:rPr>
              <a:t> CPU</a:t>
            </a:r>
            <a:r>
              <a:rPr lang="zh-CN" altLang="en-US">
                <a:sym typeface="+mn-ea"/>
              </a:rPr>
              <a:t>，需要工作</a:t>
            </a:r>
            <a:r>
              <a:rPr lang="en-US" altLang="zh-CN">
                <a:sym typeface="+mn-ea"/>
              </a:rPr>
              <a:t> 10000 </a:t>
            </a:r>
            <a:r>
              <a:rPr lang="zh-CN" altLang="en-US">
                <a:sym typeface="+mn-ea"/>
              </a:rPr>
              <a:t>小时，才能渲染出你看到的一帧，如果是</a:t>
            </a:r>
            <a:r>
              <a:rPr lang="en-US" altLang="zh-CN">
                <a:sym typeface="+mn-ea"/>
              </a:rPr>
              <a:t> 100 </a:t>
            </a:r>
            <a:r>
              <a:rPr lang="zh-CN" altLang="en-US">
                <a:sym typeface="+mn-ea"/>
              </a:rPr>
              <a:t>核</a:t>
            </a:r>
            <a:r>
              <a:rPr lang="en-US" altLang="zh-CN">
                <a:sym typeface="+mn-ea"/>
              </a:rPr>
              <a:t> CPU </a:t>
            </a:r>
            <a:r>
              <a:rPr lang="zh-CN" altLang="en-US">
                <a:sym typeface="+mn-ea"/>
              </a:rPr>
              <a:t>则只要</a:t>
            </a:r>
            <a:r>
              <a:rPr lang="en-US" altLang="zh-CN">
                <a:sym typeface="+mn-ea"/>
              </a:rPr>
              <a:t> 100 </a:t>
            </a:r>
            <a:r>
              <a:rPr lang="zh-CN" altLang="en-US">
                <a:sym typeface="+mn-ea"/>
              </a:rPr>
              <a:t>小时就能出一帧。而电影一般每秒有</a:t>
            </a:r>
            <a:r>
              <a:rPr lang="en-US" altLang="zh-CN">
                <a:sym typeface="+mn-ea"/>
              </a:rPr>
              <a:t> 24 </a:t>
            </a:r>
            <a:r>
              <a:rPr lang="zh-CN" altLang="en-US">
                <a:sym typeface="+mn-ea"/>
              </a:rPr>
              <a:t>帧，考虑到整部电影有一小时多</a:t>
            </a:r>
            <a:r>
              <a:rPr lang="en-US" altLang="zh-CN">
                <a:sym typeface="+mn-ea"/>
              </a:rPr>
              <a:t>……</a:t>
            </a:r>
            <a:endParaRPr lang="en-US"/>
          </a:p>
        </p:txBody>
      </p:sp>
      <p:pic>
        <p:nvPicPr>
          <p:cNvPr id="4" name="Picture 3"/>
          <p:cNvPicPr>
            <a:picLocks noChangeAspect="1"/>
          </p:cNvPicPr>
          <p:nvPr/>
        </p:nvPicPr>
        <p:blipFill>
          <a:blip r:embed="rId1"/>
          <a:stretch>
            <a:fillRect/>
          </a:stretch>
        </p:blipFill>
        <p:spPr>
          <a:xfrm>
            <a:off x="7188200" y="3627120"/>
            <a:ext cx="5003800" cy="3230880"/>
          </a:xfrm>
          <a:prstGeom prst="rect">
            <a:avLst/>
          </a:prstGeom>
        </p:spPr>
      </p:pic>
      <p:sp>
        <p:nvSpPr>
          <p:cNvPr id="10" name="Oval Callout 9"/>
          <p:cNvSpPr/>
          <p:nvPr/>
        </p:nvSpPr>
        <p:spPr>
          <a:xfrm>
            <a:off x="4519930" y="3484245"/>
            <a:ext cx="4137025" cy="897890"/>
          </a:xfrm>
          <a:prstGeom prst="wedgeEllipseCallout">
            <a:avLst>
              <a:gd name="adj1" fmla="val 54209"/>
              <a:gd name="adj2" fmla="val 73757"/>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sym typeface="+mn-ea"/>
              </a:rPr>
              <a:t>⚡</a:t>
            </a:r>
            <a:r>
              <a:rPr lang="zh-CN" altLang="en-US" sz="2800">
                <a:latin typeface="HYTangMeiRen 85W" panose="00020600040101010101" charset="-122"/>
                <a:ea typeface="HYTangMeiRen 85W" panose="00020600040101010101" charset="-122"/>
              </a:rPr>
              <a:t>离线渲染</a:t>
            </a:r>
            <a:r>
              <a:rPr lang="zh-CN" altLang="en-US" sz="2800">
                <a:latin typeface="HYTangMeiRen 85W" panose="00020600040101010101" charset="-122"/>
                <a:ea typeface="HYTangMeiRen 85W" panose="00020600040101010101" charset="-122"/>
                <a:sym typeface="+mn-ea"/>
              </a:rPr>
              <a:t>⚡</a:t>
            </a:r>
            <a:endParaRPr lang="zh-CN" altLang="en-US" sz="2800">
              <a:latin typeface="HYTangMeiRen 85W" panose="00020600040101010101" charset="-122"/>
              <a:ea typeface="HYTangMeiRen 85W" panose="00020600040101010101" charset="-122"/>
              <a:sym typeface="+mn-ea"/>
            </a:endParaRPr>
          </a:p>
          <a:p>
            <a:pPr algn="ctr"/>
            <a:r>
              <a:rPr lang="zh-CN" altLang="en-US" sz="2800">
                <a:latin typeface="HYTangMeiRen 85W" panose="00020600040101010101" charset="-122"/>
                <a:ea typeface="HYTangMeiRen 85W" panose="00020600040101010101" charset="-122"/>
                <a:sym typeface="+mn-ea"/>
              </a:rPr>
              <a:t>⚡</a:t>
            </a:r>
            <a:r>
              <a:rPr lang="zh-CN" altLang="en-US" sz="2800">
                <a:latin typeface="HYTangMeiRen 85W" panose="00020600040101010101" charset="-122"/>
                <a:ea typeface="HYTangMeiRen 85W" panose="00020600040101010101" charset="-122"/>
              </a:rPr>
              <a:t>和我一样快⚡</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6346825" y="3118485"/>
            <a:ext cx="5845175" cy="3739515"/>
          </a:xfrm>
          <a:prstGeom prst="rect">
            <a:avLst/>
          </a:prstGeom>
        </p:spPr>
      </p:pic>
      <p:sp>
        <p:nvSpPr>
          <p:cNvPr id="2" name="Title 1"/>
          <p:cNvSpPr>
            <a:spLocks noGrp="1"/>
          </p:cNvSpPr>
          <p:nvPr>
            <p:ph type="title"/>
          </p:nvPr>
        </p:nvSpPr>
        <p:spPr/>
        <p:txBody>
          <a:bodyPr/>
          <a:p>
            <a:r>
              <a:rPr lang="zh-CN" altLang="en-US">
                <a:sym typeface="+mn-ea"/>
              </a:rPr>
              <a:t>小彭老师</a:t>
            </a:r>
            <a:r>
              <a:rPr lang="zh-CN" altLang="en-US">
                <a:sym typeface="+mn-ea"/>
              </a:rPr>
              <a:t>经验丰富，在</a:t>
            </a:r>
            <a:r>
              <a:rPr lang="en-US" altLang="zh-CN">
                <a:sym typeface="+mn-ea"/>
              </a:rPr>
              <a:t> GitHub </a:t>
            </a:r>
            <a:r>
              <a:rPr lang="zh-CN" altLang="en-US">
                <a:sym typeface="+mn-ea"/>
              </a:rPr>
              <a:t>上制作了数不尽的</a:t>
            </a:r>
            <a:r>
              <a:rPr lang="zh-CN" altLang="en-US">
                <a:sym typeface="+mn-ea"/>
              </a:rPr>
              <a:t>开源作品</a:t>
            </a:r>
            <a:endParaRPr lang="zh-CN" altLang="en-US"/>
          </a:p>
        </p:txBody>
      </p:sp>
      <p:sp>
        <p:nvSpPr>
          <p:cNvPr id="4" name="Content Placeholder 3"/>
          <p:cNvSpPr>
            <a:spLocks noGrp="1"/>
          </p:cNvSpPr>
          <p:nvPr>
            <p:ph sz="half" idx="1"/>
          </p:nvPr>
        </p:nvSpPr>
        <p:spPr>
          <a:xfrm>
            <a:off x="647700" y="1584960"/>
            <a:ext cx="10404475" cy="4851400"/>
          </a:xfrm>
        </p:spPr>
        <p:txBody>
          <a:bodyPr>
            <a:normAutofit lnSpcReduction="10000"/>
          </a:bodyPr>
          <a:p>
            <a:r>
              <a:rPr lang="en-US"/>
              <a:t>https://github.com/zenustech/zeno</a:t>
            </a:r>
            <a:endParaRPr lang="en-US"/>
          </a:p>
          <a:p>
            <a:r>
              <a:rPr lang="en-US"/>
              <a:t>https://github.com/taichi-dev/taichi_blend</a:t>
            </a:r>
            <a:endParaRPr lang="en-US"/>
          </a:p>
          <a:p>
            <a:r>
              <a:rPr lang="en-US"/>
              <a:t>https://github.com/taichi-dev/taichi_three</a:t>
            </a:r>
            <a:endParaRPr lang="en-US"/>
          </a:p>
          <a:p>
            <a:r>
              <a:rPr lang="en-US"/>
              <a:t>https://github.com/archibate/ptina</a:t>
            </a:r>
            <a:endParaRPr lang="en-US"/>
          </a:p>
          <a:p>
            <a:r>
              <a:rPr lang="en-US">
                <a:sym typeface="+mn-ea"/>
              </a:rPr>
              <a:t>https://github.com/archibate/NBodySolver</a:t>
            </a:r>
            <a:endParaRPr lang="en-US"/>
          </a:p>
          <a:p>
            <a:r>
              <a:rPr lang="en-US"/>
              <a:t>https://github.com/archibate/three-body-opengl</a:t>
            </a:r>
            <a:endParaRPr lang="en-US"/>
          </a:p>
          <a:p>
            <a:r>
              <a:rPr lang="en-US"/>
              <a:t>https://github.com/archibate/babyjson-demo</a:t>
            </a:r>
            <a:endParaRPr lang="en-US"/>
          </a:p>
          <a:p>
            <a:r>
              <a:rPr lang="en-US"/>
              <a:t>https://github.com/parallel101/course</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第二条道路</a:t>
            </a:r>
            <a:r>
              <a:rPr lang="en-US" altLang="zh-CN"/>
              <a:t> - </a:t>
            </a:r>
            <a:r>
              <a:rPr lang="zh-CN" altLang="en-US"/>
              <a:t>光栅化</a:t>
            </a:r>
            <a:endParaRPr lang="zh-CN" altLang="en-US"/>
          </a:p>
        </p:txBody>
      </p:sp>
      <p:sp>
        <p:nvSpPr>
          <p:cNvPr id="3" name="Content Placeholder 2"/>
          <p:cNvSpPr>
            <a:spLocks noGrp="1"/>
          </p:cNvSpPr>
          <p:nvPr>
            <p:ph idx="1"/>
          </p:nvPr>
        </p:nvSpPr>
        <p:spPr/>
        <p:txBody>
          <a:bodyPr/>
          <a:p>
            <a:r>
              <a:rPr lang="zh-CN" altLang="en-US"/>
              <a:t>有没有比路径追踪更高效的渲染方案呢？那就是光栅化（</a:t>
            </a:r>
            <a:r>
              <a:rPr lang="en-US" altLang="zh-CN"/>
              <a:t>rasterization</a:t>
            </a:r>
            <a:r>
              <a:rPr lang="zh-CN" altLang="en-US"/>
              <a:t>）。</a:t>
            </a:r>
            <a:endParaRPr lang="zh-CN" altLang="en-US"/>
          </a:p>
          <a:p>
            <a:r>
              <a:rPr lang="zh-CN" altLang="en-US"/>
              <a:t>他使用遍历的方法，绘制每个三角形时都检测出中心点包含在三角形内部的像素点，并填充上颜色，如下图所示。</a:t>
            </a:r>
            <a:endParaRPr lang="zh-CN" altLang="en-US"/>
          </a:p>
          <a:p>
            <a:r>
              <a:rPr lang="zh-CN" altLang="en-US"/>
              <a:t>三角形的</a:t>
            </a:r>
            <a:r>
              <a:rPr lang="zh-CN" altLang="en-US" b="1"/>
              <a:t>光栅化</a:t>
            </a:r>
            <a:r>
              <a:rPr lang="zh-CN" altLang="en-US"/>
              <a:t>，比路径追踪的</a:t>
            </a:r>
            <a:r>
              <a:rPr lang="zh-CN" altLang="en-US" b="1"/>
              <a:t>射线与三角形求交</a:t>
            </a:r>
            <a:r>
              <a:rPr lang="zh-CN" altLang="en-US"/>
              <a:t>要高效得多，且通常不需要多次采样。</a:t>
            </a:r>
            <a:endParaRPr lang="zh-CN" altLang="en-US"/>
          </a:p>
          <a:p>
            <a:endParaRPr lang="zh-CN" altLang="en-US">
              <a:sym typeface="+mn-ea"/>
            </a:endParaRPr>
          </a:p>
        </p:txBody>
      </p:sp>
      <p:pic>
        <p:nvPicPr>
          <p:cNvPr id="5" name="Picture 4"/>
          <p:cNvPicPr>
            <a:picLocks noChangeAspect="1"/>
          </p:cNvPicPr>
          <p:nvPr/>
        </p:nvPicPr>
        <p:blipFill>
          <a:blip r:embed="rId1"/>
          <a:stretch>
            <a:fillRect/>
          </a:stretch>
        </p:blipFill>
        <p:spPr>
          <a:xfrm>
            <a:off x="2044700" y="3488055"/>
            <a:ext cx="7720965" cy="321818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着色：使物体明暗分明</a:t>
            </a:r>
            <a:endParaRPr lang="zh-CN" altLang="en-US"/>
          </a:p>
        </p:txBody>
      </p:sp>
      <p:sp>
        <p:nvSpPr>
          <p:cNvPr id="3" name="Content Placeholder 2"/>
          <p:cNvSpPr>
            <a:spLocks noGrp="1"/>
          </p:cNvSpPr>
          <p:nvPr>
            <p:ph idx="1"/>
          </p:nvPr>
        </p:nvSpPr>
        <p:spPr/>
        <p:txBody>
          <a:bodyPr/>
          <a:p>
            <a:r>
              <a:rPr lang="zh-CN">
                <a:sym typeface="+mn-ea"/>
              </a:rPr>
              <a:t>如果只是光栅化，那么我们看到的图形就都是黑白的二值图像，根本不会有立体感。</a:t>
            </a:r>
            <a:endParaRPr lang="zh-CN">
              <a:sym typeface="+mn-ea"/>
            </a:endParaRPr>
          </a:p>
          <a:p>
            <a:r>
              <a:rPr lang="zh-CN">
                <a:sym typeface="+mn-ea"/>
              </a:rPr>
              <a:t>为了让图形看起来立体，真实，我们需要像离线渲染的路径追踪一样，计算物体的光照情况，给不同的位置上不同的颜色，这个操作称为着色（</a:t>
            </a:r>
            <a:r>
              <a:rPr lang="en-US" altLang="zh-CN">
                <a:sym typeface="+mn-ea"/>
              </a:rPr>
              <a:t>shade</a:t>
            </a:r>
            <a:r>
              <a:rPr lang="zh-CN" altLang="en-US">
                <a:sym typeface="+mn-ea"/>
              </a:rPr>
              <a:t>）</a:t>
            </a:r>
            <a:r>
              <a:rPr lang="zh-CN">
                <a:sym typeface="+mn-ea"/>
              </a:rPr>
              <a:t>。</a:t>
            </a:r>
            <a:endParaRPr lang="zh-CN">
              <a:sym typeface="+mn-ea"/>
            </a:endParaRPr>
          </a:p>
          <a:p>
            <a:r>
              <a:rPr lang="zh-CN">
                <a:sym typeface="+mn-ea"/>
              </a:rPr>
              <a:t>确定这个点要绘制后，就会调用所谓的着色器（</a:t>
            </a:r>
            <a:r>
              <a:rPr lang="en-US" altLang="zh-CN">
                <a:sym typeface="+mn-ea"/>
              </a:rPr>
              <a:t>shader</a:t>
            </a:r>
            <a:r>
              <a:rPr lang="zh-CN" altLang="en-US">
                <a:sym typeface="+mn-ea"/>
              </a:rPr>
              <a:t>）</a:t>
            </a:r>
            <a:r>
              <a:rPr lang="zh-CN">
                <a:sym typeface="+mn-ea"/>
              </a:rPr>
              <a:t>。着色器</a:t>
            </a:r>
            <a:r>
              <a:rPr lang="zh-CN" altLang="en-US">
                <a:sym typeface="+mn-ea"/>
              </a:rPr>
              <a:t>会根据三角形每一个像素点的位置，结合物体材质反射率、颜色、该点三维坐标与光源、摄像机的角度位置关系等信息，在相应的像素点填充上符合光学规律的颜色，区分出亮部暗部，让他看起来立体。</a:t>
            </a:r>
            <a:endParaRPr lang="zh-CN" altLang="en-US"/>
          </a:p>
          <a:p>
            <a:endParaRPr lang="zh-CN" altLang="en-US">
              <a:sym typeface="+mn-ea"/>
            </a:endParaRPr>
          </a:p>
        </p:txBody>
      </p:sp>
      <p:pic>
        <p:nvPicPr>
          <p:cNvPr id="4" name="Picture 3"/>
          <p:cNvPicPr>
            <a:picLocks noChangeAspect="1"/>
          </p:cNvPicPr>
          <p:nvPr/>
        </p:nvPicPr>
        <p:blipFill>
          <a:blip r:embed="rId1"/>
          <a:stretch>
            <a:fillRect/>
          </a:stretch>
        </p:blipFill>
        <p:spPr>
          <a:xfrm>
            <a:off x="8830310" y="4350385"/>
            <a:ext cx="2381885" cy="2377440"/>
          </a:xfrm>
          <a:prstGeom prst="rect">
            <a:avLst/>
          </a:prstGeom>
        </p:spPr>
      </p:pic>
      <p:pic>
        <p:nvPicPr>
          <p:cNvPr id="6" name="Picture 5"/>
          <p:cNvPicPr>
            <a:picLocks noChangeAspect="1"/>
          </p:cNvPicPr>
          <p:nvPr/>
        </p:nvPicPr>
        <p:blipFill>
          <a:blip r:embed="rId2"/>
          <a:stretch>
            <a:fillRect/>
          </a:stretch>
        </p:blipFill>
        <p:spPr>
          <a:xfrm>
            <a:off x="4731385" y="4350385"/>
            <a:ext cx="2477135" cy="2377440"/>
          </a:xfrm>
          <a:prstGeom prst="rect">
            <a:avLst/>
          </a:prstGeom>
        </p:spPr>
      </p:pic>
      <p:sp>
        <p:nvSpPr>
          <p:cNvPr id="7" name="Right Arrow 6"/>
          <p:cNvSpPr/>
          <p:nvPr/>
        </p:nvSpPr>
        <p:spPr>
          <a:xfrm>
            <a:off x="7369175" y="5403850"/>
            <a:ext cx="1224280"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7661275" y="5035550"/>
            <a:ext cx="640080" cy="368300"/>
          </a:xfrm>
          <a:prstGeom prst="rect">
            <a:avLst/>
          </a:prstGeom>
          <a:noFill/>
        </p:spPr>
        <p:txBody>
          <a:bodyPr wrap="none" rtlCol="0">
            <a:spAutoFit/>
          </a:bodyPr>
          <a:p>
            <a:r>
              <a:rPr lang="zh-CN" altLang="en-US"/>
              <a:t>着色</a:t>
            </a:r>
            <a:endParaRPr lang="zh-CN" altLang="en-US"/>
          </a:p>
        </p:txBody>
      </p:sp>
      <p:sp>
        <p:nvSpPr>
          <p:cNvPr id="9" name="Right Arrow 8"/>
          <p:cNvSpPr/>
          <p:nvPr/>
        </p:nvSpPr>
        <p:spPr>
          <a:xfrm>
            <a:off x="3346450" y="5403850"/>
            <a:ext cx="1224280"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3524250" y="5035550"/>
            <a:ext cx="868680" cy="368300"/>
          </a:xfrm>
          <a:prstGeom prst="rect">
            <a:avLst/>
          </a:prstGeom>
          <a:noFill/>
        </p:spPr>
        <p:txBody>
          <a:bodyPr wrap="none" rtlCol="0">
            <a:spAutoFit/>
          </a:bodyPr>
          <a:p>
            <a:r>
              <a:rPr lang="zh-CN" altLang="en-US"/>
              <a:t>光栅化</a:t>
            </a:r>
            <a:endParaRPr lang="zh-CN" altLang="en-US"/>
          </a:p>
        </p:txBody>
      </p:sp>
      <p:sp>
        <p:nvSpPr>
          <p:cNvPr id="11" name="Text Box 10"/>
          <p:cNvSpPr txBox="1"/>
          <p:nvPr/>
        </p:nvSpPr>
        <p:spPr>
          <a:xfrm>
            <a:off x="32385" y="4262755"/>
            <a:ext cx="3211830" cy="2553335"/>
          </a:xfrm>
          <a:prstGeom prst="rect">
            <a:avLst/>
          </a:prstGeom>
          <a:noFill/>
        </p:spPr>
        <p:txBody>
          <a:bodyPr wrap="none" rtlCol="0">
            <a:spAutoFit/>
          </a:bodyPr>
          <a:p>
            <a:pPr algn="l"/>
            <a:r>
              <a:rPr lang="zh-CN" altLang="en-US" sz="1600"/>
              <a:t>亲爱的</a:t>
            </a:r>
            <a:r>
              <a:rPr lang="en-US" altLang="zh-CN" sz="1600"/>
              <a:t> GPU:</a:t>
            </a:r>
            <a:endParaRPr lang="en-US" altLang="zh-CN" sz="1600"/>
          </a:p>
          <a:p>
            <a:pPr algn="l"/>
            <a:endParaRPr lang="zh-CN" altLang="en-US" sz="1600"/>
          </a:p>
          <a:p>
            <a:pPr algn="l"/>
            <a:r>
              <a:rPr lang="zh-CN" altLang="en-US" sz="1600"/>
              <a:t>以下是我要绘制的顶点数据：</a:t>
            </a:r>
            <a:endParaRPr lang="zh-CN" altLang="en-US" sz="1600"/>
          </a:p>
          <a:p>
            <a:pPr algn="l"/>
            <a:r>
              <a:rPr lang="en-US" altLang="zh-CN" sz="1600"/>
              <a:t> </a:t>
            </a:r>
            <a:r>
              <a:rPr lang="zh-CN" altLang="en-US" sz="1600"/>
              <a:t>三角形</a:t>
            </a:r>
            <a:r>
              <a:rPr lang="en-US" altLang="zh-CN" sz="1600"/>
              <a:t>1</a:t>
            </a:r>
            <a:r>
              <a:rPr lang="zh-CN" altLang="en-US" sz="1600"/>
              <a:t>：</a:t>
            </a:r>
            <a:r>
              <a:rPr lang="en-US" altLang="zh-CN" sz="1600"/>
              <a:t>(0,0) (0,1) (0.1,0.9)</a:t>
            </a:r>
            <a:endParaRPr lang="en-US" altLang="zh-CN" sz="1600"/>
          </a:p>
          <a:p>
            <a:pPr algn="l"/>
            <a:r>
              <a:rPr lang="en-US" altLang="zh-CN" sz="1600">
                <a:sym typeface="+mn-ea"/>
              </a:rPr>
              <a:t> </a:t>
            </a:r>
            <a:r>
              <a:rPr lang="zh-CN" altLang="en-US" sz="1600">
                <a:sym typeface="+mn-ea"/>
              </a:rPr>
              <a:t>三角形</a:t>
            </a:r>
            <a:r>
              <a:rPr lang="en-US" altLang="zh-CN" sz="1600">
                <a:sym typeface="+mn-ea"/>
              </a:rPr>
              <a:t>2</a:t>
            </a:r>
            <a:r>
              <a:rPr lang="zh-CN" altLang="en-US" sz="1600">
                <a:sym typeface="+mn-ea"/>
              </a:rPr>
              <a:t>：</a:t>
            </a:r>
            <a:r>
              <a:rPr lang="en-US" altLang="zh-CN" sz="1600">
                <a:sym typeface="+mn-ea"/>
              </a:rPr>
              <a:t>(0,0) (0.1,0.9) (0.2,0.8)</a:t>
            </a:r>
            <a:endParaRPr lang="en-US" altLang="zh-CN" sz="1600"/>
          </a:p>
          <a:p>
            <a:pPr algn="l"/>
            <a:r>
              <a:rPr lang="en-US" altLang="zh-CN" sz="1600">
                <a:sym typeface="+mn-ea"/>
              </a:rPr>
              <a:t> </a:t>
            </a:r>
            <a:r>
              <a:rPr lang="zh-CN" altLang="en-US" sz="1600">
                <a:sym typeface="+mn-ea"/>
              </a:rPr>
              <a:t>三角形</a:t>
            </a:r>
            <a:r>
              <a:rPr lang="en-US" altLang="zh-CN" sz="1600">
                <a:sym typeface="+mn-ea"/>
              </a:rPr>
              <a:t>3</a:t>
            </a:r>
            <a:r>
              <a:rPr lang="zh-CN" altLang="en-US" sz="1600">
                <a:sym typeface="+mn-ea"/>
              </a:rPr>
              <a:t>：</a:t>
            </a:r>
            <a:r>
              <a:rPr lang="en-US" altLang="zh-CN" sz="1600">
                <a:sym typeface="+mn-ea"/>
              </a:rPr>
              <a:t>(0,0) (0.2,0.8) (0.3,0.7)</a:t>
            </a:r>
            <a:endParaRPr lang="en-US" altLang="zh-CN" sz="1600"/>
          </a:p>
          <a:p>
            <a:pPr algn="l"/>
            <a:r>
              <a:rPr lang="en-US" altLang="zh-CN" sz="1600"/>
              <a:t> ...</a:t>
            </a:r>
            <a:endParaRPr lang="en-US" altLang="zh-CN" sz="1600"/>
          </a:p>
          <a:p>
            <a:pPr algn="l"/>
            <a:r>
              <a:rPr lang="en-US" altLang="zh-CN" sz="1600"/>
              <a:t> </a:t>
            </a:r>
            <a:r>
              <a:rPr lang="zh-CN" altLang="en-US" sz="1600"/>
              <a:t>三角形</a:t>
            </a:r>
            <a:r>
              <a:rPr lang="en-US" altLang="zh-CN" sz="1600"/>
              <a:t>n</a:t>
            </a:r>
            <a:r>
              <a:rPr lang="zh-CN" altLang="en-US" sz="1600"/>
              <a:t>：</a:t>
            </a:r>
            <a:r>
              <a:rPr lang="en-US" altLang="zh-CN" sz="1600"/>
              <a:t>(0,0) (-0.1,0.9) (0,1)</a:t>
            </a:r>
            <a:endParaRPr lang="en-US" altLang="zh-CN" sz="1600"/>
          </a:p>
          <a:p>
            <a:pPr algn="l"/>
            <a:r>
              <a:rPr lang="en-US" altLang="zh-CN" sz="1600"/>
              <a:t>             ——</a:t>
            </a:r>
            <a:r>
              <a:rPr lang="zh-CN" altLang="en-US" sz="1600"/>
              <a:t>来自爱你的</a:t>
            </a:r>
            <a:r>
              <a:rPr lang="en-US" altLang="zh-CN" sz="1600"/>
              <a:t> CPU</a:t>
            </a:r>
            <a:endParaRPr lang="en-US" altLang="zh-CN" sz="1600"/>
          </a:p>
          <a:p>
            <a:pPr algn="l"/>
            <a:r>
              <a:rPr lang="en-US" altLang="zh-CN" sz="1600"/>
              <a:t>                                </a:t>
            </a:r>
            <a:r>
              <a:rPr lang="zh-CN" altLang="en-US" sz="1600"/>
              <a:t>此致</a:t>
            </a:r>
            <a:r>
              <a:rPr lang="en-US" altLang="zh-CN" sz="1600"/>
              <a:t> </a:t>
            </a:r>
            <a:r>
              <a:rPr lang="zh-CN" altLang="en-US" sz="1600"/>
              <a:t>敬礼</a:t>
            </a:r>
            <a:endParaRPr lang="zh-CN" altLang="en-US" sz="16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第二条道路</a:t>
            </a:r>
            <a:r>
              <a:rPr lang="en-US" altLang="zh-CN"/>
              <a:t> - </a:t>
            </a:r>
            <a:r>
              <a:rPr lang="zh-CN" altLang="en-US"/>
              <a:t>光栅化</a:t>
            </a:r>
            <a:endParaRPr lang="zh-CN" altLang="en-US"/>
          </a:p>
        </p:txBody>
      </p:sp>
      <p:sp>
        <p:nvSpPr>
          <p:cNvPr id="3" name="Content Placeholder 2"/>
          <p:cNvSpPr>
            <a:spLocks noGrp="1"/>
          </p:cNvSpPr>
          <p:nvPr>
            <p:ph idx="1"/>
          </p:nvPr>
        </p:nvSpPr>
        <p:spPr/>
        <p:txBody>
          <a:bodyPr/>
          <a:p>
            <a:r>
              <a:rPr lang="zh-CN" altLang="en-US">
                <a:sym typeface="+mn-ea"/>
              </a:rPr>
              <a:t>光栅化是一个可以并行的算法，可以在</a:t>
            </a:r>
            <a:r>
              <a:rPr lang="en-US" altLang="zh-CN">
                <a:sym typeface="+mn-ea"/>
              </a:rPr>
              <a:t> CPU </a:t>
            </a:r>
            <a:r>
              <a:rPr lang="zh-CN" altLang="en-US">
                <a:sym typeface="+mn-ea"/>
              </a:rPr>
              <a:t>上编写软件代码实现，但效率较低。考虑到光栅化是绘制图形最高效的算法，人们发明了</a:t>
            </a:r>
            <a:r>
              <a:rPr lang="en-US" altLang="zh-CN">
                <a:sym typeface="+mn-ea"/>
              </a:rPr>
              <a:t> GPU</a:t>
            </a:r>
            <a:r>
              <a:rPr lang="zh-CN" altLang="en-US">
                <a:sym typeface="+mn-ea"/>
              </a:rPr>
              <a:t>，把光栅化做成硬件电路，不必软件编程，软件只需要向</a:t>
            </a:r>
            <a:r>
              <a:rPr lang="en-US" altLang="zh-CN">
                <a:sym typeface="+mn-ea"/>
              </a:rPr>
              <a:t> GPU </a:t>
            </a:r>
            <a:r>
              <a:rPr lang="zh-CN" altLang="en-US">
                <a:sym typeface="+mn-ea"/>
              </a:rPr>
              <a:t>发出指令，就可以调用</a:t>
            </a:r>
            <a:r>
              <a:rPr lang="en-US" altLang="zh-CN">
                <a:sym typeface="+mn-ea"/>
              </a:rPr>
              <a:t> GPU </a:t>
            </a:r>
            <a:r>
              <a:rPr lang="zh-CN" altLang="en-US">
                <a:sym typeface="+mn-ea"/>
              </a:rPr>
              <a:t>的光栅化电路，并绘制图像。</a:t>
            </a:r>
            <a:endParaRPr lang="zh-CN" altLang="en-US">
              <a:sym typeface="+mn-ea"/>
            </a:endParaRPr>
          </a:p>
        </p:txBody>
      </p:sp>
      <p:pic>
        <p:nvPicPr>
          <p:cNvPr id="5" name="Picture 4"/>
          <p:cNvPicPr>
            <a:picLocks noChangeAspect="1"/>
          </p:cNvPicPr>
          <p:nvPr/>
        </p:nvPicPr>
        <p:blipFill>
          <a:blip r:embed="rId1"/>
          <a:stretch>
            <a:fillRect/>
          </a:stretch>
        </p:blipFill>
        <p:spPr>
          <a:xfrm>
            <a:off x="6931025" y="4662805"/>
            <a:ext cx="5267325" cy="219519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CPU vs GPU</a:t>
            </a:r>
            <a:endParaRPr lang="en-US"/>
          </a:p>
        </p:txBody>
      </p:sp>
      <p:sp>
        <p:nvSpPr>
          <p:cNvPr id="4" name="Content Placeholder 3"/>
          <p:cNvSpPr>
            <a:spLocks noGrp="1"/>
          </p:cNvSpPr>
          <p:nvPr>
            <p:ph idx="1"/>
          </p:nvPr>
        </p:nvSpPr>
        <p:spPr/>
        <p:txBody>
          <a:bodyPr/>
          <a:p>
            <a:r>
              <a:t>CPU（中央处理器）和</a:t>
            </a:r>
            <a:r>
              <a:rPr lang="en-US"/>
              <a:t> </a:t>
            </a:r>
            <a:r>
              <a:t>GPU（图形处理器）是两种不同类型的处理器，它们在设计和功能上有很大的不同。</a:t>
            </a:r>
          </a:p>
          <a:p>
            <a:r>
              <a:t>CPU</a:t>
            </a:r>
            <a:r>
              <a:rPr lang="en-US"/>
              <a:t> </a:t>
            </a:r>
            <a:r>
              <a:t>是一种通用处理器，它被设计用于执行各种任务，包括数据管理、逻辑控制、运算等。它具备高度灵活性和可编程性，可以灵活地适应各种不同的计算需求。CPU</a:t>
            </a:r>
            <a:r>
              <a:rPr lang="en-US"/>
              <a:t> </a:t>
            </a:r>
            <a:r>
              <a:t>的处理能力以速度为主，它能够处理大量的数据，但是并不特别适合对于图形等高性能的计算。</a:t>
            </a:r>
          </a:p>
          <a:p>
            <a:r>
              <a:t>GPU</a:t>
            </a:r>
            <a:r>
              <a:rPr lang="en-US"/>
              <a:t> </a:t>
            </a:r>
            <a:r>
              <a:t>是一种专门设计用于处理图像和视频的处理器，它具备高度的并行计算能力和专门的处理图像的硬件单元。GPU</a:t>
            </a:r>
            <a:r>
              <a:rPr lang="en-US"/>
              <a:t> </a:t>
            </a:r>
            <a:r>
              <a:t>的处理能力以并行计算为主，它能够同时处理大量的计算任务，对于图形、视频等高性能计算有很强的优势。</a:t>
            </a:r>
          </a:p>
          <a:p>
            <a:r>
              <a:t>总体来说，CPU</a:t>
            </a:r>
            <a:r>
              <a:rPr lang="en-US"/>
              <a:t> </a:t>
            </a:r>
            <a:r>
              <a:t>适合处理一些通用任务，而</a:t>
            </a:r>
            <a:r>
              <a:rPr lang="en-US"/>
              <a:t> </a:t>
            </a:r>
            <a:r>
              <a:t>GPU</a:t>
            </a:r>
            <a:r>
              <a:rPr lang="en-US"/>
              <a:t> </a:t>
            </a:r>
            <a:r>
              <a:t>则更适合处理需要大量计算能力的</a:t>
            </a:r>
            <a:r>
              <a:rPr lang="zh-CN"/>
              <a:t>图形</a:t>
            </a:r>
            <a:r>
              <a:t>图像和视频任务。</a:t>
            </a:r>
          </a:p>
        </p:txBody>
      </p:sp>
      <p:pic>
        <p:nvPicPr>
          <p:cNvPr id="5" name="Picture 4"/>
          <p:cNvPicPr>
            <a:picLocks noChangeAspect="1"/>
          </p:cNvPicPr>
          <p:nvPr/>
        </p:nvPicPr>
        <p:blipFill>
          <a:blip r:embed="rId1"/>
          <a:stretch>
            <a:fillRect/>
          </a:stretch>
        </p:blipFill>
        <p:spPr>
          <a:xfrm>
            <a:off x="9778365" y="0"/>
            <a:ext cx="2413635" cy="1824990"/>
          </a:xfrm>
          <a:prstGeom prst="rect">
            <a:avLst/>
          </a:prstGeom>
        </p:spPr>
      </p:pic>
      <p:pic>
        <p:nvPicPr>
          <p:cNvPr id="6" name="Picture 5"/>
          <p:cNvPicPr>
            <a:picLocks noChangeAspect="1"/>
          </p:cNvPicPr>
          <p:nvPr/>
        </p:nvPicPr>
        <p:blipFill>
          <a:blip r:embed="rId2"/>
          <a:stretch>
            <a:fillRect/>
          </a:stretch>
        </p:blipFill>
        <p:spPr>
          <a:xfrm>
            <a:off x="0" y="5546090"/>
            <a:ext cx="1749425" cy="1311910"/>
          </a:xfrm>
          <a:prstGeom prst="rect">
            <a:avLst/>
          </a:prstGeom>
        </p:spPr>
      </p:pic>
      <p:sp>
        <p:nvSpPr>
          <p:cNvPr id="10" name="Oval Callout 9"/>
          <p:cNvSpPr/>
          <p:nvPr/>
        </p:nvSpPr>
        <p:spPr>
          <a:xfrm>
            <a:off x="5222240" y="881380"/>
            <a:ext cx="4766945" cy="702945"/>
          </a:xfrm>
          <a:prstGeom prst="wedgeEllipseCallout">
            <a:avLst>
              <a:gd name="adj1" fmla="val 48754"/>
              <a:gd name="adj2" fmla="val -66532"/>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高吞吐量</a:t>
            </a:r>
            <a:r>
              <a:rPr lang="en-US" altLang="zh-CN" sz="2800">
                <a:latin typeface="HYTangMeiRen 85W" panose="00020600040101010101" charset="-122"/>
                <a:ea typeface="HYTangMeiRen 85W" panose="00020600040101010101" charset="-122"/>
              </a:rPr>
              <a:t>&amp;</a:t>
            </a:r>
            <a:r>
              <a:rPr lang="zh-CN" altLang="en-US" sz="2800">
                <a:latin typeface="HYTangMeiRen 85W" panose="00020600040101010101" charset="-122"/>
                <a:ea typeface="HYTangMeiRen 85W" panose="00020600040101010101" charset="-122"/>
              </a:rPr>
              <a:t>数学运算</a:t>
            </a:r>
            <a:endParaRPr lang="zh-CN" altLang="en-US" sz="2800">
              <a:latin typeface="HYTangMeiRen 85W" panose="00020600040101010101" charset="-122"/>
              <a:ea typeface="HYTangMeiRen 85W" panose="00020600040101010101" charset="-122"/>
            </a:endParaRPr>
          </a:p>
        </p:txBody>
      </p:sp>
      <p:sp>
        <p:nvSpPr>
          <p:cNvPr id="7" name="Oval Callout 6"/>
          <p:cNvSpPr/>
          <p:nvPr/>
        </p:nvSpPr>
        <p:spPr>
          <a:xfrm>
            <a:off x="1369695" y="5546090"/>
            <a:ext cx="4241165" cy="702945"/>
          </a:xfrm>
          <a:prstGeom prst="wedgeEllipseCallout">
            <a:avLst>
              <a:gd name="adj1" fmla="val -58999"/>
              <a:gd name="adj2" fmla="val 25971"/>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低延迟</a:t>
            </a:r>
            <a:r>
              <a:rPr lang="en-US" altLang="zh-CN" sz="2800">
                <a:latin typeface="HYTangMeiRen 85W" panose="00020600040101010101" charset="-122"/>
                <a:ea typeface="HYTangMeiRen 85W" panose="00020600040101010101" charset="-122"/>
              </a:rPr>
              <a:t>&amp;</a:t>
            </a:r>
            <a:r>
              <a:rPr lang="zh-CN" altLang="en-US" sz="2800">
                <a:latin typeface="HYTangMeiRen 85W" panose="00020600040101010101" charset="-122"/>
                <a:ea typeface="HYTangMeiRen 85W" panose="00020600040101010101" charset="-122"/>
              </a:rPr>
              <a:t>控制逻辑</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7"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GPU </a:t>
            </a:r>
            <a:r>
              <a:rPr lang="zh-CN" altLang="en-US"/>
              <a:t>为实时渲染而生</a:t>
            </a:r>
            <a:endParaRPr lang="zh-CN" altLang="en-US"/>
          </a:p>
        </p:txBody>
      </p:sp>
      <p:sp>
        <p:nvSpPr>
          <p:cNvPr id="3" name="Content Placeholder 2"/>
          <p:cNvSpPr>
            <a:spLocks noGrp="1"/>
          </p:cNvSpPr>
          <p:nvPr>
            <p:ph idx="1"/>
          </p:nvPr>
        </p:nvSpPr>
        <p:spPr/>
        <p:txBody>
          <a:bodyPr/>
          <a:p>
            <a:r>
              <a:rPr lang="en-US">
                <a:sym typeface="+mn-ea"/>
              </a:rPr>
              <a:t>GPU </a:t>
            </a:r>
            <a:r>
              <a:rPr lang="zh-CN" altLang="en-US">
                <a:sym typeface="+mn-ea"/>
              </a:rPr>
              <a:t>一开始就是为加速光栅化而生的专用硬件。早期的</a:t>
            </a:r>
            <a:r>
              <a:rPr lang="en-US" altLang="zh-CN">
                <a:sym typeface="+mn-ea"/>
              </a:rPr>
              <a:t> GPU </a:t>
            </a:r>
            <a:r>
              <a:rPr lang="zh-CN" altLang="en-US">
                <a:sym typeface="+mn-ea"/>
              </a:rPr>
              <a:t>都是固定管线，没有可编程性，基本就是把三角形光栅化到屏幕上，然后按照预先设计好的着色函数进行上色。</a:t>
            </a:r>
            <a:endParaRPr lang="zh-CN" altLang="en-US">
              <a:sym typeface="+mn-ea"/>
            </a:endParaRPr>
          </a:p>
          <a:p>
            <a:r>
              <a:rPr lang="zh-CN" altLang="en-US">
                <a:sym typeface="+mn-ea"/>
              </a:rPr>
              <a:t>后来为了满足材质自定义的多样化需求，</a:t>
            </a:r>
            <a:r>
              <a:rPr lang="en-US" altLang="zh-CN">
                <a:sym typeface="+mn-ea"/>
              </a:rPr>
              <a:t>OpenGL 2.0 </a:t>
            </a:r>
            <a:r>
              <a:rPr lang="zh-CN" altLang="en-US">
                <a:sym typeface="+mn-ea"/>
              </a:rPr>
              <a:t>开始支持自定义着色器，即可编程管线。着色器（</a:t>
            </a:r>
            <a:r>
              <a:rPr lang="en-US" altLang="zh-CN">
                <a:sym typeface="+mn-ea"/>
              </a:rPr>
              <a:t>shader</a:t>
            </a:r>
            <a:r>
              <a:rPr lang="zh-CN" altLang="en-US">
                <a:sym typeface="+mn-ea"/>
              </a:rPr>
              <a:t>）采用一种名为</a:t>
            </a:r>
            <a:r>
              <a:rPr lang="en-US" altLang="zh-CN">
                <a:sym typeface="+mn-ea"/>
              </a:rPr>
              <a:t> GLSL </a:t>
            </a:r>
            <a:r>
              <a:rPr lang="zh-CN" altLang="en-US">
                <a:sym typeface="+mn-ea"/>
              </a:rPr>
              <a:t>的领域特定语言，用户通过编写</a:t>
            </a:r>
            <a:r>
              <a:rPr lang="en-US" altLang="zh-CN">
                <a:sym typeface="+mn-ea"/>
              </a:rPr>
              <a:t> GLSL </a:t>
            </a:r>
            <a:r>
              <a:rPr lang="zh-CN" altLang="en-US">
                <a:sym typeface="+mn-ea"/>
              </a:rPr>
              <a:t>代码，并通过</a:t>
            </a:r>
            <a:r>
              <a:rPr lang="en-US" altLang="zh-CN">
                <a:sym typeface="+mn-ea"/>
              </a:rPr>
              <a:t> OpenGL </a:t>
            </a:r>
            <a:r>
              <a:rPr lang="zh-CN" altLang="en-US">
                <a:sym typeface="+mn-ea"/>
              </a:rPr>
              <a:t>的</a:t>
            </a:r>
            <a:r>
              <a:rPr lang="en-US" altLang="zh-CN">
                <a:sym typeface="+mn-ea"/>
              </a:rPr>
              <a:t> glCompileShader </a:t>
            </a:r>
            <a:r>
              <a:rPr lang="zh-CN" altLang="en-US">
                <a:sym typeface="+mn-ea"/>
              </a:rPr>
              <a:t>函数编译成着色器。其中“片段着色器（</a:t>
            </a:r>
            <a:r>
              <a:rPr lang="en-US" altLang="zh-CN">
                <a:sym typeface="+mn-ea"/>
              </a:rPr>
              <a:t>fragment shader</a:t>
            </a:r>
            <a:r>
              <a:rPr lang="zh-CN" altLang="en-US">
                <a:sym typeface="+mn-ea"/>
              </a:rPr>
              <a:t>）”允许我们自定义像素的上色规则，而“顶点着色器（</a:t>
            </a:r>
            <a:r>
              <a:rPr lang="en-US" altLang="zh-CN">
                <a:sym typeface="+mn-ea"/>
              </a:rPr>
              <a:t>vertex shader</a:t>
            </a:r>
            <a:r>
              <a:rPr lang="zh-CN" altLang="en-US">
                <a:sym typeface="+mn-ea"/>
              </a:rPr>
              <a:t>）”。</a:t>
            </a:r>
            <a:endParaRPr lang="zh-CN" altLang="en-US">
              <a:sym typeface="+mn-ea"/>
            </a:endParaRPr>
          </a:p>
          <a:p>
            <a:r>
              <a:rPr lang="zh-CN" altLang="en-US">
                <a:sym typeface="+mn-ea"/>
              </a:rPr>
              <a:t>而</a:t>
            </a:r>
            <a:r>
              <a:rPr lang="en-US" altLang="zh-CN">
                <a:sym typeface="+mn-ea"/>
              </a:rPr>
              <a:t> OpenGL 3.0 </a:t>
            </a:r>
            <a:r>
              <a:rPr lang="zh-CN" altLang="en-US">
                <a:sym typeface="+mn-ea"/>
              </a:rPr>
              <a:t>进一步加强了用户对显存的掌控，允许用户创建连续的缓冲区，而不必每次都通过立即模式的那些小函数一个个提交单个顶点信息，可以一次性提交大量数据，并常驻在显存中。</a:t>
            </a:r>
            <a:r>
              <a:rPr lang="en-US"/>
              <a:t>OpenGL 4.0 </a:t>
            </a:r>
            <a:r>
              <a:rPr lang="zh-CN" altLang="en-US"/>
              <a:t>则加入了一种新的着色器类型，几何着色器（</a:t>
            </a:r>
            <a:r>
              <a:rPr lang="en-US" altLang="zh-CN"/>
              <a:t>geometry shader</a:t>
            </a:r>
            <a:r>
              <a:rPr lang="zh-CN" altLang="en-US"/>
              <a:t>），允许在渲染前先进行一个自定义的几何处理，将几何处理与实时渲染结合。</a:t>
            </a:r>
            <a:endParaRPr lang="zh-CN" altLang="en-US"/>
          </a:p>
        </p:txBody>
      </p:sp>
      <p:pic>
        <p:nvPicPr>
          <p:cNvPr id="5" name="Picture 4"/>
          <p:cNvPicPr>
            <a:picLocks noChangeAspect="1"/>
          </p:cNvPicPr>
          <p:nvPr/>
        </p:nvPicPr>
        <p:blipFill>
          <a:blip r:embed="rId1"/>
          <a:stretch>
            <a:fillRect/>
          </a:stretch>
        </p:blipFill>
        <p:spPr>
          <a:xfrm>
            <a:off x="9778365" y="5033010"/>
            <a:ext cx="2413635" cy="1824990"/>
          </a:xfrm>
          <a:prstGeom prst="rect">
            <a:avLst/>
          </a:prstGeom>
        </p:spPr>
      </p:pic>
      <p:sp>
        <p:nvSpPr>
          <p:cNvPr id="10" name="Oval Callout 9"/>
          <p:cNvSpPr/>
          <p:nvPr/>
        </p:nvSpPr>
        <p:spPr>
          <a:xfrm>
            <a:off x="6127750" y="5800090"/>
            <a:ext cx="3650615" cy="897890"/>
          </a:xfrm>
          <a:prstGeom prst="wedgeEllipseCallout">
            <a:avLst>
              <a:gd name="adj1" fmla="val 59253"/>
              <a:gd name="adj2" fmla="val -26449"/>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我曾是图形学专用硬件</a:t>
            </a:r>
            <a:endParaRPr lang="zh-CN" altLang="en-US" sz="2800">
              <a:latin typeface="HYTangMeiRen 85W" panose="00020600040101010101" charset="-122"/>
              <a:ea typeface="HYTangMeiRen 85W" panose="00020600040101010101" charset="-122"/>
            </a:endParaRPr>
          </a:p>
        </p:txBody>
      </p:sp>
      <p:pic>
        <p:nvPicPr>
          <p:cNvPr id="4" name="Picture 3"/>
          <p:cNvPicPr>
            <a:picLocks noChangeAspect="1"/>
          </p:cNvPicPr>
          <p:nvPr/>
        </p:nvPicPr>
        <p:blipFill>
          <a:blip r:embed="rId2"/>
          <a:stretch>
            <a:fillRect/>
          </a:stretch>
        </p:blipFill>
        <p:spPr>
          <a:xfrm>
            <a:off x="0" y="5124450"/>
            <a:ext cx="5565775" cy="1733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实时渲染</a:t>
            </a:r>
            <a:r>
              <a:rPr lang="en-US" altLang="zh-CN">
                <a:sym typeface="+mn-ea"/>
              </a:rPr>
              <a:t> - </a:t>
            </a:r>
            <a:r>
              <a:rPr lang="zh-CN" altLang="en-US">
                <a:sym typeface="+mn-ea"/>
              </a:rPr>
              <a:t>质量堪忧</a:t>
            </a:r>
            <a:endParaRPr lang="zh-CN" altLang="en-US">
              <a:sym typeface="+mn-ea"/>
            </a:endParaRPr>
          </a:p>
        </p:txBody>
      </p:sp>
      <p:sp>
        <p:nvSpPr>
          <p:cNvPr id="3" name="Content Placeholder 2"/>
          <p:cNvSpPr>
            <a:spLocks noGrp="1"/>
          </p:cNvSpPr>
          <p:nvPr>
            <p:ph idx="1"/>
          </p:nvPr>
        </p:nvSpPr>
        <p:spPr>
          <a:xfrm>
            <a:off x="647700" y="1825625"/>
            <a:ext cx="6681470" cy="4351655"/>
          </a:xfrm>
        </p:spPr>
        <p:txBody>
          <a:bodyPr/>
          <a:p>
            <a:r>
              <a:rPr lang="zh-CN" altLang="en-US">
                <a:sym typeface="+mn-ea"/>
              </a:rPr>
              <a:t>硬件加速的光栅化虽然高效，但由于光栅化只能计算光线的第一次反射，实时渲染在全局光照方面令人</a:t>
            </a:r>
            <a:r>
              <a:rPr lang="zh-CN" altLang="en-US">
                <a:sym typeface="+mn-ea"/>
              </a:rPr>
              <a:t>堪忧，为了实时性不得不牺牲了渲染结果的准确性。</a:t>
            </a:r>
            <a:endParaRPr lang="en-US"/>
          </a:p>
        </p:txBody>
      </p:sp>
      <p:pic>
        <p:nvPicPr>
          <p:cNvPr id="4" name="Picture 3"/>
          <p:cNvPicPr>
            <a:picLocks noChangeAspect="1"/>
          </p:cNvPicPr>
          <p:nvPr/>
        </p:nvPicPr>
        <p:blipFill>
          <a:blip r:embed="rId1"/>
          <a:stretch>
            <a:fillRect/>
          </a:stretch>
        </p:blipFill>
        <p:spPr>
          <a:xfrm>
            <a:off x="7329805" y="1958340"/>
            <a:ext cx="4862195" cy="4899660"/>
          </a:xfrm>
          <a:prstGeom prst="rect">
            <a:avLst/>
          </a:prstGeom>
        </p:spPr>
      </p:pic>
      <p:sp>
        <p:nvSpPr>
          <p:cNvPr id="10" name="Oval Callout 9"/>
          <p:cNvSpPr/>
          <p:nvPr/>
        </p:nvSpPr>
        <p:spPr>
          <a:xfrm>
            <a:off x="3267710" y="4293870"/>
            <a:ext cx="3942715" cy="897890"/>
          </a:xfrm>
          <a:prstGeom prst="wedgeEllipseCallout">
            <a:avLst>
              <a:gd name="adj1" fmla="val 59253"/>
              <a:gd name="adj2" fmla="val -26449"/>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使用光栅化渲染</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实时渲染的进步</a:t>
            </a:r>
            <a:endParaRPr lang="en-US">
              <a:sym typeface="+mn-ea"/>
            </a:endParaRPr>
          </a:p>
        </p:txBody>
      </p:sp>
      <p:sp>
        <p:nvSpPr>
          <p:cNvPr id="3" name="Content Placeholder 2"/>
          <p:cNvSpPr>
            <a:spLocks noGrp="1"/>
          </p:cNvSpPr>
          <p:nvPr>
            <p:ph idx="1"/>
          </p:nvPr>
        </p:nvSpPr>
        <p:spPr>
          <a:xfrm>
            <a:off x="647700" y="1825625"/>
            <a:ext cx="6602730" cy="4351655"/>
          </a:xfrm>
        </p:spPr>
        <p:txBody>
          <a:bodyPr/>
          <a:p>
            <a:r>
              <a:rPr lang="zh-CN" altLang="en-US">
                <a:sym typeface="+mn-ea"/>
              </a:rPr>
              <a:t>实时渲染中出现了许多新技术，使得低成本全局光照成为可能。例如图中对整体效果最明显的是屏幕空间反射技术（</a:t>
            </a:r>
            <a:r>
              <a:rPr lang="en-US" altLang="zh-CN">
                <a:sym typeface="+mn-ea"/>
              </a:rPr>
              <a:t>SSR</a:t>
            </a:r>
            <a:r>
              <a:rPr lang="zh-CN" altLang="en-US">
                <a:sym typeface="+mn-ea"/>
              </a:rPr>
              <a:t>），他在已经渲染完毕的二维的屏幕空间进行光线追踪，成本更低，但也能达到类似全局光照的效果，别担心，本课程将会逐步介绍这些新技术。</a:t>
            </a:r>
            <a:endParaRPr lang="zh-CN" altLang="en-US">
              <a:sym typeface="+mn-ea"/>
            </a:endParaRPr>
          </a:p>
          <a:p>
            <a:r>
              <a:rPr lang="zh-CN" altLang="en-US">
                <a:sym typeface="+mn-ea"/>
              </a:rPr>
              <a:t>现在，以往需要好几个小时的“照片级”离线渲染，现在实时渲染也能够做到一部分了，例如</a:t>
            </a:r>
            <a:r>
              <a:rPr lang="en-US" altLang="zh-CN">
                <a:sym typeface="+mn-ea"/>
              </a:rPr>
              <a:t> UE </a:t>
            </a:r>
            <a:r>
              <a:rPr lang="zh-CN" altLang="en-US">
                <a:sym typeface="+mn-ea"/>
              </a:rPr>
              <a:t>引擎。</a:t>
            </a:r>
            <a:endParaRPr lang="zh-CN" altLang="en-US">
              <a:sym typeface="+mn-ea"/>
            </a:endParaRPr>
          </a:p>
          <a:p>
            <a:r>
              <a:rPr lang="zh-CN" altLang="en-US">
                <a:sym typeface="+mn-ea"/>
              </a:rPr>
              <a:t>当然，有时像</a:t>
            </a:r>
            <a:r>
              <a:rPr lang="en-US" altLang="zh-CN">
                <a:sym typeface="+mn-ea"/>
              </a:rPr>
              <a:t> UE </a:t>
            </a:r>
            <a:r>
              <a:rPr lang="zh-CN" altLang="en-US">
                <a:sym typeface="+mn-ea"/>
              </a:rPr>
              <a:t>中这种高质量的实时渲染，是需要提前“烘培”好各种贴图数据的，相当于是把一部分的计算量提前到了游戏开发者的电脑上，让他们替游戏玩家完成一部分可以提前准备的素材，在游戏玩家侧，则可以实时对这些素材进行排列组合，插值等操作，从而能够实时游玩高质量的画面。总之，</a:t>
            </a:r>
            <a:r>
              <a:rPr lang="zh-CN" altLang="en-US">
                <a:sym typeface="+mn-ea"/>
              </a:rPr>
              <a:t>离线渲染和实时渲染必须紧密结合，才能让未来的游戏画面变得越来越好</a:t>
            </a:r>
            <a:r>
              <a:rPr lang="zh-CN" altLang="en-US">
                <a:sym typeface="+mn-ea"/>
              </a:rPr>
              <a:t>。</a:t>
            </a:r>
            <a:endParaRPr lang="zh-CN" altLang="en-US">
              <a:sym typeface="+mn-ea"/>
            </a:endParaRPr>
          </a:p>
        </p:txBody>
      </p:sp>
      <p:pic>
        <p:nvPicPr>
          <p:cNvPr id="5" name="Picture 4"/>
          <p:cNvPicPr>
            <a:picLocks noChangeAspect="1"/>
          </p:cNvPicPr>
          <p:nvPr/>
        </p:nvPicPr>
        <p:blipFill>
          <a:blip r:embed="rId1"/>
          <a:stretch>
            <a:fillRect/>
          </a:stretch>
        </p:blipFill>
        <p:spPr>
          <a:xfrm>
            <a:off x="7320915" y="1955800"/>
            <a:ext cx="4871085" cy="4902200"/>
          </a:xfrm>
          <a:prstGeom prst="rect">
            <a:avLst/>
          </a:prstGeom>
        </p:spPr>
      </p:pic>
      <p:sp>
        <p:nvSpPr>
          <p:cNvPr id="10" name="Oval Callout 9"/>
          <p:cNvSpPr/>
          <p:nvPr/>
        </p:nvSpPr>
        <p:spPr>
          <a:xfrm>
            <a:off x="6995795" y="472440"/>
            <a:ext cx="3942715" cy="897890"/>
          </a:xfrm>
          <a:prstGeom prst="wedgeEllipseCallout">
            <a:avLst>
              <a:gd name="adj1" fmla="val 35070"/>
              <a:gd name="adj2" fmla="val 146181"/>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安能辨我是实时</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GPU </a:t>
            </a:r>
            <a:r>
              <a:rPr lang="zh-CN" altLang="en-US"/>
              <a:t>到</a:t>
            </a:r>
            <a:r>
              <a:rPr lang="en-US" altLang="zh-CN"/>
              <a:t> GPGPU</a:t>
            </a:r>
            <a:endParaRPr lang="en-US" altLang="zh-CN"/>
          </a:p>
        </p:txBody>
      </p:sp>
      <p:sp>
        <p:nvSpPr>
          <p:cNvPr id="3" name="Content Placeholder 2"/>
          <p:cNvSpPr>
            <a:spLocks noGrp="1"/>
          </p:cNvSpPr>
          <p:nvPr>
            <p:ph idx="1"/>
          </p:nvPr>
        </p:nvSpPr>
        <p:spPr/>
        <p:txBody>
          <a:bodyPr/>
          <a:p>
            <a:r>
              <a:rPr lang="zh-CN" altLang="en-US">
                <a:sym typeface="+mn-ea"/>
              </a:rPr>
              <a:t>后来，着色器能够并行运算的特点被发掘，用于图形渲染以外的通用并行计算工具，后来</a:t>
            </a:r>
            <a:r>
              <a:rPr lang="en-US">
                <a:sym typeface="+mn-ea"/>
              </a:rPr>
              <a:t>OpenGL 4.3 </a:t>
            </a:r>
            <a:r>
              <a:rPr lang="zh-CN" altLang="en-US">
                <a:sym typeface="+mn-ea"/>
              </a:rPr>
              <a:t>也推出了更适合通用计算任务的“计算着色器（</a:t>
            </a:r>
            <a:r>
              <a:rPr lang="en-US" altLang="zh-CN">
                <a:sym typeface="+mn-ea"/>
              </a:rPr>
              <a:t>compute shader</a:t>
            </a:r>
            <a:r>
              <a:rPr lang="zh-CN" altLang="en-US">
                <a:sym typeface="+mn-ea"/>
              </a:rPr>
              <a:t>）”，这种着色器的语法限制更加宽松，首次加入了对</a:t>
            </a:r>
            <a:r>
              <a:rPr lang="en-US" altLang="zh-CN">
                <a:sym typeface="+mn-ea"/>
              </a:rPr>
              <a:t> block </a:t>
            </a:r>
            <a:r>
              <a:rPr lang="zh-CN" altLang="en-US">
                <a:sym typeface="+mn-ea"/>
              </a:rPr>
              <a:t>和</a:t>
            </a:r>
            <a:r>
              <a:rPr lang="en-US" altLang="zh-CN">
                <a:sym typeface="+mn-ea"/>
              </a:rPr>
              <a:t> thread </a:t>
            </a:r>
            <a:r>
              <a:rPr lang="zh-CN" altLang="en-US">
                <a:sym typeface="+mn-ea"/>
              </a:rPr>
              <a:t>的控制能力，用途上显然早已和“着色”没什么关联了，只有并行的优点被保留，</a:t>
            </a:r>
            <a:r>
              <a:rPr lang="en-US" altLang="zh-CN">
                <a:sym typeface="+mn-ea"/>
              </a:rPr>
              <a:t>GPU </a:t>
            </a:r>
            <a:r>
              <a:rPr lang="zh-CN" altLang="en-US">
                <a:sym typeface="+mn-ea"/>
              </a:rPr>
              <a:t>逐渐演变成通用的并行计算硬件。</a:t>
            </a:r>
            <a:endParaRPr lang="en-US">
              <a:sym typeface="+mn-ea"/>
            </a:endParaRPr>
          </a:p>
          <a:p>
            <a:r>
              <a:rPr lang="en-US">
                <a:sym typeface="+mn-ea"/>
              </a:rPr>
              <a:t>GPU </a:t>
            </a:r>
            <a:r>
              <a:rPr lang="zh-CN" altLang="en-US">
                <a:sym typeface="+mn-ea"/>
              </a:rPr>
              <a:t>强大的并行运算能力和延迟隐藏能力，</a:t>
            </a:r>
            <a:r>
              <a:rPr>
                <a:sym typeface="+mn-ea"/>
              </a:rPr>
              <a:t>对于需要同时处理大量数据的应用场景，比如</a:t>
            </a:r>
            <a:r>
              <a:rPr lang="zh-CN">
                <a:sym typeface="+mn-ea"/>
              </a:rPr>
              <a:t>物理仿真</a:t>
            </a:r>
            <a:r>
              <a:rPr lang="zh-CN">
                <a:sym typeface="+mn-ea"/>
              </a:rPr>
              <a:t>、音视频</a:t>
            </a:r>
            <a:r>
              <a:rPr lang="zh-CN">
                <a:sym typeface="+mn-ea"/>
              </a:rPr>
              <a:t>处理和</a:t>
            </a:r>
            <a:r>
              <a:rPr>
                <a:sym typeface="+mn-ea"/>
              </a:rPr>
              <a:t>人工智能等，</a:t>
            </a:r>
            <a:r>
              <a:rPr lang="en-US">
                <a:sym typeface="+mn-ea"/>
              </a:rPr>
              <a:t>GPU </a:t>
            </a:r>
            <a:r>
              <a:rPr lang="zh-CN" altLang="en-US">
                <a:sym typeface="+mn-ea"/>
              </a:rPr>
              <a:t>也能</a:t>
            </a:r>
            <a:r>
              <a:rPr>
                <a:sym typeface="+mn-ea"/>
              </a:rPr>
              <a:t>发挥更强大的计算能力，</a:t>
            </a:r>
            <a:r>
              <a:rPr lang="zh-CN">
                <a:sym typeface="+mn-ea"/>
              </a:rPr>
              <a:t>大幅</a:t>
            </a:r>
            <a:r>
              <a:rPr>
                <a:sym typeface="+mn-ea"/>
              </a:rPr>
              <a:t>提高</a:t>
            </a:r>
            <a:r>
              <a:rPr lang="zh-CN">
                <a:sym typeface="+mn-ea"/>
              </a:rPr>
              <a:t>吞吐量</a:t>
            </a:r>
            <a:r>
              <a:rPr>
                <a:sym typeface="+mn-ea"/>
              </a:rPr>
              <a:t>。</a:t>
            </a:r>
            <a:endParaRPr>
              <a:sym typeface="+mn-ea"/>
            </a:endParaRPr>
          </a:p>
          <a:p>
            <a:r>
              <a:rPr lang="zh-CN" altLang="en-US"/>
              <a:t>这种具备通用并行计算能力的</a:t>
            </a:r>
            <a:r>
              <a:rPr lang="en-US" altLang="zh-CN"/>
              <a:t> GPU </a:t>
            </a:r>
            <a:r>
              <a:rPr lang="zh-CN" altLang="en-US"/>
              <a:t>也被称作</a:t>
            </a:r>
            <a:r>
              <a:rPr lang="en-US" altLang="zh-CN"/>
              <a:t> </a:t>
            </a:r>
            <a:r>
              <a:rPr lang="en-US"/>
              <a:t>GPGPU</a:t>
            </a:r>
            <a:r>
              <a:rPr lang="zh-CN" altLang="en-US"/>
              <a:t>（</a:t>
            </a:r>
            <a:r>
              <a:rPr lang="en-US" altLang="zh-CN"/>
              <a:t>General Purposed GPU</a:t>
            </a:r>
            <a:r>
              <a:rPr lang="zh-CN" altLang="en-US"/>
              <a:t>）。</a:t>
            </a:r>
            <a:endParaRPr lang="zh-CN" altLang="en-US"/>
          </a:p>
        </p:txBody>
      </p:sp>
      <p:pic>
        <p:nvPicPr>
          <p:cNvPr id="5" name="Picture 4"/>
          <p:cNvPicPr>
            <a:picLocks noChangeAspect="1"/>
          </p:cNvPicPr>
          <p:nvPr/>
        </p:nvPicPr>
        <p:blipFill>
          <a:blip r:embed="rId1"/>
          <a:stretch>
            <a:fillRect/>
          </a:stretch>
        </p:blipFill>
        <p:spPr>
          <a:xfrm>
            <a:off x="9778365" y="5033010"/>
            <a:ext cx="2413635" cy="1824990"/>
          </a:xfrm>
          <a:prstGeom prst="rect">
            <a:avLst/>
          </a:prstGeom>
        </p:spPr>
      </p:pic>
      <p:sp>
        <p:nvSpPr>
          <p:cNvPr id="10" name="Oval Callout 9"/>
          <p:cNvSpPr/>
          <p:nvPr/>
        </p:nvSpPr>
        <p:spPr>
          <a:xfrm>
            <a:off x="6127750" y="5800090"/>
            <a:ext cx="3650615" cy="897890"/>
          </a:xfrm>
          <a:prstGeom prst="wedgeEllipseCallout">
            <a:avLst>
              <a:gd name="adj1" fmla="val 59253"/>
              <a:gd name="adj2" fmla="val -26449"/>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我越来越通用</a:t>
            </a:r>
            <a:endParaRPr lang="en-US" altLang="zh-CN" sz="2800">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9186545" y="0"/>
            <a:ext cx="3005455" cy="1407795"/>
          </a:xfrm>
          <a:prstGeom prst="rect">
            <a:avLst/>
          </a:prstGeom>
        </p:spPr>
      </p:pic>
      <p:pic>
        <p:nvPicPr>
          <p:cNvPr id="8" name="Picture 7"/>
          <p:cNvPicPr>
            <a:picLocks noChangeAspect="1"/>
          </p:cNvPicPr>
          <p:nvPr/>
        </p:nvPicPr>
        <p:blipFill>
          <a:blip r:embed="rId3"/>
          <a:stretch>
            <a:fillRect/>
          </a:stretch>
        </p:blipFill>
        <p:spPr>
          <a:xfrm>
            <a:off x="0" y="4194810"/>
            <a:ext cx="2157730" cy="2663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GPU </a:t>
            </a:r>
            <a:r>
              <a:rPr lang="zh-CN" altLang="en-US"/>
              <a:t>也开始支持光线追踪</a:t>
            </a:r>
            <a:endParaRPr lang="zh-CN" altLang="en-US"/>
          </a:p>
        </p:txBody>
      </p:sp>
      <p:sp>
        <p:nvSpPr>
          <p:cNvPr id="3" name="Content Placeholder 2"/>
          <p:cNvSpPr>
            <a:spLocks noGrp="1"/>
          </p:cNvSpPr>
          <p:nvPr>
            <p:ph idx="1"/>
          </p:nvPr>
        </p:nvSpPr>
        <p:spPr>
          <a:xfrm>
            <a:off x="647700" y="1664335"/>
            <a:ext cx="10515600" cy="4826000"/>
          </a:xfrm>
        </p:spPr>
        <p:txBody>
          <a:bodyPr/>
          <a:p>
            <a:r>
              <a:rPr lang="zh-CN" altLang="en-US">
                <a:sym typeface="+mn-ea"/>
              </a:rPr>
              <a:t>屏幕空间反射（</a:t>
            </a:r>
            <a:r>
              <a:rPr lang="en-US" altLang="zh-CN">
                <a:sym typeface="+mn-ea"/>
              </a:rPr>
              <a:t>SSR</a:t>
            </a:r>
            <a:r>
              <a:rPr lang="zh-CN" altLang="en-US">
                <a:sym typeface="+mn-ea"/>
              </a:rPr>
              <a:t>）和屏幕空间全局光照（</a:t>
            </a:r>
            <a:r>
              <a:rPr lang="en-US" altLang="zh-CN">
                <a:sym typeface="+mn-ea"/>
              </a:rPr>
              <a:t>SSGI</a:t>
            </a:r>
            <a:r>
              <a:rPr lang="zh-CN" altLang="en-US">
                <a:sym typeface="+mn-ea"/>
              </a:rPr>
              <a:t>）虽然高效，但是只能在二维的已经渲染完毕的屏幕上去做光线追踪。</a:t>
            </a:r>
            <a:endParaRPr lang="zh-CN" altLang="en-US">
              <a:sym typeface="+mn-ea"/>
            </a:endParaRPr>
          </a:p>
          <a:p>
            <a:r>
              <a:rPr lang="zh-CN" altLang="en-US">
                <a:sym typeface="+mn-ea"/>
              </a:rPr>
              <a:t>随着硬件的不断加速升级，光线追踪变得有希望在</a:t>
            </a:r>
            <a:r>
              <a:rPr lang="en-US" altLang="zh-CN">
                <a:sym typeface="+mn-ea"/>
              </a:rPr>
              <a:t> 1/60 </a:t>
            </a:r>
            <a:r>
              <a:rPr lang="zh-CN" altLang="en-US">
                <a:sym typeface="+mn-ea"/>
              </a:rPr>
              <a:t>秒内完成。为了让</a:t>
            </a:r>
            <a:r>
              <a:rPr lang="en-US" altLang="zh-CN">
                <a:sym typeface="+mn-ea"/>
              </a:rPr>
              <a:t> 1080p </a:t>
            </a:r>
            <a:r>
              <a:rPr lang="zh-CN" altLang="en-US">
                <a:sym typeface="+mn-ea"/>
              </a:rPr>
              <a:t>分辨率下的光线追踪变成实时（小于</a:t>
            </a:r>
            <a:r>
              <a:rPr lang="en-US" altLang="zh-CN">
                <a:sym typeface="+mn-ea"/>
              </a:rPr>
              <a:t> 1/60 </a:t>
            </a:r>
            <a:r>
              <a:rPr lang="zh-CN" altLang="en-US">
                <a:sym typeface="+mn-ea"/>
              </a:rPr>
              <a:t>秒），后来部分显卡厂商支持起了硬件加速的光线追踪，称为实时光线追踪（</a:t>
            </a:r>
            <a:r>
              <a:rPr lang="en-US" altLang="zh-CN">
                <a:sym typeface="+mn-ea"/>
              </a:rPr>
              <a:t>real-time ray-tracing</a:t>
            </a:r>
            <a:r>
              <a:rPr lang="zh-CN" altLang="en-US">
                <a:sym typeface="+mn-ea"/>
              </a:rPr>
              <a:t>，</a:t>
            </a:r>
            <a:r>
              <a:rPr lang="en-US" altLang="zh-CN">
                <a:sym typeface="+mn-ea"/>
              </a:rPr>
              <a:t>RTX</a:t>
            </a:r>
            <a:r>
              <a:rPr lang="zh-CN" altLang="en-US">
                <a:sym typeface="+mn-ea"/>
              </a:rPr>
              <a:t>），解决了之前</a:t>
            </a:r>
            <a:r>
              <a:rPr lang="en-US" altLang="zh-CN">
                <a:sym typeface="+mn-ea"/>
              </a:rPr>
              <a:t> CPU </a:t>
            </a:r>
            <a:r>
              <a:rPr lang="zh-CN" altLang="en-US">
                <a:sym typeface="+mn-ea"/>
              </a:rPr>
              <a:t>软件光线追踪太慢，</a:t>
            </a:r>
            <a:r>
              <a:rPr lang="en-US" altLang="zh-CN">
                <a:sym typeface="+mn-ea"/>
              </a:rPr>
              <a:t>GPU </a:t>
            </a:r>
            <a:r>
              <a:rPr lang="zh-CN" altLang="en-US">
                <a:sym typeface="+mn-ea"/>
              </a:rPr>
              <a:t>软件光线追踪差一点就实时的痛点。</a:t>
            </a:r>
            <a:endParaRPr lang="zh-CN" altLang="en-US">
              <a:sym typeface="+mn-ea"/>
            </a:endParaRPr>
          </a:p>
          <a:p>
            <a:r>
              <a:rPr lang="zh-CN" altLang="en-US">
                <a:sym typeface="+mn-ea"/>
              </a:rPr>
              <a:t>就像当年光栅化差一点就能实时了，</a:t>
            </a:r>
            <a:r>
              <a:rPr lang="en-US" altLang="zh-CN">
                <a:sym typeface="+mn-ea"/>
              </a:rPr>
              <a:t>NVIDIA </a:t>
            </a:r>
            <a:r>
              <a:rPr lang="zh-CN" altLang="en-US">
                <a:sym typeface="+mn-ea"/>
              </a:rPr>
              <a:t>发明</a:t>
            </a:r>
            <a:r>
              <a:rPr lang="en-US" altLang="zh-CN">
                <a:sym typeface="+mn-ea"/>
              </a:rPr>
              <a:t> GPU </a:t>
            </a:r>
            <a:r>
              <a:rPr lang="zh-CN" altLang="en-US">
                <a:sym typeface="+mn-ea"/>
              </a:rPr>
              <a:t>用硬件加速</a:t>
            </a:r>
            <a:r>
              <a:rPr lang="zh-CN" altLang="en-US" b="1">
                <a:sym typeface="+mn-ea"/>
              </a:rPr>
              <a:t>光栅化</a:t>
            </a:r>
            <a:r>
              <a:rPr lang="zh-CN" altLang="en-US">
                <a:sym typeface="+mn-ea"/>
              </a:rPr>
              <a:t>一样，他们现在又发明了硬件加速的</a:t>
            </a:r>
            <a:r>
              <a:rPr lang="zh-CN" altLang="en-US" b="1">
                <a:sym typeface="+mn-ea"/>
              </a:rPr>
              <a:t>光线追踪</a:t>
            </a:r>
            <a:r>
              <a:rPr lang="zh-CN" altLang="en-US">
                <a:sym typeface="+mn-ea"/>
              </a:rPr>
              <a:t>，同样集成到了</a:t>
            </a:r>
            <a:r>
              <a:rPr lang="en-US" altLang="zh-CN">
                <a:sym typeface="+mn-ea"/>
              </a:rPr>
              <a:t> GPU </a:t>
            </a:r>
            <a:r>
              <a:rPr lang="zh-CN" altLang="en-US">
                <a:sym typeface="+mn-ea"/>
              </a:rPr>
              <a:t>里，于是现在的淫威大</a:t>
            </a:r>
            <a:r>
              <a:rPr lang="en-US" altLang="zh-CN">
                <a:sym typeface="+mn-ea"/>
              </a:rPr>
              <a:t> GPU </a:t>
            </a:r>
            <a:r>
              <a:rPr lang="zh-CN" altLang="en-US">
                <a:sym typeface="+mn-ea"/>
              </a:rPr>
              <a:t>由光线追踪</a:t>
            </a:r>
            <a:r>
              <a:rPr lang="en-US" altLang="zh-CN">
                <a:sym typeface="+mn-ea"/>
              </a:rPr>
              <a:t>+</a:t>
            </a:r>
            <a:r>
              <a:rPr lang="zh-CN" altLang="en-US">
                <a:sym typeface="+mn-ea"/>
              </a:rPr>
              <a:t>光栅化</a:t>
            </a:r>
            <a:r>
              <a:rPr lang="en-US" altLang="zh-CN">
                <a:sym typeface="+mn-ea"/>
              </a:rPr>
              <a:t>+</a:t>
            </a:r>
            <a:r>
              <a:rPr lang="zh-CN" altLang="en-US">
                <a:sym typeface="+mn-ea"/>
              </a:rPr>
              <a:t>流处理器三个模块组成，后来还引入了伺候</a:t>
            </a:r>
            <a:r>
              <a:rPr lang="en-US" altLang="zh-CN">
                <a:sym typeface="+mn-ea"/>
              </a:rPr>
              <a:t> DLSS </a:t>
            </a:r>
            <a:r>
              <a:rPr lang="zh-CN" altLang="en-US">
                <a:sym typeface="+mn-ea"/>
              </a:rPr>
              <a:t>和</a:t>
            </a:r>
            <a:r>
              <a:rPr lang="en-US" altLang="zh-CN">
                <a:sym typeface="+mn-ea"/>
              </a:rPr>
              <a:t> AI </a:t>
            </a:r>
            <a:r>
              <a:rPr lang="zh-CN" altLang="en-US">
                <a:sym typeface="+mn-ea"/>
              </a:rPr>
              <a:t>降噪的张量计算模块。</a:t>
            </a:r>
            <a:endParaRPr lang="zh-CN" altLang="en-US">
              <a:sym typeface="+mn-ea"/>
            </a:endParaRPr>
          </a:p>
          <a:p>
            <a:r>
              <a:rPr lang="zh-CN" altLang="en-US">
                <a:sym typeface="+mn-ea"/>
              </a:rPr>
              <a:t>要注意并不是说</a:t>
            </a:r>
            <a:r>
              <a:rPr lang="en-US" altLang="zh-CN">
                <a:sym typeface="+mn-ea"/>
              </a:rPr>
              <a:t> RTX </a:t>
            </a:r>
            <a:r>
              <a:rPr lang="zh-CN" altLang="en-US">
                <a:sym typeface="+mn-ea"/>
              </a:rPr>
              <a:t>等于光追，</a:t>
            </a:r>
            <a:r>
              <a:rPr lang="en-US" altLang="zh-CN">
                <a:sym typeface="+mn-ea"/>
              </a:rPr>
              <a:t>RTX </a:t>
            </a:r>
            <a:r>
              <a:rPr lang="zh-CN" altLang="en-US">
                <a:sym typeface="+mn-ea"/>
              </a:rPr>
              <a:t>只是“硬件加速”的光追。正如硬件加速的光栅化一样。我们用</a:t>
            </a:r>
            <a:r>
              <a:rPr lang="en-US" altLang="zh-CN">
                <a:sym typeface="+mn-ea"/>
              </a:rPr>
              <a:t> OpenGL </a:t>
            </a:r>
            <a:r>
              <a:rPr lang="zh-CN" altLang="en-US">
                <a:sym typeface="+mn-ea"/>
              </a:rPr>
              <a:t>计算着色器，</a:t>
            </a:r>
            <a:r>
              <a:rPr lang="en-US" altLang="zh-CN">
                <a:sym typeface="+mn-ea"/>
              </a:rPr>
              <a:t>CUDA</a:t>
            </a:r>
            <a:r>
              <a:rPr lang="zh-CN" altLang="en-US">
                <a:sym typeface="+mn-ea"/>
              </a:rPr>
              <a:t>，</a:t>
            </a:r>
            <a:r>
              <a:rPr lang="en-US" altLang="zh-CN">
                <a:sym typeface="+mn-ea"/>
              </a:rPr>
              <a:t>OpenCL</a:t>
            </a:r>
            <a:r>
              <a:rPr lang="zh-CN" altLang="en-US">
                <a:sym typeface="+mn-ea"/>
              </a:rPr>
              <a:t>，一样可以在任何没有硬件光线追踪功能的</a:t>
            </a:r>
            <a:r>
              <a:rPr lang="en-US" altLang="zh-CN">
                <a:sym typeface="+mn-ea"/>
              </a:rPr>
              <a:t> GPU </a:t>
            </a:r>
            <a:r>
              <a:rPr lang="zh-CN" altLang="en-US">
                <a:sym typeface="+mn-ea"/>
              </a:rPr>
              <a:t>上进行软件光线追踪，只不过会比较慢，难以达到实时而已。</a:t>
            </a:r>
            <a:endParaRPr lang="zh-CN" altLang="en-US">
              <a:sym typeface="+mn-ea"/>
            </a:endParaRPr>
          </a:p>
          <a:p>
            <a:r>
              <a:rPr lang="zh-CN" altLang="en-US">
                <a:sym typeface="+mn-ea"/>
              </a:rPr>
              <a:t>虽然硬件光追只加速了</a:t>
            </a:r>
            <a:r>
              <a:rPr lang="en-US" altLang="zh-CN">
                <a:sym typeface="+mn-ea"/>
              </a:rPr>
              <a:t> 2.4 </a:t>
            </a:r>
            <a:r>
              <a:rPr lang="zh-CN" altLang="en-US">
                <a:sym typeface="+mn-ea"/>
              </a:rPr>
              <a:t>倍左右，但是由于实时渲染的特殊性，</a:t>
            </a:r>
            <a:r>
              <a:rPr lang="zh-CN" altLang="en-US" b="1">
                <a:sym typeface="+mn-ea"/>
              </a:rPr>
              <a:t>同等画质下提升</a:t>
            </a:r>
            <a:r>
              <a:rPr lang="en-US" altLang="zh-CN" b="1">
                <a:sym typeface="+mn-ea"/>
              </a:rPr>
              <a:t> 2.4 </a:t>
            </a:r>
            <a:r>
              <a:rPr lang="zh-CN" altLang="en-US" b="1">
                <a:sym typeface="+mn-ea"/>
              </a:rPr>
              <a:t>倍速度</a:t>
            </a:r>
            <a:r>
              <a:rPr lang="zh-CN" altLang="en-US">
                <a:sym typeface="+mn-ea"/>
              </a:rPr>
              <a:t>，就等于</a:t>
            </a:r>
            <a:r>
              <a:rPr lang="zh-CN" altLang="en-US" b="1">
                <a:sym typeface="+mn-ea"/>
              </a:rPr>
              <a:t>同等</a:t>
            </a:r>
            <a:r>
              <a:rPr lang="en-US" altLang="zh-CN" b="1">
                <a:sym typeface="+mn-ea"/>
              </a:rPr>
              <a:t> 1/60 </a:t>
            </a:r>
            <a:r>
              <a:rPr lang="zh-CN" altLang="en-US" b="1">
                <a:sym typeface="+mn-ea"/>
              </a:rPr>
              <a:t>秒的情况下提升了</a:t>
            </a:r>
            <a:r>
              <a:rPr lang="en-US" altLang="zh-CN" b="1">
                <a:sym typeface="+mn-ea"/>
              </a:rPr>
              <a:t> 2.4 </a:t>
            </a:r>
            <a:r>
              <a:rPr lang="zh-CN" altLang="en-US" b="1">
                <a:sym typeface="+mn-ea"/>
              </a:rPr>
              <a:t>倍画质</a:t>
            </a:r>
            <a:r>
              <a:rPr lang="zh-CN" altLang="en-US">
                <a:sym typeface="+mn-ea"/>
              </a:rPr>
              <a:t>，帧率不降提升画质，是质的飞跃，这也是为什么在实时领域硬件加速（不论是光栅化还是光线追踪）都显得格外重要。</a:t>
            </a:r>
            <a:endParaRPr lang="zh-CN" altLang="en-US">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最终效果比较</a:t>
            </a:r>
            <a:endParaRPr lang="zh-CN" altLang="en-US">
              <a:sym typeface="+mn-ea"/>
            </a:endParaRPr>
          </a:p>
        </p:txBody>
      </p:sp>
      <p:sp>
        <p:nvSpPr>
          <p:cNvPr id="12" name="Text Box 11"/>
          <p:cNvSpPr txBox="1"/>
          <p:nvPr/>
        </p:nvSpPr>
        <p:spPr>
          <a:xfrm>
            <a:off x="8176260" y="1457325"/>
            <a:ext cx="792480" cy="368300"/>
          </a:xfrm>
          <a:prstGeom prst="rect">
            <a:avLst/>
          </a:prstGeom>
          <a:noFill/>
        </p:spPr>
        <p:txBody>
          <a:bodyPr wrap="none" rtlCol="0">
            <a:spAutoFit/>
          </a:bodyPr>
          <a:p>
            <a:r>
              <a:rPr lang="en-US"/>
              <a:t>0.4 </a:t>
            </a:r>
            <a:r>
              <a:rPr lang="zh-CN" altLang="en-US"/>
              <a:t>秒</a:t>
            </a:r>
            <a:endParaRPr lang="zh-CN" altLang="en-US"/>
          </a:p>
        </p:txBody>
      </p:sp>
      <p:pic>
        <p:nvPicPr>
          <p:cNvPr id="14" name="Content Placeholder 13" descr="cornell1"/>
          <p:cNvPicPr>
            <a:picLocks noChangeAspect="1"/>
          </p:cNvPicPr>
          <p:nvPr>
            <p:ph sz="half" idx="2"/>
          </p:nvPr>
        </p:nvPicPr>
        <p:blipFill>
          <a:blip r:embed="rId1"/>
          <a:stretch>
            <a:fillRect/>
          </a:stretch>
        </p:blipFill>
        <p:spPr>
          <a:xfrm>
            <a:off x="6396355" y="1825625"/>
            <a:ext cx="4351655" cy="4351655"/>
          </a:xfrm>
          <a:prstGeom prst="rect">
            <a:avLst/>
          </a:prstGeom>
        </p:spPr>
      </p:pic>
      <p:pic>
        <p:nvPicPr>
          <p:cNvPr id="16" name="Content Placeholder 15" descr="cornell2"/>
          <p:cNvPicPr>
            <a:picLocks noChangeAspect="1"/>
          </p:cNvPicPr>
          <p:nvPr>
            <p:ph sz="half" idx="1"/>
          </p:nvPr>
        </p:nvPicPr>
        <p:blipFill>
          <a:blip r:embed="rId2"/>
          <a:stretch>
            <a:fillRect/>
          </a:stretch>
        </p:blipFill>
        <p:spPr>
          <a:xfrm>
            <a:off x="1062355" y="1825625"/>
            <a:ext cx="4351655" cy="4351655"/>
          </a:xfrm>
          <a:prstGeom prst="rect">
            <a:avLst/>
          </a:prstGeom>
        </p:spPr>
      </p:pic>
      <p:sp>
        <p:nvSpPr>
          <p:cNvPr id="17" name="Text Box 16"/>
          <p:cNvSpPr txBox="1"/>
          <p:nvPr/>
        </p:nvSpPr>
        <p:spPr>
          <a:xfrm>
            <a:off x="2874010" y="1457325"/>
            <a:ext cx="728980" cy="368300"/>
          </a:xfrm>
          <a:prstGeom prst="rect">
            <a:avLst/>
          </a:prstGeom>
          <a:noFill/>
        </p:spPr>
        <p:txBody>
          <a:bodyPr wrap="none" rtlCol="0">
            <a:spAutoFit/>
          </a:bodyPr>
          <a:p>
            <a:r>
              <a:rPr lang="en-US"/>
              <a:t>26 </a:t>
            </a:r>
            <a:r>
              <a:rPr lang="zh-CN" altLang="en-US"/>
              <a:t>秒</a:t>
            </a:r>
            <a:endParaRPr lang="zh-CN" altLang="en-US"/>
          </a:p>
        </p:txBody>
      </p:sp>
      <p:sp>
        <p:nvSpPr>
          <p:cNvPr id="18" name="Text Box 17"/>
          <p:cNvSpPr txBox="1"/>
          <p:nvPr/>
        </p:nvSpPr>
        <p:spPr>
          <a:xfrm>
            <a:off x="485140" y="6177280"/>
            <a:ext cx="5506085" cy="368300"/>
          </a:xfrm>
          <a:prstGeom prst="rect">
            <a:avLst/>
          </a:prstGeom>
          <a:noFill/>
        </p:spPr>
        <p:txBody>
          <a:bodyPr wrap="none" rtlCol="0">
            <a:spAutoFit/>
          </a:bodyPr>
          <a:p>
            <a:r>
              <a:rPr lang="en-US"/>
              <a:t>1024x1024 Cycles(RTX </a:t>
            </a:r>
            <a:r>
              <a:rPr lang="zh-CN" altLang="en-US"/>
              <a:t>加速</a:t>
            </a:r>
            <a:r>
              <a:rPr lang="en-US" altLang="zh-CN"/>
              <a:t> + </a:t>
            </a:r>
            <a:r>
              <a:rPr lang="en-US"/>
              <a:t>OIDN </a:t>
            </a:r>
            <a:r>
              <a:rPr lang="zh-CN" altLang="en-US"/>
              <a:t>降噪</a:t>
            </a:r>
            <a:r>
              <a:rPr lang="en-US" altLang="zh-CN"/>
              <a:t>)</a:t>
            </a:r>
            <a:r>
              <a:rPr lang="en-US"/>
              <a:t> 512 </a:t>
            </a:r>
            <a:r>
              <a:rPr lang="zh-CN" altLang="en-US"/>
              <a:t>采样</a:t>
            </a:r>
            <a:endParaRPr lang="zh-CN" altLang="en-US"/>
          </a:p>
        </p:txBody>
      </p:sp>
      <p:sp>
        <p:nvSpPr>
          <p:cNvPr id="19" name="Text Box 18"/>
          <p:cNvSpPr txBox="1"/>
          <p:nvPr/>
        </p:nvSpPr>
        <p:spPr>
          <a:xfrm>
            <a:off x="6262370" y="6177280"/>
            <a:ext cx="4618990" cy="368300"/>
          </a:xfrm>
          <a:prstGeom prst="rect">
            <a:avLst/>
          </a:prstGeom>
          <a:noFill/>
        </p:spPr>
        <p:txBody>
          <a:bodyPr wrap="none" rtlCol="0">
            <a:spAutoFit/>
          </a:bodyPr>
          <a:p>
            <a:r>
              <a:rPr lang="en-US"/>
              <a:t>1024x1024 Eevee(OpenGL </a:t>
            </a:r>
            <a:r>
              <a:rPr lang="zh-CN" altLang="en-US"/>
              <a:t>光栅化</a:t>
            </a:r>
            <a:r>
              <a:rPr lang="en-US"/>
              <a:t>) 64 </a:t>
            </a:r>
            <a:r>
              <a:rPr lang="zh-CN" altLang="en-US"/>
              <a:t>采样</a:t>
            </a:r>
            <a:endParaRPr lang="zh-CN" altLang="en-US"/>
          </a:p>
        </p:txBody>
      </p:sp>
      <p:sp>
        <p:nvSpPr>
          <p:cNvPr id="3" name="Oval Callout 2"/>
          <p:cNvSpPr/>
          <p:nvPr/>
        </p:nvSpPr>
        <p:spPr>
          <a:xfrm>
            <a:off x="3922395" y="935990"/>
            <a:ext cx="2473960" cy="986790"/>
          </a:xfrm>
          <a:prstGeom prst="wedgeEllipseCallout">
            <a:avLst>
              <a:gd name="adj1" fmla="val -18660"/>
              <a:gd name="adj2" fmla="val 74581"/>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en-US" sz="2000">
                <a:latin typeface="HYTangMeiRen 85W" panose="00020600040101010101" charset="-122"/>
                <a:ea typeface="HYTangMeiRen 85W" panose="00020600040101010101" charset="-122"/>
                <a:cs typeface="HYTangMeiRen 85W" panose="00020600040101010101" charset="-122"/>
              </a:rPr>
              <a:t>GPU </a:t>
            </a:r>
            <a:r>
              <a:rPr lang="zh-CN" altLang="en-US" sz="2000">
                <a:latin typeface="HYTangMeiRen 85W" panose="00020600040101010101" charset="-122"/>
                <a:ea typeface="HYTangMeiRen 85W" panose="00020600040101010101" charset="-122"/>
                <a:cs typeface="HYTangMeiRen 85W" panose="00020600040101010101" charset="-122"/>
              </a:rPr>
              <a:t>也能加速离线渲染辣</a:t>
            </a:r>
            <a:endParaRPr lang="en-US" altLang="zh-CN" sz="2000">
              <a:latin typeface="HYTangMeiRen 85W" panose="00020600040101010101" charset="-122"/>
              <a:ea typeface="HYTangMeiRen 85W" panose="00020600040101010101" charset="-122"/>
              <a:cs typeface="HYTangMeiRen 85W" panose="00020600040101010101" charset="-122"/>
            </a:endParaRPr>
          </a:p>
        </p:txBody>
      </p:sp>
      <p:sp>
        <p:nvSpPr>
          <p:cNvPr id="4" name="Text Box 3"/>
          <p:cNvSpPr txBox="1"/>
          <p:nvPr/>
        </p:nvSpPr>
        <p:spPr>
          <a:xfrm>
            <a:off x="868680" y="0"/>
            <a:ext cx="10661015" cy="645160"/>
          </a:xfrm>
          <a:prstGeom prst="rect">
            <a:avLst/>
          </a:prstGeom>
          <a:noFill/>
        </p:spPr>
        <p:txBody>
          <a:bodyPr wrap="square" rtlCol="0" anchor="t">
            <a:spAutoFit/>
          </a:bodyPr>
          <a:p>
            <a:r>
              <a:rPr lang="zh-CN" altLang="en-US">
                <a:sym typeface="+mn-ea"/>
              </a:rPr>
              <a:t>注：虽然</a:t>
            </a:r>
            <a:r>
              <a:rPr lang="en-US" altLang="zh-CN">
                <a:sym typeface="+mn-ea"/>
              </a:rPr>
              <a:t> GPU </a:t>
            </a:r>
            <a:r>
              <a:rPr lang="zh-CN" altLang="en-US">
                <a:sym typeface="+mn-ea"/>
              </a:rPr>
              <a:t>离线渲染是</a:t>
            </a:r>
            <a:r>
              <a:rPr lang="zh-CN" altLang="en-US">
                <a:sym typeface="+mn-ea"/>
              </a:rPr>
              <a:t>会更快，但由于内存限制，难以渲染超大场景，大厂多数还是喜欢用</a:t>
            </a:r>
            <a:r>
              <a:rPr lang="en-US" altLang="zh-CN">
                <a:sym typeface="+mn-ea"/>
              </a:rPr>
              <a:t> CPU </a:t>
            </a:r>
            <a:r>
              <a:rPr lang="zh-CN" altLang="en-US">
                <a:sym typeface="+mn-ea"/>
              </a:rPr>
              <a:t>渲染，在他们眼里，算力是最不值钱的东西，一般动画小作坊会比较喜欢</a:t>
            </a:r>
            <a:r>
              <a:rPr lang="en-US" altLang="zh-CN">
                <a:sym typeface="+mn-ea"/>
              </a:rPr>
              <a:t> GPU </a:t>
            </a:r>
            <a:r>
              <a:rPr lang="zh-CN" altLang="en-US">
                <a:sym typeface="+mn-ea"/>
              </a:rPr>
              <a:t>离线渲染和实时渲染。</a:t>
            </a:r>
            <a:endParaRPr lang="en-US" altLang="zh-CN">
              <a:sym typeface="+mn-ea"/>
            </a:endParaRPr>
          </a:p>
        </p:txBody>
      </p:sp>
      <p:sp>
        <p:nvSpPr>
          <p:cNvPr id="5" name="Oval Callout 4"/>
          <p:cNvSpPr/>
          <p:nvPr/>
        </p:nvSpPr>
        <p:spPr>
          <a:xfrm>
            <a:off x="8969375" y="1011555"/>
            <a:ext cx="2852420" cy="911225"/>
          </a:xfrm>
          <a:prstGeom prst="wedgeEllipseCallout">
            <a:avLst>
              <a:gd name="adj1" fmla="val -18660"/>
              <a:gd name="adj2" fmla="val 74581"/>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000">
                <a:latin typeface="HYTangMeiRen 85W" panose="00020600040101010101" charset="-122"/>
                <a:ea typeface="HYTangMeiRen 85W" panose="00020600040101010101" charset="-122"/>
                <a:cs typeface="HYTangMeiRen 85W" panose="00020600040101010101" charset="-122"/>
              </a:rPr>
              <a:t>实时渲染也接近电影级画质辣</a:t>
            </a:r>
            <a:endParaRPr lang="zh-CN" sz="2000">
              <a:latin typeface="HYTangMeiRen 85W" panose="00020600040101010101" charset="-122"/>
              <a:ea typeface="HYTangMeiRen 85W" panose="00020600040101010101" charset="-122"/>
              <a:cs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
                                        </p:tgtEl>
                                        <p:attrNameLst>
                                          <p:attrName>style.visibility</p:attrName>
                                        </p:attrNameLst>
                                      </p:cBhvr>
                                      <p:to>
                                        <p:strVal val="visible"/>
                                      </p:to>
                                    </p:set>
                                    <p:anim calcmode="discrete" valueType="clr">
                                      <p:cBhvr override="childStyle">
                                        <p:cTn id="14"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
                                        </p:tgtEl>
                                        <p:attrNameLst>
                                          <p:attrName>fillcolor</p:attrName>
                                        </p:attrNameLst>
                                      </p:cBhvr>
                                      <p:tavLst>
                                        <p:tav tm="0">
                                          <p:val>
                                            <p:clrVal>
                                              <a:schemeClr val="accent2"/>
                                            </p:clrVal>
                                          </p:val>
                                        </p:tav>
                                        <p:tav tm="50000">
                                          <p:val>
                                            <p:clrVal>
                                              <a:schemeClr val="hlink"/>
                                            </p:clrVal>
                                          </p:val>
                                        </p:tav>
                                      </p:tavLst>
                                    </p:anim>
                                    <p:set>
                                      <p:cBhvr>
                                        <p:cTn id="16" dur="80"/>
                                        <p:tgtEl>
                                          <p:spTgt spid="3"/>
                                        </p:tgtEl>
                                        <p:attrNameLst>
                                          <p:attrName>fill.type</p:attrName>
                                        </p:attrNameLst>
                                      </p:cBhvr>
                                      <p:to>
                                        <p:strVal val="solid"/>
                                      </p:to>
                                    </p:set>
                                  </p:childTnLst>
                                </p:cTn>
                              </p:par>
                            </p:childTnLst>
                          </p:cTn>
                        </p:par>
                        <p:par>
                          <p:cTn id="17" fill="hold">
                            <p:stCondLst>
                              <p:cond delay="560"/>
                            </p:stCondLst>
                            <p:childTnLst>
                              <p:par>
                                <p:cTn id="18" presetID="9" presetClass="entr" presetSubtype="0" fill="hold" grpId="0" nodeType="afterEffect">
                                  <p:stCondLst>
                                    <p:cond delay="0"/>
                                  </p:stCondLst>
                                  <p:childTnLst>
                                    <p:set>
                                      <p:cBhvr>
                                        <p:cTn id="19" dur="1000" fill="hold">
                                          <p:stCondLst>
                                            <p:cond delay="0"/>
                                          </p:stCondLst>
                                        </p:cTn>
                                        <p:tgtEl>
                                          <p:spTgt spid="4"/>
                                        </p:tgtEl>
                                        <p:attrNameLst>
                                          <p:attrName>style.visibility</p:attrName>
                                        </p:attrNameLst>
                                      </p:cBhvr>
                                      <p:to>
                                        <p:strVal val="visible"/>
                                      </p:to>
                                    </p:set>
                                    <p:animEffect transition="in" filter="dissolve">
                                      <p:cBhvr>
                                        <p:cTn id="2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小彭老师开发的</a:t>
            </a:r>
            <a:r>
              <a:rPr lang="en-US" altLang="zh-CN"/>
              <a:t> Zeno </a:t>
            </a:r>
            <a:r>
              <a:rPr lang="zh-CN" altLang="en-US"/>
              <a:t>有幸负责了《流量地球</a:t>
            </a:r>
            <a:r>
              <a:rPr lang="en-US" altLang="zh-CN"/>
              <a:t>2</a:t>
            </a:r>
            <a:r>
              <a:rPr lang="zh-CN" altLang="en-US"/>
              <a:t>》的特效制作</a:t>
            </a:r>
            <a:endParaRPr lang="zh-CN" altLang="en-US"/>
          </a:p>
        </p:txBody>
      </p:sp>
      <p:pic>
        <p:nvPicPr>
          <p:cNvPr id="9" name="Content Placeholder 8" descr="68747470733a2f2f7a656e7573746563682e6f73732d636e2d6265696a696e672e616c6979756e63732e636f6d2f506c6163652d696e2d4769746875622f3230323330342f6c69756c616e672e676966"/>
          <p:cNvPicPr>
            <a:picLocks noChangeAspect="1"/>
          </p:cNvPicPr>
          <p:nvPr>
            <p:ph idx="1"/>
          </p:nvPr>
        </p:nvPicPr>
        <p:blipFill>
          <a:blip r:embed="rId1"/>
          <a:stretch>
            <a:fillRect/>
          </a:stretch>
        </p:blipFill>
        <p:spPr>
          <a:xfrm>
            <a:off x="1818005" y="1717675"/>
            <a:ext cx="8174990" cy="4598670"/>
          </a:xfrm>
          <a:prstGeom prst="rect">
            <a:avLst/>
          </a:prstGeom>
        </p:spPr>
      </p:pic>
      <p:pic>
        <p:nvPicPr>
          <p:cNvPr id="10" name="Picture 9" descr="5482_1687504441_hd"/>
          <p:cNvPicPr>
            <a:picLocks noChangeAspect="1"/>
          </p:cNvPicPr>
          <p:nvPr/>
        </p:nvPicPr>
        <p:blipFill>
          <a:blip r:embed="rId2"/>
          <a:srcRect/>
          <a:stretch>
            <a:fillRect/>
          </a:stretch>
        </p:blipFill>
        <p:spPr>
          <a:xfrm>
            <a:off x="3025775" y="1229995"/>
            <a:ext cx="5621020" cy="5574665"/>
          </a:xfrm>
          <a:prstGeom prst="rect">
            <a:avLst/>
          </a:prstGeom>
        </p:spPr>
      </p:pic>
      <p:sp>
        <p:nvSpPr>
          <p:cNvPr id="11" name="Rounded Rectangle 10"/>
          <p:cNvSpPr/>
          <p:nvPr/>
        </p:nvSpPr>
        <p:spPr>
          <a:xfrm>
            <a:off x="3576320" y="3721100"/>
            <a:ext cx="400050" cy="2495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0" dur="1000" fill="hold"/>
                                        <p:tgtEl>
                                          <p:spTgt spid="1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GPU </a:t>
            </a:r>
            <a:r>
              <a:rPr lang="zh-CN" altLang="en-US"/>
              <a:t>渲染一个物体所需的全部流程一览</a:t>
            </a:r>
            <a:endParaRPr lang="zh-CN" altLang="en-US"/>
          </a:p>
        </p:txBody>
      </p:sp>
      <p:sp>
        <p:nvSpPr>
          <p:cNvPr id="3" name="Content Placeholder 2"/>
          <p:cNvSpPr>
            <a:spLocks noGrp="1"/>
          </p:cNvSpPr>
          <p:nvPr>
            <p:ph idx="1"/>
          </p:nvPr>
        </p:nvSpPr>
        <p:spPr>
          <a:xfrm>
            <a:off x="723265" y="1370330"/>
            <a:ext cx="10515600" cy="4351338"/>
          </a:xfrm>
        </p:spPr>
        <p:txBody>
          <a:bodyPr/>
          <a:p>
            <a:r>
              <a:rPr lang="zh-CN" altLang="en-US">
                <a:sym typeface="+mn-ea"/>
              </a:rPr>
              <a:t>由于图形的渲染的一道道工序就像流水线一样，故得名渲染管线（</a:t>
            </a:r>
            <a:r>
              <a:rPr lang="en-US" altLang="zh-CN">
                <a:sym typeface="+mn-ea"/>
              </a:rPr>
              <a:t>rendering pipeline</a:t>
            </a:r>
            <a:r>
              <a:rPr lang="zh-CN" altLang="en-US">
                <a:sym typeface="+mn-ea"/>
              </a:rPr>
              <a:t>）。</a:t>
            </a:r>
            <a:endParaRPr lang="zh-CN" altLang="en-US">
              <a:sym typeface="+mn-ea"/>
            </a:endParaRPr>
          </a:p>
        </p:txBody>
      </p:sp>
      <p:sp>
        <p:nvSpPr>
          <p:cNvPr id="7" name="Right Arrow 6"/>
          <p:cNvSpPr/>
          <p:nvPr/>
        </p:nvSpPr>
        <p:spPr>
          <a:xfrm>
            <a:off x="7287260" y="2694305"/>
            <a:ext cx="1363980"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7406640" y="2336800"/>
            <a:ext cx="1097280" cy="368300"/>
          </a:xfrm>
          <a:prstGeom prst="rect">
            <a:avLst/>
          </a:prstGeom>
          <a:noFill/>
        </p:spPr>
        <p:txBody>
          <a:bodyPr wrap="none" rtlCol="0">
            <a:spAutoFit/>
          </a:bodyPr>
          <a:p>
            <a:r>
              <a:rPr lang="zh-CN" altLang="en-US"/>
              <a:t>顶点信息</a:t>
            </a:r>
            <a:endParaRPr lang="zh-CN" altLang="en-US"/>
          </a:p>
        </p:txBody>
      </p:sp>
      <p:sp>
        <p:nvSpPr>
          <p:cNvPr id="9" name="Right Arrow 8"/>
          <p:cNvSpPr/>
          <p:nvPr/>
        </p:nvSpPr>
        <p:spPr>
          <a:xfrm>
            <a:off x="3159760" y="2705100"/>
            <a:ext cx="889000"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3131185" y="2336800"/>
            <a:ext cx="868680" cy="368300"/>
          </a:xfrm>
          <a:prstGeom prst="rect">
            <a:avLst/>
          </a:prstGeom>
          <a:noFill/>
        </p:spPr>
        <p:txBody>
          <a:bodyPr wrap="none" rtlCol="0">
            <a:spAutoFit/>
          </a:bodyPr>
          <a:p>
            <a:r>
              <a:rPr lang="zh-CN" altLang="en-US"/>
              <a:t>光栅化</a:t>
            </a:r>
            <a:endParaRPr lang="zh-CN" altLang="en-US"/>
          </a:p>
        </p:txBody>
      </p:sp>
      <p:sp>
        <p:nvSpPr>
          <p:cNvPr id="11" name="Text Box 10"/>
          <p:cNvSpPr txBox="1"/>
          <p:nvPr/>
        </p:nvSpPr>
        <p:spPr>
          <a:xfrm>
            <a:off x="647700" y="1802765"/>
            <a:ext cx="2451735" cy="1938020"/>
          </a:xfrm>
          <a:prstGeom prst="rect">
            <a:avLst/>
          </a:prstGeom>
          <a:noFill/>
        </p:spPr>
        <p:txBody>
          <a:bodyPr wrap="none" rtlCol="0">
            <a:spAutoFit/>
          </a:bodyPr>
          <a:p>
            <a:pPr algn="l"/>
            <a:r>
              <a:rPr lang="zh-CN" altLang="en-US" sz="1200"/>
              <a:t>亲爱的</a:t>
            </a:r>
            <a:r>
              <a:rPr lang="en-US" altLang="zh-CN" sz="1200"/>
              <a:t> GPU:</a:t>
            </a:r>
            <a:endParaRPr lang="en-US" altLang="zh-CN" sz="1200"/>
          </a:p>
          <a:p>
            <a:pPr algn="l"/>
            <a:endParaRPr lang="zh-CN" altLang="en-US" sz="1200"/>
          </a:p>
          <a:p>
            <a:pPr algn="l"/>
            <a:r>
              <a:rPr lang="zh-CN" altLang="en-US" sz="1200"/>
              <a:t>以下是我要绘制的顶点数据：</a:t>
            </a:r>
            <a:endParaRPr lang="zh-CN" altLang="en-US" sz="1200"/>
          </a:p>
          <a:p>
            <a:pPr algn="l"/>
            <a:r>
              <a:rPr lang="en-US" altLang="zh-CN" sz="1200"/>
              <a:t> </a:t>
            </a:r>
            <a:r>
              <a:rPr lang="zh-CN" altLang="en-US" sz="1200"/>
              <a:t>三角形</a:t>
            </a:r>
            <a:r>
              <a:rPr lang="en-US" altLang="zh-CN" sz="1200"/>
              <a:t>1</a:t>
            </a:r>
            <a:r>
              <a:rPr lang="zh-CN" altLang="en-US" sz="1200"/>
              <a:t>：</a:t>
            </a:r>
            <a:r>
              <a:rPr lang="en-US" altLang="zh-CN" sz="1200"/>
              <a:t>(0,0) (0,1) (0.1,0.9)</a:t>
            </a:r>
            <a:endParaRPr lang="en-US" altLang="zh-CN" sz="1200"/>
          </a:p>
          <a:p>
            <a:pPr algn="l"/>
            <a:r>
              <a:rPr lang="en-US" altLang="zh-CN" sz="1200">
                <a:sym typeface="+mn-ea"/>
              </a:rPr>
              <a:t> </a:t>
            </a:r>
            <a:r>
              <a:rPr lang="zh-CN" altLang="en-US" sz="1200">
                <a:sym typeface="+mn-ea"/>
              </a:rPr>
              <a:t>三角形</a:t>
            </a:r>
            <a:r>
              <a:rPr lang="en-US" altLang="zh-CN" sz="1200">
                <a:sym typeface="+mn-ea"/>
              </a:rPr>
              <a:t>2</a:t>
            </a:r>
            <a:r>
              <a:rPr lang="zh-CN" altLang="en-US" sz="1200">
                <a:sym typeface="+mn-ea"/>
              </a:rPr>
              <a:t>：</a:t>
            </a:r>
            <a:r>
              <a:rPr lang="en-US" altLang="zh-CN" sz="1200">
                <a:sym typeface="+mn-ea"/>
              </a:rPr>
              <a:t>(0,0) (0.1,0.9) (0.2,0.8)</a:t>
            </a:r>
            <a:endParaRPr lang="en-US" altLang="zh-CN" sz="1200"/>
          </a:p>
          <a:p>
            <a:pPr algn="l"/>
            <a:r>
              <a:rPr lang="en-US" altLang="zh-CN" sz="1200">
                <a:sym typeface="+mn-ea"/>
              </a:rPr>
              <a:t> </a:t>
            </a:r>
            <a:r>
              <a:rPr lang="zh-CN" altLang="en-US" sz="1200">
                <a:sym typeface="+mn-ea"/>
              </a:rPr>
              <a:t>三角形</a:t>
            </a:r>
            <a:r>
              <a:rPr lang="en-US" altLang="zh-CN" sz="1200">
                <a:sym typeface="+mn-ea"/>
              </a:rPr>
              <a:t>3</a:t>
            </a:r>
            <a:r>
              <a:rPr lang="zh-CN" altLang="en-US" sz="1200">
                <a:sym typeface="+mn-ea"/>
              </a:rPr>
              <a:t>：</a:t>
            </a:r>
            <a:r>
              <a:rPr lang="en-US" altLang="zh-CN" sz="1200">
                <a:sym typeface="+mn-ea"/>
              </a:rPr>
              <a:t>(0,0) (0.2,0.8) (0.3,0.7)</a:t>
            </a:r>
            <a:endParaRPr lang="en-US" altLang="zh-CN" sz="1200"/>
          </a:p>
          <a:p>
            <a:pPr algn="l"/>
            <a:r>
              <a:rPr lang="en-US" altLang="zh-CN" sz="1200"/>
              <a:t> ...</a:t>
            </a:r>
            <a:endParaRPr lang="en-US" altLang="zh-CN" sz="1200"/>
          </a:p>
          <a:p>
            <a:pPr algn="l"/>
            <a:r>
              <a:rPr lang="en-US" altLang="zh-CN" sz="1200"/>
              <a:t> </a:t>
            </a:r>
            <a:r>
              <a:rPr lang="zh-CN" altLang="en-US" sz="1200"/>
              <a:t>三角形</a:t>
            </a:r>
            <a:r>
              <a:rPr lang="en-US" altLang="zh-CN" sz="1200"/>
              <a:t>n</a:t>
            </a:r>
            <a:r>
              <a:rPr lang="zh-CN" altLang="en-US" sz="1200"/>
              <a:t>：</a:t>
            </a:r>
            <a:r>
              <a:rPr lang="en-US" altLang="zh-CN" sz="1200"/>
              <a:t>(0,0) (-0.1,0.9) (0,1)</a:t>
            </a:r>
            <a:endParaRPr lang="en-US" altLang="zh-CN" sz="1200"/>
          </a:p>
          <a:p>
            <a:pPr algn="l"/>
            <a:r>
              <a:rPr lang="en-US" altLang="zh-CN" sz="1200"/>
              <a:t>             ——</a:t>
            </a:r>
            <a:r>
              <a:rPr lang="zh-CN" altLang="en-US" sz="1200"/>
              <a:t>来自爱你的</a:t>
            </a:r>
            <a:r>
              <a:rPr lang="en-US" altLang="zh-CN" sz="1200"/>
              <a:t> CPU</a:t>
            </a:r>
            <a:endParaRPr lang="en-US" altLang="zh-CN" sz="1200"/>
          </a:p>
          <a:p>
            <a:pPr algn="l"/>
            <a:r>
              <a:rPr lang="en-US" altLang="zh-CN" sz="1200"/>
              <a:t>                                </a:t>
            </a:r>
            <a:r>
              <a:rPr lang="zh-CN" altLang="en-US" sz="1200"/>
              <a:t>此致</a:t>
            </a:r>
            <a:r>
              <a:rPr lang="en-US" altLang="zh-CN" sz="1200"/>
              <a:t> </a:t>
            </a:r>
            <a:r>
              <a:rPr lang="zh-CN" altLang="en-US" sz="1200"/>
              <a:t>敬礼</a:t>
            </a:r>
            <a:endParaRPr lang="zh-CN" altLang="en-US" sz="1200"/>
          </a:p>
        </p:txBody>
      </p:sp>
      <p:sp>
        <p:nvSpPr>
          <p:cNvPr id="5" name="Right Arrow 4"/>
          <p:cNvSpPr/>
          <p:nvPr/>
        </p:nvSpPr>
        <p:spPr>
          <a:xfrm rot="5400000">
            <a:off x="10033000" y="4142740"/>
            <a:ext cx="531495"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10423525" y="4105275"/>
            <a:ext cx="640080" cy="368300"/>
          </a:xfrm>
          <a:prstGeom prst="rect">
            <a:avLst/>
          </a:prstGeom>
          <a:noFill/>
        </p:spPr>
        <p:txBody>
          <a:bodyPr wrap="none" rtlCol="0">
            <a:spAutoFit/>
          </a:bodyPr>
          <a:p>
            <a:r>
              <a:rPr lang="zh-CN" altLang="en-US"/>
              <a:t>着色</a:t>
            </a:r>
            <a:endParaRPr lang="zh-CN" altLang="en-US"/>
          </a:p>
        </p:txBody>
      </p:sp>
      <p:pic>
        <p:nvPicPr>
          <p:cNvPr id="16" name="Picture 15"/>
          <p:cNvPicPr>
            <a:picLocks noChangeAspect="1"/>
          </p:cNvPicPr>
          <p:nvPr/>
        </p:nvPicPr>
        <p:blipFill>
          <a:blip r:embed="rId1"/>
          <a:stretch>
            <a:fillRect/>
          </a:stretch>
        </p:blipFill>
        <p:spPr>
          <a:xfrm>
            <a:off x="4124960" y="4587875"/>
            <a:ext cx="3058795" cy="2068195"/>
          </a:xfrm>
          <a:prstGeom prst="rect">
            <a:avLst/>
          </a:prstGeom>
        </p:spPr>
      </p:pic>
      <p:pic>
        <p:nvPicPr>
          <p:cNvPr id="17" name="Picture 16"/>
          <p:cNvPicPr>
            <a:picLocks noChangeAspect="1"/>
          </p:cNvPicPr>
          <p:nvPr/>
        </p:nvPicPr>
        <p:blipFill>
          <a:blip r:embed="rId2"/>
          <a:stretch>
            <a:fillRect/>
          </a:stretch>
        </p:blipFill>
        <p:spPr>
          <a:xfrm>
            <a:off x="8741410" y="4598035"/>
            <a:ext cx="3194685" cy="2113280"/>
          </a:xfrm>
          <a:prstGeom prst="rect">
            <a:avLst/>
          </a:prstGeom>
        </p:spPr>
      </p:pic>
      <p:pic>
        <p:nvPicPr>
          <p:cNvPr id="18" name="Picture 17"/>
          <p:cNvPicPr>
            <a:picLocks noChangeAspect="1"/>
          </p:cNvPicPr>
          <p:nvPr/>
        </p:nvPicPr>
        <p:blipFill>
          <a:blip r:embed="rId3"/>
          <a:stretch>
            <a:fillRect/>
          </a:stretch>
        </p:blipFill>
        <p:spPr>
          <a:xfrm>
            <a:off x="4110355" y="1802765"/>
            <a:ext cx="3093720" cy="2174240"/>
          </a:xfrm>
          <a:prstGeom prst="rect">
            <a:avLst/>
          </a:prstGeom>
        </p:spPr>
      </p:pic>
      <p:pic>
        <p:nvPicPr>
          <p:cNvPr id="19" name="Picture 18"/>
          <p:cNvPicPr>
            <a:picLocks noChangeAspect="1"/>
          </p:cNvPicPr>
          <p:nvPr/>
        </p:nvPicPr>
        <p:blipFill>
          <a:blip r:embed="rId4"/>
          <a:stretch>
            <a:fillRect/>
          </a:stretch>
        </p:blipFill>
        <p:spPr>
          <a:xfrm>
            <a:off x="8741410" y="1792605"/>
            <a:ext cx="3256280" cy="2120900"/>
          </a:xfrm>
          <a:prstGeom prst="rect">
            <a:avLst/>
          </a:prstGeom>
        </p:spPr>
      </p:pic>
      <p:sp>
        <p:nvSpPr>
          <p:cNvPr id="20" name="Right Arrow 19"/>
          <p:cNvSpPr/>
          <p:nvPr/>
        </p:nvSpPr>
        <p:spPr>
          <a:xfrm rot="10800000">
            <a:off x="7287260" y="5487035"/>
            <a:ext cx="1343025"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7186930" y="5118100"/>
            <a:ext cx="1554480" cy="368300"/>
          </a:xfrm>
          <a:prstGeom prst="rect">
            <a:avLst/>
          </a:prstGeom>
          <a:noFill/>
        </p:spPr>
        <p:txBody>
          <a:bodyPr wrap="none" rtlCol="0">
            <a:spAutoFit/>
          </a:bodyPr>
          <a:p>
            <a:r>
              <a:rPr lang="zh-CN" altLang="en-US"/>
              <a:t>屏幕空间特效</a:t>
            </a:r>
            <a:endParaRPr lang="zh-CN" altLang="en-US"/>
          </a:p>
        </p:txBody>
      </p:sp>
      <p:sp>
        <p:nvSpPr>
          <p:cNvPr id="22" name="Text Box 21"/>
          <p:cNvSpPr txBox="1"/>
          <p:nvPr/>
        </p:nvSpPr>
        <p:spPr>
          <a:xfrm>
            <a:off x="880745" y="4745355"/>
            <a:ext cx="1985010" cy="1753235"/>
          </a:xfrm>
          <a:prstGeom prst="rect">
            <a:avLst/>
          </a:prstGeom>
          <a:noFill/>
        </p:spPr>
        <p:txBody>
          <a:bodyPr wrap="none" rtlCol="0">
            <a:spAutoFit/>
          </a:bodyPr>
          <a:p>
            <a:pPr algn="l"/>
            <a:r>
              <a:rPr lang="zh-CN" altLang="en-US" sz="1200"/>
              <a:t>你写的</a:t>
            </a:r>
            <a:r>
              <a:rPr lang="en-US" altLang="zh-CN" sz="1200"/>
              <a:t> C++ </a:t>
            </a:r>
            <a:r>
              <a:rPr lang="zh-CN" altLang="en-US" sz="1200"/>
              <a:t>代码：</a:t>
            </a:r>
            <a:endParaRPr lang="zh-CN" altLang="en-US" sz="1200"/>
          </a:p>
          <a:p>
            <a:pPr algn="l"/>
            <a:endParaRPr lang="zh-CN" altLang="en-US" sz="1200"/>
          </a:p>
          <a:p>
            <a:pPr algn="l"/>
            <a:r>
              <a:rPr lang="en-US" sz="1200"/>
              <a:t>glBegin(GL_TRIANGLES);</a:t>
            </a:r>
            <a:endParaRPr lang="en-US" sz="1200"/>
          </a:p>
          <a:p>
            <a:pPr algn="l"/>
            <a:r>
              <a:rPr lang="en-US" sz="1200"/>
              <a:t>glVertex2f</a:t>
            </a:r>
            <a:r>
              <a:rPr lang="en-US" altLang="zh-CN" sz="1200"/>
              <a:t>(0,0);</a:t>
            </a:r>
            <a:endParaRPr lang="en-US" altLang="zh-CN" sz="1200"/>
          </a:p>
          <a:p>
            <a:pPr algn="l"/>
            <a:r>
              <a:rPr lang="en-US" altLang="zh-CN" sz="1200"/>
              <a:t>glVertex2f(0,1);</a:t>
            </a:r>
            <a:endParaRPr lang="en-US" altLang="zh-CN" sz="1200"/>
          </a:p>
          <a:p>
            <a:pPr algn="l"/>
            <a:r>
              <a:rPr lang="en-US" altLang="zh-CN" sz="1200"/>
              <a:t>glVertex2f(0.1,0.9);</a:t>
            </a:r>
            <a:endParaRPr lang="en-US" altLang="zh-CN" sz="1200"/>
          </a:p>
          <a:p>
            <a:pPr algn="l"/>
            <a:r>
              <a:rPr lang="en-US" sz="1200">
                <a:sym typeface="+mn-ea"/>
              </a:rPr>
              <a:t>glVertex2f</a:t>
            </a:r>
            <a:r>
              <a:rPr lang="en-US" altLang="zh-CN" sz="1200">
                <a:sym typeface="+mn-ea"/>
              </a:rPr>
              <a:t>(0,0)</a:t>
            </a:r>
            <a:r>
              <a:rPr lang="en-US" sz="1200">
                <a:sym typeface="+mn-ea"/>
              </a:rPr>
              <a:t>;</a:t>
            </a:r>
            <a:endParaRPr lang="en-US" sz="1200">
              <a:sym typeface="+mn-ea"/>
            </a:endParaRPr>
          </a:p>
          <a:p>
            <a:pPr algn="l"/>
            <a:r>
              <a:rPr lang="en-US" sz="1200"/>
              <a:t>...</a:t>
            </a:r>
            <a:endParaRPr lang="en-US" sz="1200"/>
          </a:p>
          <a:p>
            <a:pPr algn="l"/>
            <a:r>
              <a:rPr lang="en-US" sz="1200"/>
              <a:t>glEnd();</a:t>
            </a:r>
            <a:endParaRPr lang="en-US" sz="1200"/>
          </a:p>
        </p:txBody>
      </p:sp>
      <p:sp>
        <p:nvSpPr>
          <p:cNvPr id="23" name="Right Arrow 22"/>
          <p:cNvSpPr/>
          <p:nvPr/>
        </p:nvSpPr>
        <p:spPr>
          <a:xfrm rot="16200000">
            <a:off x="1428750" y="4107815"/>
            <a:ext cx="889000"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2008505" y="4058920"/>
            <a:ext cx="1558290" cy="368300"/>
          </a:xfrm>
          <a:prstGeom prst="rect">
            <a:avLst/>
          </a:prstGeom>
          <a:noFill/>
        </p:spPr>
        <p:txBody>
          <a:bodyPr wrap="none" rtlCol="0">
            <a:spAutoFit/>
          </a:bodyPr>
          <a:p>
            <a:r>
              <a:rPr lang="en-US" altLang="zh-CN"/>
              <a:t>OpenGL </a:t>
            </a:r>
            <a:r>
              <a:rPr lang="zh-CN" altLang="en-US"/>
              <a:t>驱动</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题外话：</a:t>
            </a:r>
            <a:r>
              <a:rPr lang="en-US"/>
              <a:t>GPU </a:t>
            </a:r>
            <a:r>
              <a:rPr lang="zh-CN" altLang="en-US"/>
              <a:t>也可以渲染二维图形</a:t>
            </a:r>
            <a:endParaRPr lang="zh-CN" altLang="en-US"/>
          </a:p>
        </p:txBody>
      </p:sp>
      <p:sp>
        <p:nvSpPr>
          <p:cNvPr id="3" name="Content Placeholder 2"/>
          <p:cNvSpPr>
            <a:spLocks noGrp="1"/>
          </p:cNvSpPr>
          <p:nvPr>
            <p:ph idx="1"/>
          </p:nvPr>
        </p:nvSpPr>
        <p:spPr/>
        <p:txBody>
          <a:bodyPr/>
          <a:p>
            <a:r>
              <a:rPr lang="en-US"/>
              <a:t>GPU（图形处理器）在渲染三维图形方面几乎是不可替代的，但是它们也可以用于渲染二维图形</a:t>
            </a:r>
            <a:r>
              <a:rPr lang="zh-CN" altLang="en-US"/>
              <a:t>（包括文字和图标）</a:t>
            </a:r>
            <a:r>
              <a:rPr lang="en-US"/>
              <a:t>，例如我们</a:t>
            </a:r>
            <a:r>
              <a:rPr lang="zh-CN" altLang="en-US"/>
              <a:t>平时</a:t>
            </a:r>
            <a:r>
              <a:rPr lang="en-US"/>
              <a:t>看到的图形用户界面（GUI）</a:t>
            </a:r>
            <a:r>
              <a:rPr lang="zh-CN" altLang="en-US"/>
              <a:t>、浏览器（</a:t>
            </a:r>
            <a:r>
              <a:rPr lang="en-US" altLang="zh-CN"/>
              <a:t>Web</a:t>
            </a:r>
            <a:r>
              <a:rPr lang="zh-CN" altLang="en-US"/>
              <a:t>）等，都有</a:t>
            </a:r>
            <a:r>
              <a:rPr lang="en-US" altLang="zh-CN"/>
              <a:t> GPU </a:t>
            </a:r>
            <a:r>
              <a:rPr lang="zh-CN" altLang="en-US"/>
              <a:t>的功劳</a:t>
            </a:r>
            <a:r>
              <a:rPr lang="en-US"/>
              <a:t>。GPU 的渲染能力非常高，它可以同时渲染许多</a:t>
            </a:r>
            <a:r>
              <a:rPr lang="zh-CN" altLang="en-US"/>
              <a:t>图形</a:t>
            </a:r>
            <a:r>
              <a:rPr lang="en-US"/>
              <a:t>，</a:t>
            </a:r>
            <a:r>
              <a:rPr lang="zh-CN" altLang="en-US"/>
              <a:t>还可以</a:t>
            </a:r>
            <a:r>
              <a:rPr lang="en-US"/>
              <a:t>使图像处理速度</a:t>
            </a:r>
            <a:r>
              <a:rPr lang="zh-CN" altLang="en-US"/>
              <a:t>（例如拍照后加美颜滤镜）</a:t>
            </a:r>
            <a:r>
              <a:rPr lang="en-US"/>
              <a:t>更快。GPU 可以处理的图形元素包括点、线、矩形、多边形、文本等。它还可以使用多种不同的技术和效果，如图形加速、抗锯齿和透明度，以提高图形</a:t>
            </a:r>
            <a:r>
              <a:rPr lang="zh-CN" altLang="en-US"/>
              <a:t>界面</a:t>
            </a:r>
            <a:r>
              <a:rPr lang="en-US"/>
              <a:t>的质量和性能。所以，GPU的用途不仅限于游戏和 3D 应用程序，它们也可以帮助我们更快更好地</a:t>
            </a:r>
            <a:r>
              <a:rPr lang="zh-CN" altLang="en-US"/>
              <a:t>渲染</a:t>
            </a:r>
            <a:r>
              <a:rPr lang="en-US"/>
              <a:t>的图形用户界面</a:t>
            </a:r>
            <a:r>
              <a:rPr lang="zh-CN" altLang="en-US"/>
              <a:t>。包括</a:t>
            </a:r>
            <a:r>
              <a:rPr lang="en-US" altLang="zh-CN"/>
              <a:t> 2D </a:t>
            </a:r>
            <a:r>
              <a:rPr lang="zh-CN" altLang="en-US"/>
              <a:t>平面游戏的精灵（</a:t>
            </a:r>
            <a:r>
              <a:rPr lang="en-US" altLang="zh-CN"/>
              <a:t>Sprite</a:t>
            </a:r>
            <a:r>
              <a:rPr lang="zh-CN" altLang="en-US"/>
              <a:t>）绘制，也离不开</a:t>
            </a:r>
            <a:r>
              <a:rPr lang="en-US" altLang="zh-CN"/>
              <a:t> GPU </a:t>
            </a:r>
            <a:r>
              <a:rPr lang="zh-CN" altLang="en-US"/>
              <a:t>忙碌的身影</a:t>
            </a:r>
            <a:r>
              <a:rPr lang="en-US"/>
              <a:t>。</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第二章：初识</a:t>
            </a:r>
            <a:r>
              <a:rPr lang="en-US" altLang="zh-CN"/>
              <a:t> OpenGL</a:t>
            </a:r>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什么是</a:t>
            </a:r>
            <a:r>
              <a:rPr lang="en-US" altLang="zh-CN"/>
              <a:t> </a:t>
            </a:r>
            <a:r>
              <a:rPr lang="en-US"/>
              <a:t>OpenGL</a:t>
            </a:r>
            <a:endParaRPr lang="en-US"/>
          </a:p>
        </p:txBody>
      </p:sp>
      <p:sp>
        <p:nvSpPr>
          <p:cNvPr id="4" name="Content Placeholder 3"/>
          <p:cNvSpPr>
            <a:spLocks noGrp="1"/>
          </p:cNvSpPr>
          <p:nvPr>
            <p:ph idx="1"/>
          </p:nvPr>
        </p:nvSpPr>
        <p:spPr/>
        <p:txBody>
          <a:bodyPr/>
          <a:p>
            <a:r>
              <a:rPr lang="zh-CN" altLang="en-US"/>
              <a:t>为了调用</a:t>
            </a:r>
            <a:r>
              <a:rPr lang="en-US" altLang="zh-CN"/>
              <a:t> GPU </a:t>
            </a:r>
            <a:r>
              <a:rPr lang="zh-CN" altLang="en-US"/>
              <a:t>硬件进行高效的光栅化渲染，绘制图形，我们需要使用一些接口，来命令</a:t>
            </a:r>
            <a:r>
              <a:rPr lang="en-US" altLang="zh-CN"/>
              <a:t> GPU </a:t>
            </a:r>
            <a:r>
              <a:rPr lang="zh-CN" altLang="en-US"/>
              <a:t>帮助我们进行各种图形的绘制操作。</a:t>
            </a:r>
            <a:endParaRPr lang="zh-CN" altLang="en-US"/>
          </a:p>
          <a:p>
            <a:r>
              <a:rPr lang="zh-CN" altLang="en-US"/>
              <a:t>与</a:t>
            </a:r>
            <a:r>
              <a:rPr lang="en-US" altLang="zh-CN"/>
              <a:t> CPU </a:t>
            </a:r>
            <a:r>
              <a:rPr lang="zh-CN" altLang="en-US"/>
              <a:t>的</a:t>
            </a:r>
            <a:r>
              <a:rPr lang="en-US" altLang="zh-CN"/>
              <a:t> x86 </a:t>
            </a:r>
            <a:r>
              <a:rPr lang="zh-CN" altLang="en-US"/>
              <a:t>指令集一家独大不同，</a:t>
            </a:r>
            <a:r>
              <a:rPr lang="en-US" altLang="zh-CN"/>
              <a:t>GPU </a:t>
            </a:r>
            <a:r>
              <a:rPr lang="zh-CN" altLang="en-US"/>
              <a:t>不能说是百家争鸣吧，至少也可以说是各自为政了。有时同一家厂商不同型号的</a:t>
            </a:r>
            <a:r>
              <a:rPr lang="en-US" altLang="zh-CN"/>
              <a:t> GPU</a:t>
            </a:r>
            <a:r>
              <a:rPr lang="zh-CN" altLang="en-US"/>
              <a:t>，其汇编指令也会大不相同。为了减轻程序员的负担，急需一个跨平台，跨硬件的通用接口，只要使用这套接口的</a:t>
            </a:r>
            <a:r>
              <a:rPr lang="en-US" altLang="zh-CN"/>
              <a:t> GPU</a:t>
            </a:r>
            <a:r>
              <a:rPr lang="zh-CN" altLang="en-US"/>
              <a:t>，就能被所有图形程序使用；反之，所有图形程序只要使用这套通用接口，就可以在所有支持该接口的</a:t>
            </a:r>
            <a:r>
              <a:rPr lang="en-US" altLang="zh-CN"/>
              <a:t> GPU </a:t>
            </a:r>
            <a:r>
              <a:rPr lang="zh-CN" altLang="en-US"/>
              <a:t>上运行。</a:t>
            </a:r>
            <a:endParaRPr lang="zh-CN" altLang="en-US"/>
          </a:p>
          <a:p>
            <a:r>
              <a:rPr lang="zh-CN" altLang="en-US"/>
              <a:t>然而无独有偶，和硬件的百家争鸣一样，接口也在百家争鸣。这样的</a:t>
            </a:r>
            <a:r>
              <a:rPr lang="zh-CN" altLang="en-US">
                <a:sym typeface="+mn-ea"/>
              </a:rPr>
              <a:t>“</a:t>
            </a:r>
            <a:r>
              <a:rPr lang="zh-CN" altLang="en-US"/>
              <a:t>通用接口”有很多，我们今天要介绍的</a:t>
            </a:r>
            <a:r>
              <a:rPr lang="en-US" altLang="zh-CN"/>
              <a:t> OpenGL </a:t>
            </a:r>
            <a:r>
              <a:rPr lang="zh-CN" altLang="en-US"/>
              <a:t>就是其中之一。</a:t>
            </a:r>
            <a:endParaRPr lang="en-US"/>
          </a:p>
          <a:p>
            <a:r>
              <a:rPr lang="en-US"/>
              <a:t>OpenGL（英语：Open Graphics Library，译名：开放图形库或者“开放式图形库”）是用于渲染2D、3D矢量图形的跨语言、跨平台的应用程序编程接口（API）。这个接口由近350个不同的函数调用组成，用来从简单的</a:t>
            </a:r>
            <a:r>
              <a:rPr lang="zh-CN" altLang="en-US"/>
              <a:t>二维</a:t>
            </a:r>
            <a:r>
              <a:rPr lang="en-US"/>
              <a:t>图形绘制复杂的三维景象。</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OpenGL </a:t>
            </a:r>
            <a:r>
              <a:rPr lang="zh-CN" altLang="en-US"/>
              <a:t>的版本与驱动支持</a:t>
            </a:r>
            <a:endParaRPr lang="zh-CN" altLang="en-US"/>
          </a:p>
        </p:txBody>
      </p:sp>
      <p:sp>
        <p:nvSpPr>
          <p:cNvPr id="3" name="Content Placeholder 2"/>
          <p:cNvSpPr>
            <a:spLocks noGrp="1"/>
          </p:cNvSpPr>
          <p:nvPr>
            <p:ph idx="1"/>
          </p:nvPr>
        </p:nvSpPr>
        <p:spPr/>
        <p:txBody>
          <a:bodyPr/>
          <a:p>
            <a:r>
              <a:rPr lang="zh-CN" altLang="en-US"/>
              <a:t>就和</a:t>
            </a:r>
            <a:r>
              <a:rPr lang="en-US" altLang="zh-CN"/>
              <a:t> C++ </a:t>
            </a:r>
            <a:r>
              <a:rPr lang="zh-CN" altLang="en-US"/>
              <a:t>语言一样，</a:t>
            </a:r>
            <a:r>
              <a:rPr lang="en-US"/>
              <a:t>OpenGL </a:t>
            </a:r>
            <a:r>
              <a:rPr lang="zh-CN" altLang="en-US"/>
              <a:t>的</a:t>
            </a:r>
            <a:r>
              <a:rPr lang="en-US" altLang="zh-CN"/>
              <a:t> API </a:t>
            </a:r>
            <a:r>
              <a:rPr lang="zh-CN" altLang="en-US"/>
              <a:t>是有许多版本的，每个版本</a:t>
            </a:r>
            <a:r>
              <a:rPr lang="en-US" altLang="zh-CN"/>
              <a:t> API </a:t>
            </a:r>
            <a:r>
              <a:rPr lang="zh-CN" altLang="en-US"/>
              <a:t>的制定，是由一个名叫</a:t>
            </a:r>
            <a:r>
              <a:rPr lang="en-US" altLang="zh-CN"/>
              <a:t> Khronos </a:t>
            </a:r>
            <a:r>
              <a:rPr lang="zh-CN" altLang="en-US"/>
              <a:t>的组织发布的。和</a:t>
            </a:r>
            <a:r>
              <a:rPr lang="en-US" altLang="zh-CN"/>
              <a:t> C++ </a:t>
            </a:r>
            <a:r>
              <a:rPr lang="zh-CN" altLang="en-US"/>
              <a:t>的</a:t>
            </a:r>
            <a:r>
              <a:rPr lang="en-US" altLang="zh-CN"/>
              <a:t> ISOCpp </a:t>
            </a:r>
            <a:r>
              <a:rPr lang="zh-CN" altLang="en-US"/>
              <a:t>一个尿性，他们只负责制定</a:t>
            </a:r>
            <a:r>
              <a:rPr lang="en-US" altLang="zh-CN"/>
              <a:t> API</a:t>
            </a:r>
            <a:r>
              <a:rPr lang="zh-CN" altLang="en-US"/>
              <a:t>，不负责实现，由各大硬件厂商的驱动来实现。</a:t>
            </a:r>
            <a:endParaRPr lang="zh-CN" altLang="en-US"/>
          </a:p>
          <a:p>
            <a:r>
              <a:rPr lang="en-US" altLang="zh-CN"/>
              <a:t>API </a:t>
            </a:r>
            <a:r>
              <a:rPr lang="zh-CN" altLang="en-US"/>
              <a:t>版本每年更新个一两次，硬件厂商看到了，就会更新他们的驱动版本，在新驱动中支持开始新版本的</a:t>
            </a:r>
            <a:r>
              <a:rPr lang="en-US" altLang="zh-CN"/>
              <a:t> API</a:t>
            </a:r>
            <a:r>
              <a:rPr lang="zh-CN" altLang="en-US"/>
              <a:t>。</a:t>
            </a:r>
            <a:endParaRPr lang="zh-CN" altLang="en-US"/>
          </a:p>
          <a:p>
            <a:r>
              <a:rPr lang="zh-CN" altLang="en-US">
                <a:sym typeface="+mn-ea"/>
              </a:rPr>
              <a:t>不能使用最新版本的</a:t>
            </a:r>
            <a:r>
              <a:rPr lang="en-US" altLang="zh-CN">
                <a:sym typeface="+mn-ea"/>
              </a:rPr>
              <a:t> API</a:t>
            </a:r>
            <a:r>
              <a:rPr lang="zh-CN" altLang="en-US">
                <a:sym typeface="+mn-ea"/>
              </a:rPr>
              <a:t>，</a:t>
            </a:r>
            <a:r>
              <a:rPr lang="zh-CN" altLang="en-US"/>
              <a:t>有时是受制于软件（驱动）版本，有时受制于硬件（显卡）架构。如果我们同学没有最新的硬件，至少可以先更新驱动。</a:t>
            </a:r>
            <a:endParaRPr lang="zh-CN" altLang="en-US"/>
          </a:p>
          <a:p>
            <a:r>
              <a:rPr lang="zh-CN" altLang="en-US">
                <a:sym typeface="+mn-ea"/>
              </a:rPr>
              <a:t>新驱动不仅更新了</a:t>
            </a:r>
            <a:r>
              <a:rPr lang="en-US" altLang="zh-CN">
                <a:sym typeface="+mn-ea"/>
              </a:rPr>
              <a:t> API </a:t>
            </a:r>
            <a:r>
              <a:rPr lang="zh-CN" altLang="en-US">
                <a:sym typeface="+mn-ea"/>
              </a:rPr>
              <a:t>版本，支持了新特性，还可能优化了性能。</a:t>
            </a:r>
            <a:endParaRPr lang="zh-CN" altLang="en-US"/>
          </a:p>
          <a:p>
            <a:r>
              <a:rPr lang="zh-CN" altLang="en-US"/>
              <a:t>例如小彭老师</a:t>
            </a:r>
            <a:r>
              <a:rPr lang="zh-CN" altLang="en-US">
                <a:sym typeface="+mn-ea"/>
              </a:rPr>
              <a:t>尽管显卡不是最新，却</a:t>
            </a:r>
            <a:r>
              <a:rPr lang="zh-CN" altLang="en-US"/>
              <a:t>经常更新驱动，现在能够用上最新的</a:t>
            </a:r>
            <a:r>
              <a:rPr lang="en-US" altLang="zh-CN"/>
              <a:t> OpenGL 4.6</a:t>
            </a:r>
            <a:r>
              <a:rPr lang="zh-CN" altLang="en-US"/>
              <a:t>。</a:t>
            </a:r>
            <a:endParaRPr lang="zh-CN" altLang="en-US"/>
          </a:p>
          <a:p>
            <a:r>
              <a:rPr lang="zh-CN" altLang="en-US"/>
              <a:t>如果你不确定自己的驱动是不是最新的，</a:t>
            </a:r>
            <a:r>
              <a:rPr lang="zh-CN" altLang="en-US">
                <a:sym typeface="+mn-ea"/>
              </a:rPr>
              <a:t>作为参照，小彭老师现在的</a:t>
            </a:r>
            <a:r>
              <a:rPr lang="en-US" altLang="zh-CN">
                <a:sym typeface="+mn-ea"/>
              </a:rPr>
              <a:t> </a:t>
            </a:r>
            <a:r>
              <a:rPr lang="en-US" altLang="zh-CN">
                <a:sym typeface="+mn-ea"/>
              </a:rPr>
              <a:t>NVIDIA </a:t>
            </a:r>
            <a:r>
              <a:rPr lang="zh-CN" altLang="en-US">
                <a:sym typeface="+mn-ea"/>
              </a:rPr>
              <a:t>驱动版本是</a:t>
            </a:r>
            <a:r>
              <a:rPr lang="en-US" altLang="zh-CN">
                <a:sym typeface="+mn-ea"/>
              </a:rPr>
              <a:t>   </a:t>
            </a:r>
            <a:r>
              <a:rPr lang="en-US">
                <a:sym typeface="+mn-ea"/>
              </a:rPr>
              <a:t>530.41.03</a:t>
            </a:r>
            <a:r>
              <a:rPr lang="zh-CN" altLang="en-US">
                <a:sym typeface="+mn-ea"/>
              </a:rPr>
              <a:t>。</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OpenGL </a:t>
            </a:r>
            <a:r>
              <a:rPr lang="zh-CN" altLang="en-US"/>
              <a:t>的版本与驱动支持</a:t>
            </a:r>
            <a:endParaRPr lang="zh-CN" altLang="en-US"/>
          </a:p>
        </p:txBody>
      </p:sp>
      <p:sp>
        <p:nvSpPr>
          <p:cNvPr id="3" name="Content Placeholder 2"/>
          <p:cNvSpPr>
            <a:spLocks noGrp="1"/>
          </p:cNvSpPr>
          <p:nvPr>
            <p:ph idx="1"/>
          </p:nvPr>
        </p:nvSpPr>
        <p:spPr/>
        <p:txBody>
          <a:bodyPr/>
          <a:p>
            <a:r>
              <a:rPr lang="zh-CN" altLang="en-US">
                <a:sym typeface="+mn-ea"/>
              </a:rPr>
              <a:t>你可以在</a:t>
            </a:r>
            <a:r>
              <a:rPr lang="en-US" altLang="zh-CN">
                <a:sym typeface="+mn-ea"/>
              </a:rPr>
              <a:t> Khronos</a:t>
            </a:r>
            <a:r>
              <a:rPr lang="zh-CN" altLang="en-US">
                <a:sym typeface="+mn-ea"/>
              </a:rPr>
              <a:t>，</a:t>
            </a:r>
            <a:r>
              <a:rPr lang="en-US" altLang="zh-CN"/>
              <a:t>KHR</a:t>
            </a:r>
            <a:r>
              <a:rPr lang="zh-CN" altLang="en-US"/>
              <a:t>，或者说可汗，的官方网站查看不同版本</a:t>
            </a:r>
            <a:r>
              <a:rPr lang="en-US" altLang="zh-CN"/>
              <a:t> gl </a:t>
            </a:r>
            <a:r>
              <a:rPr lang="zh-CN" altLang="en-US"/>
              <a:t>函数的</a:t>
            </a:r>
            <a:r>
              <a:rPr lang="en-US" altLang="zh-CN"/>
              <a:t> API </a:t>
            </a:r>
            <a:r>
              <a:rPr lang="zh-CN" altLang="en-US"/>
              <a:t>文档：</a:t>
            </a:r>
            <a:endParaRPr lang="zh-CN" altLang="en-US"/>
          </a:p>
          <a:p>
            <a:r>
              <a:rPr lang="zh-CN" altLang="en-US"/>
              <a:t>https://registry.khronos.org/OpenGL-Refpages/gl4/html/glRenderbufferStorage.xhtml</a:t>
            </a:r>
            <a:endParaRPr lang="zh-CN" altLang="en-US"/>
          </a:p>
          <a:p>
            <a:r>
              <a:rPr lang="zh-CN" altLang="en-US"/>
              <a:t>一般来说新版本都会尽量保留老的函数，但是</a:t>
            </a:r>
            <a:r>
              <a:rPr lang="en-US" altLang="zh-CN"/>
              <a:t> OpenGL 2.0 </a:t>
            </a:r>
            <a:r>
              <a:rPr lang="zh-CN" altLang="en-US"/>
              <a:t>到</a:t>
            </a:r>
            <a:r>
              <a:rPr lang="en-US" altLang="zh-CN"/>
              <a:t> 3.0 </a:t>
            </a:r>
            <a:r>
              <a:rPr lang="zh-CN" altLang="en-US"/>
              <a:t>的跳跃是个例外，废除了大量立即模式专用的亿些过于迂腐的老函数，那些在引入新函数的同时依然兼容</a:t>
            </a:r>
            <a:r>
              <a:rPr lang="en-US" altLang="zh-CN"/>
              <a:t> 2.0 </a:t>
            </a:r>
            <a:r>
              <a:rPr lang="zh-CN" altLang="en-US"/>
              <a:t>老函数的称为兼容配置（</a:t>
            </a:r>
            <a:r>
              <a:rPr lang="en-US" altLang="zh-CN"/>
              <a:t>compatible profile</a:t>
            </a:r>
            <a:r>
              <a:rPr lang="zh-CN" altLang="en-US"/>
              <a:t>），而只保留</a:t>
            </a:r>
            <a:r>
              <a:rPr lang="en-US" altLang="zh-CN"/>
              <a:t> 3.0 </a:t>
            </a:r>
            <a:r>
              <a:rPr lang="zh-CN" altLang="en-US"/>
              <a:t>中那些现代</a:t>
            </a:r>
            <a:r>
              <a:rPr lang="en-US" altLang="zh-CN"/>
              <a:t> API </a:t>
            </a:r>
            <a:r>
              <a:rPr lang="zh-CN" altLang="en-US"/>
              <a:t>函数</a:t>
            </a:r>
            <a:r>
              <a:rPr lang="zh-CN" altLang="en-US"/>
              <a:t>的则称为核心</a:t>
            </a:r>
            <a:r>
              <a:rPr lang="zh-CN" altLang="en-US">
                <a:sym typeface="+mn-ea"/>
              </a:rPr>
              <a:t>配置</a:t>
            </a:r>
            <a:r>
              <a:rPr lang="zh-CN" altLang="en-US"/>
              <a:t>（</a:t>
            </a:r>
            <a:r>
              <a:rPr lang="en-US" altLang="zh-CN"/>
              <a:t>core profile</a:t>
            </a:r>
            <a:r>
              <a:rPr lang="zh-CN" altLang="en-US"/>
              <a:t>），意思是只保留核心功能。</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a:t>
            </a:r>
            <a:r>
              <a:rPr lang="zh-CN" altLang="en-US"/>
              <a:t>版本历史变迁</a:t>
            </a:r>
            <a:endParaRPr lang="zh-CN" altLang="en-US"/>
          </a:p>
        </p:txBody>
      </p:sp>
      <p:sp>
        <p:nvSpPr>
          <p:cNvPr id="3" name="Content Placeholder 2"/>
          <p:cNvSpPr>
            <a:spLocks noGrp="1"/>
          </p:cNvSpPr>
          <p:nvPr>
            <p:ph idx="1"/>
          </p:nvPr>
        </p:nvSpPr>
        <p:spPr/>
        <p:txBody>
          <a:bodyPr/>
          <a:p>
            <a:r>
              <a:rPr lang="en-US"/>
              <a:t>OpenGL 1.0 </a:t>
            </a:r>
            <a:r>
              <a:rPr lang="zh-CN" altLang="en-US"/>
              <a:t>固定管线</a:t>
            </a:r>
            <a:r>
              <a:rPr lang="en-US" altLang="zh-CN"/>
              <a:t> </a:t>
            </a:r>
            <a:r>
              <a:rPr lang="zh-CN" altLang="en-US"/>
              <a:t>立即模式</a:t>
            </a:r>
            <a:endParaRPr lang="zh-CN" altLang="en-US"/>
          </a:p>
          <a:p>
            <a:r>
              <a:rPr lang="en-US">
                <a:sym typeface="+mn-ea"/>
              </a:rPr>
              <a:t>OpenGL 2.0 </a:t>
            </a:r>
            <a:r>
              <a:rPr lang="zh-CN" altLang="en-US">
                <a:sym typeface="+mn-ea"/>
              </a:rPr>
              <a:t>可编程管线</a:t>
            </a:r>
            <a:r>
              <a:rPr lang="en-US" altLang="zh-CN">
                <a:sym typeface="+mn-ea"/>
              </a:rPr>
              <a:t> </a:t>
            </a:r>
            <a:r>
              <a:rPr lang="zh-CN" altLang="en-US">
                <a:sym typeface="+mn-ea"/>
              </a:rPr>
              <a:t>立即模式</a:t>
            </a:r>
            <a:endParaRPr lang="zh-CN" altLang="en-US">
              <a:sym typeface="+mn-ea"/>
            </a:endParaRPr>
          </a:p>
          <a:p>
            <a:r>
              <a:rPr lang="en-US">
                <a:sym typeface="+mn-ea"/>
              </a:rPr>
              <a:t>OpenGL 3.0 </a:t>
            </a:r>
            <a:r>
              <a:rPr lang="zh-CN" altLang="en-US">
                <a:sym typeface="+mn-ea"/>
              </a:rPr>
              <a:t>可编程管线</a:t>
            </a:r>
            <a:r>
              <a:rPr lang="en-US" altLang="zh-CN">
                <a:sym typeface="+mn-ea"/>
              </a:rPr>
              <a:t> </a:t>
            </a:r>
            <a:r>
              <a:rPr lang="zh-CN" altLang="en-US">
                <a:sym typeface="+mn-ea"/>
              </a:rPr>
              <a:t>现代模式</a:t>
            </a:r>
            <a:endParaRPr lang="zh-CN" altLang="en-US">
              <a:sym typeface="+mn-ea"/>
            </a:endParaRPr>
          </a:p>
          <a:p>
            <a:r>
              <a:rPr lang="en-US">
                <a:sym typeface="+mn-ea"/>
              </a:rPr>
              <a:t>OpenGL 4.0 </a:t>
            </a:r>
            <a:r>
              <a:rPr lang="zh-CN" altLang="en-US">
                <a:sym typeface="+mn-ea"/>
              </a:rPr>
              <a:t>可编程管线</a:t>
            </a:r>
            <a:r>
              <a:rPr lang="en-US" altLang="zh-CN">
                <a:sym typeface="+mn-ea"/>
              </a:rPr>
              <a:t> </a:t>
            </a:r>
            <a:r>
              <a:rPr lang="zh-CN" altLang="en-US">
                <a:sym typeface="+mn-ea"/>
              </a:rPr>
              <a:t>现代模式</a:t>
            </a:r>
            <a:r>
              <a:rPr lang="en-US" altLang="zh-CN">
                <a:sym typeface="+mn-ea"/>
              </a:rPr>
              <a:t> </a:t>
            </a:r>
            <a:r>
              <a:rPr lang="zh-CN" altLang="en-US">
                <a:sym typeface="+mn-ea"/>
              </a:rPr>
              <a:t>计算着色器等新特性</a:t>
            </a:r>
            <a:endParaRPr lang="zh-CN" altLang="en-US">
              <a:sym typeface="+mn-ea"/>
            </a:endParaRPr>
          </a:p>
          <a:p>
            <a:r>
              <a:rPr lang="zh-CN" altLang="en-US"/>
              <a:t>注：本课程最高会用到</a:t>
            </a:r>
            <a:r>
              <a:rPr lang="en-US" altLang="zh-CN"/>
              <a:t> OpenGL 4.3 </a:t>
            </a:r>
            <a:r>
              <a:rPr lang="zh-CN" altLang="en-US"/>
              <a:t>版本，前两课会从较为简单的</a:t>
            </a:r>
            <a:r>
              <a:rPr lang="en-US" altLang="zh-CN"/>
              <a:t> OpenGL 2.0 </a:t>
            </a:r>
            <a:r>
              <a:rPr lang="zh-CN" altLang="en-US"/>
              <a:t>开始介绍。</a:t>
            </a:r>
            <a:endParaRPr lang="zh-CN" altLang="en-US"/>
          </a:p>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GLSL </a:t>
            </a:r>
            <a:r>
              <a:rPr lang="zh-CN" altLang="en-US"/>
              <a:t>版本与</a:t>
            </a:r>
            <a:r>
              <a:rPr lang="en-US" altLang="zh-CN"/>
              <a:t> OpenGL </a:t>
            </a:r>
            <a:r>
              <a:rPr lang="zh-CN" altLang="en-US"/>
              <a:t>版本对照</a:t>
            </a:r>
            <a:endParaRPr lang="zh-CN" altLang="en-US"/>
          </a:p>
        </p:txBody>
      </p:sp>
      <p:sp>
        <p:nvSpPr>
          <p:cNvPr id="3" name="Content Placeholder 2"/>
          <p:cNvSpPr>
            <a:spLocks noGrp="1"/>
          </p:cNvSpPr>
          <p:nvPr>
            <p:ph idx="1"/>
          </p:nvPr>
        </p:nvSpPr>
        <p:spPr/>
        <p:txBody>
          <a:bodyPr>
            <a:normAutofit fontScale="90000" lnSpcReduction="20000"/>
          </a:bodyPr>
          <a:p>
            <a:r>
              <a:rPr lang="en-US"/>
              <a:t>GLSL       OpenGL</a:t>
            </a:r>
            <a:endParaRPr lang="en-US"/>
          </a:p>
          <a:p>
            <a:r>
              <a:rPr lang="en-US"/>
              <a:t>1.10              2.0</a:t>
            </a:r>
            <a:endParaRPr lang="en-US"/>
          </a:p>
          <a:p>
            <a:r>
              <a:rPr lang="en-US"/>
              <a:t>1.20              2.1</a:t>
            </a:r>
            <a:endParaRPr lang="en-US"/>
          </a:p>
          <a:p>
            <a:r>
              <a:rPr lang="en-US"/>
              <a:t>1.30              3.0</a:t>
            </a:r>
            <a:endParaRPr lang="en-US"/>
          </a:p>
          <a:p>
            <a:r>
              <a:rPr lang="en-US"/>
              <a:t>1.40              3.1</a:t>
            </a:r>
            <a:endParaRPr lang="en-US"/>
          </a:p>
          <a:p>
            <a:r>
              <a:rPr lang="en-US"/>
              <a:t>1.50              3.2</a:t>
            </a:r>
            <a:endParaRPr lang="en-US"/>
          </a:p>
          <a:p>
            <a:r>
              <a:rPr lang="en-US"/>
              <a:t>3.30              3.3</a:t>
            </a:r>
            <a:endParaRPr lang="en-US"/>
          </a:p>
          <a:p>
            <a:r>
              <a:rPr lang="en-US"/>
              <a:t>4.00              4.0</a:t>
            </a:r>
            <a:endParaRPr lang="en-US"/>
          </a:p>
          <a:p>
            <a:r>
              <a:rPr lang="en-US"/>
              <a:t>4.10              4.1</a:t>
            </a:r>
            <a:endParaRPr lang="en-US"/>
          </a:p>
          <a:p>
            <a:r>
              <a:rPr lang="en-US"/>
              <a:t>4.20              4.2</a:t>
            </a:r>
            <a:endParaRPr lang="en-US"/>
          </a:p>
          <a:p>
            <a:r>
              <a:rPr lang="en-US"/>
              <a:t>4.30              4.3</a:t>
            </a:r>
            <a:endParaRPr lang="en-US"/>
          </a:p>
          <a:p>
            <a:r>
              <a:rPr lang="en-US"/>
              <a:t>4.40              4.4</a:t>
            </a:r>
            <a:endParaRPr lang="en-US"/>
          </a:p>
          <a:p>
            <a:r>
              <a:rPr lang="en-US"/>
              <a:t>4.50              4.5</a:t>
            </a:r>
            <a:endParaRPr lang="en-US"/>
          </a:p>
        </p:txBody>
      </p:sp>
      <p:sp>
        <p:nvSpPr>
          <p:cNvPr id="4" name="Text Box 3"/>
          <p:cNvSpPr txBox="1"/>
          <p:nvPr/>
        </p:nvSpPr>
        <p:spPr>
          <a:xfrm>
            <a:off x="4170045" y="6489700"/>
            <a:ext cx="8021955" cy="368300"/>
          </a:xfrm>
          <a:prstGeom prst="rect">
            <a:avLst/>
          </a:prstGeom>
          <a:noFill/>
        </p:spPr>
        <p:txBody>
          <a:bodyPr wrap="square" rtlCol="0" anchor="t">
            <a:spAutoFit/>
          </a:bodyPr>
          <a:p>
            <a:r>
              <a:rPr lang="en-US"/>
              <a:t>https://stackoverflow.com/questions/19021567/finding-supported-glsl-version</a:t>
            </a:r>
            <a:endParaRPr lang="en-US"/>
          </a:p>
        </p:txBody>
      </p:sp>
      <p:sp>
        <p:nvSpPr>
          <p:cNvPr id="5" name="Text Box 4"/>
          <p:cNvSpPr txBox="1"/>
          <p:nvPr/>
        </p:nvSpPr>
        <p:spPr>
          <a:xfrm>
            <a:off x="3069590" y="2711450"/>
            <a:ext cx="9046845" cy="1753235"/>
          </a:xfrm>
          <a:prstGeom prst="rect">
            <a:avLst/>
          </a:prstGeom>
          <a:noFill/>
        </p:spPr>
        <p:txBody>
          <a:bodyPr wrap="square" rtlCol="0">
            <a:spAutoFit/>
          </a:bodyPr>
          <a:p>
            <a:r>
              <a:rPr lang="en-US" altLang="zh-CN"/>
              <a:t>OpenGL 2.0 </a:t>
            </a:r>
            <a:r>
              <a:rPr lang="zh-CN" altLang="en-US"/>
              <a:t>的可编程管线，为了可编程，引入了着色器</a:t>
            </a:r>
            <a:endParaRPr lang="zh-CN" altLang="en-US"/>
          </a:p>
          <a:p>
            <a:r>
              <a:rPr lang="zh-CN" altLang="en-US"/>
              <a:t>其中片段着色器（</a:t>
            </a:r>
            <a:r>
              <a:rPr lang="en-US" altLang="zh-CN"/>
              <a:t>fragment shader</a:t>
            </a:r>
            <a:r>
              <a:rPr lang="zh-CN" altLang="en-US"/>
              <a:t>）允许用户自定义的每个像素的颜色计算公式（故得名着色器），这个公式后来被人们称作</a:t>
            </a:r>
            <a:r>
              <a:rPr lang="en-US" altLang="zh-CN"/>
              <a:t> BRDF</a:t>
            </a:r>
            <a:r>
              <a:rPr lang="zh-CN" altLang="en-US"/>
              <a:t>；而顶点</a:t>
            </a:r>
            <a:r>
              <a:rPr lang="zh-CN" altLang="en-US">
                <a:sym typeface="+mn-ea"/>
              </a:rPr>
              <a:t>着色器（</a:t>
            </a:r>
            <a:r>
              <a:rPr lang="en-US" altLang="zh-CN">
                <a:sym typeface="+mn-ea"/>
              </a:rPr>
              <a:t>vertex shader</a:t>
            </a:r>
            <a:r>
              <a:rPr lang="zh-CN" altLang="en-US">
                <a:sym typeface="+mn-ea"/>
              </a:rPr>
              <a:t>）允许用户自定义的每个</a:t>
            </a:r>
            <a:r>
              <a:rPr lang="zh-CN" altLang="en-US">
                <a:sym typeface="+mn-ea"/>
              </a:rPr>
              <a:t>顶点的矩阵投影方式，修改顶点属性等</a:t>
            </a:r>
            <a:endParaRPr lang="zh-CN" altLang="en-US"/>
          </a:p>
          <a:p>
            <a:r>
              <a:rPr lang="zh-CN" altLang="en-US"/>
              <a:t>比如我们课程是</a:t>
            </a:r>
            <a:r>
              <a:rPr lang="en-US" altLang="zh-CN"/>
              <a:t> OpenGL 3.3</a:t>
            </a:r>
            <a:r>
              <a:rPr lang="zh-CN" altLang="en-US"/>
              <a:t>，对应的</a:t>
            </a:r>
            <a:r>
              <a:rPr lang="en-US" altLang="zh-CN"/>
              <a:t> GLSL </a:t>
            </a:r>
            <a:r>
              <a:rPr lang="zh-CN" altLang="en-US"/>
              <a:t>是</a:t>
            </a:r>
            <a:r>
              <a:rPr lang="en-US" altLang="zh-CN"/>
              <a:t> 3.30</a:t>
            </a:r>
            <a:r>
              <a:rPr lang="zh-CN" altLang="en-US"/>
              <a:t>，因此在着色器里写</a:t>
            </a:r>
            <a:r>
              <a:rPr lang="en-US" altLang="zh-CN"/>
              <a:t> </a:t>
            </a:r>
            <a:r>
              <a:rPr lang="en-US"/>
              <a:t>#version 330</a:t>
            </a:r>
            <a:endParaRPr lang="zh-CN" altLang="en-US"/>
          </a:p>
          <a:p>
            <a:r>
              <a:rPr lang="zh-CN" altLang="en-US"/>
              <a:t>今天先不用担心着色器，只需要知道他存在就行了，我们下节课才正式开始介绍着色器</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a:t>
            </a:r>
            <a:endParaRPr lang="en-US" altLang="zh-CN"/>
          </a:p>
        </p:txBody>
      </p:sp>
      <p:sp>
        <p:nvSpPr>
          <p:cNvPr id="3" name="Content Placeholder 2"/>
          <p:cNvSpPr>
            <a:spLocks noGrp="1"/>
          </p:cNvSpPr>
          <p:nvPr>
            <p:ph idx="1"/>
          </p:nvPr>
        </p:nvSpPr>
        <p:spPr>
          <a:xfrm>
            <a:off x="647700" y="1825625"/>
            <a:ext cx="10515600" cy="4502785"/>
          </a:xfrm>
        </p:spPr>
        <p:txBody>
          <a:bodyPr/>
          <a:p>
            <a:r>
              <a:rPr lang="en-US"/>
              <a:t>OpenGL </a:t>
            </a:r>
            <a:r>
              <a:rPr lang="zh-CN" altLang="en-US"/>
              <a:t>的接口（</a:t>
            </a:r>
            <a:r>
              <a:rPr lang="en-US" altLang="zh-CN"/>
              <a:t>API</a:t>
            </a:r>
            <a:r>
              <a:rPr lang="zh-CN" altLang="en-US"/>
              <a:t>）是有许多版本的。</a:t>
            </a:r>
            <a:endParaRPr lang="zh-CN" altLang="en-US"/>
          </a:p>
          <a:p>
            <a:r>
              <a:rPr lang="en-US" altLang="zh-CN"/>
              <a:t>OpenGL 2.0 </a:t>
            </a:r>
            <a:r>
              <a:rPr lang="zh-CN" altLang="en-US"/>
              <a:t>及以前的版本，称之为</a:t>
            </a:r>
            <a:r>
              <a:rPr lang="zh-CN" altLang="en-US" b="1"/>
              <a:t>古代</a:t>
            </a:r>
            <a:r>
              <a:rPr lang="en-US" altLang="zh-CN" b="1"/>
              <a:t> OpenGL</a:t>
            </a:r>
            <a:r>
              <a:rPr lang="zh-CN" altLang="en-US"/>
              <a:t>，例如：</a:t>
            </a:r>
            <a:endParaRPr lang="zh-CN" altLang="en-US"/>
          </a:p>
          <a:p>
            <a:r>
              <a:rPr lang="en-US" altLang="zh-CN"/>
              <a:t>glBegin(GL_POINTS);</a:t>
            </a:r>
            <a:endParaRPr lang="en-US" altLang="zh-CN"/>
          </a:p>
          <a:p>
            <a:r>
              <a:rPr lang="en-US" altLang="zh-CN"/>
              <a:t>glVertex3f(0.0f, 0.5f, 0.0f);</a:t>
            </a:r>
            <a:endParaRPr lang="en-US" altLang="zh-CN"/>
          </a:p>
          <a:p>
            <a:r>
              <a:rPr lang="en-US" altLang="zh-CN">
                <a:sym typeface="+mn-ea"/>
              </a:rPr>
              <a:t>glVertex3f(0.5f, 0.0f, 0.0f);</a:t>
            </a:r>
            <a:endParaRPr lang="en-US" altLang="zh-CN"/>
          </a:p>
          <a:p>
            <a:r>
              <a:rPr lang="en-US" altLang="zh-CN"/>
              <a:t>glEnd();</a:t>
            </a:r>
            <a:endParaRPr lang="en-US" altLang="zh-CN"/>
          </a:p>
          <a:p>
            <a:r>
              <a:rPr lang="zh-CN" altLang="en-US"/>
              <a:t>由于我们是一个一个函数调用来传入顶点的坐标，颜色等信息，这种模式下的</a:t>
            </a:r>
            <a:r>
              <a:rPr lang="en-US" altLang="zh-CN"/>
              <a:t> OpenGL </a:t>
            </a:r>
            <a:r>
              <a:rPr lang="zh-CN" altLang="en-US"/>
              <a:t>又被称为</a:t>
            </a:r>
            <a:r>
              <a:rPr lang="zh-CN" altLang="en-US" b="1"/>
              <a:t>立即模式</a:t>
            </a:r>
            <a:r>
              <a:rPr lang="zh-CN" altLang="en-US"/>
              <a:t>（</a:t>
            </a:r>
            <a:r>
              <a:rPr lang="en-US" altLang="zh-CN"/>
              <a:t>intermediate mode</a:t>
            </a:r>
            <a:r>
              <a:rPr lang="zh-CN" altLang="en-US"/>
              <a:t>），</a:t>
            </a:r>
            <a:r>
              <a:rPr lang="zh-CN" altLang="en-US" b="1"/>
              <a:t>立即模式</a:t>
            </a:r>
            <a:r>
              <a:rPr lang="zh-CN" altLang="en-US"/>
              <a:t>是古代</a:t>
            </a:r>
            <a:r>
              <a:rPr lang="en-US" altLang="zh-CN"/>
              <a:t> OpenGL </a:t>
            </a:r>
            <a:r>
              <a:rPr lang="zh-CN" altLang="en-US"/>
              <a:t>特有的，</a:t>
            </a:r>
            <a:r>
              <a:rPr lang="zh-CN" altLang="en-US">
                <a:solidFill>
                  <a:srgbClr val="C00000"/>
                </a:solidFill>
              </a:rPr>
              <a:t>效率较低，且灵活性差，难以自定义新的属性</a:t>
            </a:r>
            <a:r>
              <a:rPr lang="zh-CN" altLang="en-US"/>
              <a:t>。</a:t>
            </a:r>
            <a:endParaRPr lang="zh-CN" altLang="en-US"/>
          </a:p>
          <a:p>
            <a:r>
              <a:rPr lang="en-US" altLang="zh-CN"/>
              <a:t>glMatrixMode</a:t>
            </a:r>
            <a:r>
              <a:rPr lang="zh-CN"/>
              <a:t>、</a:t>
            </a:r>
            <a:r>
              <a:rPr lang="en-US" altLang="zh-CN"/>
              <a:t>glPushMatrix </a:t>
            </a:r>
            <a:r>
              <a:rPr lang="zh-CN" altLang="en-US"/>
              <a:t>和</a:t>
            </a:r>
            <a:r>
              <a:rPr lang="en-US" altLang="zh-CN"/>
              <a:t> glOrtho </a:t>
            </a:r>
            <a:r>
              <a:rPr lang="zh-CN" altLang="en-US"/>
              <a:t>等函数也是</a:t>
            </a:r>
            <a:r>
              <a:rPr lang="zh-CN" altLang="en-US" b="1"/>
              <a:t>立即模式</a:t>
            </a:r>
            <a:r>
              <a:rPr lang="zh-CN" altLang="en-US"/>
              <a:t>的</a:t>
            </a:r>
            <a:r>
              <a:rPr lang="en-US" altLang="zh-CN"/>
              <a:t> API </a:t>
            </a:r>
            <a:r>
              <a:rPr lang="zh-CN" altLang="en-US"/>
              <a:t>之一，如果你在一个</a:t>
            </a:r>
            <a:r>
              <a:rPr lang="en-US" altLang="zh-CN"/>
              <a:t> OpenGL </a:t>
            </a:r>
            <a:r>
              <a:rPr lang="zh-CN" altLang="en-US"/>
              <a:t>教程中看到这样的函数，那么他就是古代的教程。</a:t>
            </a:r>
            <a:endParaRPr lang="zh-CN" altLang="en-US"/>
          </a:p>
          <a:p>
            <a:r>
              <a:rPr lang="zh-CN" altLang="en-US"/>
              <a:t>在第一课和第二课的前半段中，处于教学目的，我们将简单介绍古代</a:t>
            </a:r>
            <a:r>
              <a:rPr lang="en-US" altLang="zh-CN"/>
              <a:t> OpenGL </a:t>
            </a:r>
            <a:r>
              <a:rPr lang="zh-CN" altLang="en-US"/>
              <a:t>的立即模式。</a:t>
            </a:r>
            <a:endParaRPr lang="zh-CN" altLang="en-US"/>
          </a:p>
        </p:txBody>
      </p:sp>
      <p:pic>
        <p:nvPicPr>
          <p:cNvPr id="16" name="Picture 15"/>
          <p:cNvPicPr>
            <a:picLocks noChangeAspect="1"/>
          </p:cNvPicPr>
          <p:nvPr/>
        </p:nvPicPr>
        <p:blipFill>
          <a:blip r:embed="rId1"/>
          <a:stretch>
            <a:fillRect/>
          </a:stretch>
        </p:blipFill>
        <p:spPr>
          <a:xfrm>
            <a:off x="8423275" y="0"/>
            <a:ext cx="3768725" cy="37687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0000" contrast="-30000"/>
          </a:blip>
          <a:stretch>
            <a:fillRect/>
          </a:stretch>
        </p:blipFill>
        <p:spPr>
          <a:xfrm>
            <a:off x="-635" y="0"/>
            <a:ext cx="12192635" cy="6858635"/>
          </a:xfrm>
          <a:prstGeom prst="rect">
            <a:avLst/>
          </a:prstGeom>
        </p:spPr>
      </p:pic>
      <p:sp>
        <p:nvSpPr>
          <p:cNvPr id="2" name="Title 1"/>
          <p:cNvSpPr>
            <a:spLocks noGrp="1"/>
          </p:cNvSpPr>
          <p:nvPr>
            <p:ph type="title"/>
          </p:nvPr>
        </p:nvSpPr>
        <p:spPr/>
        <p:txBody>
          <a:bodyPr/>
          <a:p>
            <a:r>
              <a:rPr lang="zh-CN" altLang="en-US"/>
              <a:t>现代</a:t>
            </a:r>
            <a:r>
              <a:rPr lang="en-US" altLang="zh-CN"/>
              <a:t> OpenGL</a:t>
            </a:r>
            <a:endParaRPr lang="en-US" altLang="zh-CN"/>
          </a:p>
        </p:txBody>
      </p:sp>
      <p:sp>
        <p:nvSpPr>
          <p:cNvPr id="3" name="Content Placeholder 2"/>
          <p:cNvSpPr>
            <a:spLocks noGrp="1"/>
          </p:cNvSpPr>
          <p:nvPr>
            <p:ph idx="1"/>
          </p:nvPr>
        </p:nvSpPr>
        <p:spPr/>
        <p:txBody>
          <a:bodyPr/>
          <a:p>
            <a:r>
              <a:rPr lang="en-US"/>
              <a:t>OpenGL </a:t>
            </a:r>
            <a:r>
              <a:rPr lang="zh-CN" altLang="en-US"/>
              <a:t>的</a:t>
            </a:r>
            <a:r>
              <a:rPr lang="zh-CN" altLang="en-US">
                <a:sym typeface="+mn-ea"/>
              </a:rPr>
              <a:t>接口（</a:t>
            </a:r>
            <a:r>
              <a:rPr lang="en-US" altLang="zh-CN">
                <a:sym typeface="+mn-ea"/>
              </a:rPr>
              <a:t>API</a:t>
            </a:r>
            <a:r>
              <a:rPr lang="zh-CN" altLang="en-US">
                <a:sym typeface="+mn-ea"/>
              </a:rPr>
              <a:t>）</a:t>
            </a:r>
            <a:r>
              <a:rPr lang="zh-CN" altLang="en-US"/>
              <a:t>是有许多版本的。</a:t>
            </a:r>
            <a:endParaRPr lang="zh-CN" altLang="en-US"/>
          </a:p>
          <a:p>
            <a:r>
              <a:rPr lang="en-US" altLang="zh-CN"/>
              <a:t>OpenGL 3.0 </a:t>
            </a:r>
            <a:r>
              <a:rPr lang="zh-CN" altLang="en-US"/>
              <a:t>及以后的版本，称之为</a:t>
            </a:r>
            <a:r>
              <a:rPr lang="zh-CN" altLang="en-US" b="1">
                <a:sym typeface="+mn-ea"/>
              </a:rPr>
              <a:t>现</a:t>
            </a:r>
            <a:r>
              <a:rPr lang="zh-CN" altLang="en-US" b="1"/>
              <a:t>代</a:t>
            </a:r>
            <a:r>
              <a:rPr lang="en-US" altLang="zh-CN" b="1"/>
              <a:t> OpenGL</a:t>
            </a:r>
            <a:r>
              <a:rPr lang="zh-CN" altLang="en-US"/>
              <a:t>，例如：</a:t>
            </a:r>
            <a:endParaRPr lang="zh-CN" altLang="en-US"/>
          </a:p>
          <a:p>
            <a:r>
              <a:rPr lang="en-US" altLang="zh-CN"/>
              <a:t>gl</a:t>
            </a:r>
            <a:r>
              <a:rPr lang="en-US" altLang="zh-CN" b="1"/>
              <a:t>Gen</a:t>
            </a:r>
            <a:r>
              <a:rPr lang="en-US" altLang="zh-CN"/>
              <a:t>VertexArrays(1, &amp;</a:t>
            </a:r>
            <a:r>
              <a:rPr lang="en-US" altLang="zh-CN" b="1"/>
              <a:t>vao</a:t>
            </a:r>
            <a:r>
              <a:rPr lang="en-US" altLang="zh-CN"/>
              <a:t>);</a:t>
            </a:r>
            <a:endParaRPr lang="en-US" altLang="zh-CN"/>
          </a:p>
          <a:p>
            <a:r>
              <a:rPr lang="en-US" altLang="zh-CN">
                <a:sym typeface="+mn-ea"/>
              </a:rPr>
              <a:t>gl</a:t>
            </a:r>
            <a:r>
              <a:rPr lang="en-US" altLang="zh-CN" b="1">
                <a:sym typeface="+mn-ea"/>
              </a:rPr>
              <a:t>Bind</a:t>
            </a:r>
            <a:r>
              <a:rPr lang="en-US" altLang="zh-CN">
                <a:sym typeface="+mn-ea"/>
              </a:rPr>
              <a:t>VertexArrays(</a:t>
            </a:r>
            <a:r>
              <a:rPr lang="en-US" altLang="zh-CN" b="1">
                <a:sym typeface="+mn-ea"/>
              </a:rPr>
              <a:t>vao</a:t>
            </a:r>
            <a:r>
              <a:rPr lang="en-US" altLang="zh-CN">
                <a:sym typeface="+mn-ea"/>
              </a:rPr>
              <a:t>);</a:t>
            </a:r>
            <a:endParaRPr lang="en-US" altLang="zh-CN"/>
          </a:p>
          <a:p>
            <a:r>
              <a:rPr lang="zh-CN" altLang="en-US"/>
              <a:t>特点是有非常多的各种</a:t>
            </a:r>
            <a:r>
              <a:rPr lang="en-US" altLang="zh-CN"/>
              <a:t> VAO</a:t>
            </a:r>
            <a:r>
              <a:rPr lang="zh-CN" altLang="en-US"/>
              <a:t>，</a:t>
            </a:r>
            <a:r>
              <a:rPr lang="en-US" altLang="zh-CN"/>
              <a:t>VBO</a:t>
            </a:r>
            <a:r>
              <a:rPr lang="zh-CN" altLang="en-US"/>
              <a:t>，</a:t>
            </a:r>
            <a:r>
              <a:rPr lang="en-US" altLang="zh-CN"/>
              <a:t>FBO</a:t>
            </a:r>
            <a:r>
              <a:rPr lang="zh-CN" altLang="en-US"/>
              <a:t>，各种对象及其绑定（</a:t>
            </a:r>
            <a:r>
              <a:rPr lang="en-US" altLang="zh-CN"/>
              <a:t>bind</a:t>
            </a:r>
            <a:r>
              <a:rPr lang="zh-CN" altLang="en-US"/>
              <a:t>）操作。</a:t>
            </a:r>
            <a:endParaRPr lang="zh-CN" altLang="en-US"/>
          </a:p>
          <a:p>
            <a:r>
              <a:rPr lang="zh-CN" altLang="en-US"/>
              <a:t>初学者可能对此心生畏惧，不要担心，在小彭老师的答辩比喻法介绍下，没有什么花里胡哨概念是难理解的，他会告诉你哪些是需要注意的，哪些是次要的，帮你拎出重点，排除掉亿些不重要的干扰项，熟练使用</a:t>
            </a:r>
            <a:r>
              <a:rPr lang="en-US" altLang="zh-CN"/>
              <a:t> C++ RAII </a:t>
            </a:r>
            <a:r>
              <a:rPr lang="zh-CN" altLang="en-US"/>
              <a:t>思想封装，</a:t>
            </a:r>
            <a:r>
              <a:rPr lang="zh-CN"/>
              <a:t>了却</a:t>
            </a:r>
            <a:r>
              <a:rPr lang="en-US" altLang="zh-CN"/>
              <a:t> OpenGL </a:t>
            </a:r>
            <a:r>
              <a:rPr lang="zh-CN" altLang="en-US"/>
              <a:t>状态机模型的痛苦。</a:t>
            </a:r>
            <a:endParaRPr lang="zh-CN" altLang="en-US"/>
          </a:p>
          <a:p>
            <a:endParaRPr lang="zh-CN" altLang="en-US">
              <a:sym typeface="+mn-ea"/>
            </a:endParaRPr>
          </a:p>
          <a:p>
            <a:r>
              <a:rPr lang="zh-CN" altLang="en-US">
                <a:sym typeface="+mn-ea"/>
              </a:rPr>
              <a:t>从第二课的后半段开始，我们将由古代</a:t>
            </a:r>
            <a:r>
              <a:rPr lang="en-US" altLang="zh-CN">
                <a:sym typeface="+mn-ea"/>
              </a:rPr>
              <a:t> OpenGL </a:t>
            </a:r>
            <a:r>
              <a:rPr lang="zh-CN" altLang="en-US">
                <a:sym typeface="+mn-ea"/>
              </a:rPr>
              <a:t>转向现代</a:t>
            </a:r>
            <a:r>
              <a:rPr lang="en-US" altLang="zh-CN">
                <a:sym typeface="+mn-ea"/>
              </a:rPr>
              <a:t> OpenGL </a:t>
            </a:r>
            <a:r>
              <a:rPr lang="zh-CN" altLang="en-US">
                <a:sym typeface="+mn-ea"/>
              </a:rPr>
              <a:t>的各种花里胡哨。</a:t>
            </a:r>
            <a:endParaRPr lang="zh-CN" altLang="en-US"/>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课程简介</a:t>
            </a:r>
            <a:endParaRPr lang="en-US"/>
          </a:p>
        </p:txBody>
      </p:sp>
      <p:sp>
        <p:nvSpPr>
          <p:cNvPr id="3" name="Content Placeholder 2"/>
          <p:cNvSpPr>
            <a:spLocks noGrp="1"/>
          </p:cNvSpPr>
          <p:nvPr>
            <p:ph idx="1"/>
          </p:nvPr>
        </p:nvSpPr>
        <p:spPr>
          <a:xfrm>
            <a:off x="647700" y="1825625"/>
            <a:ext cx="10515600" cy="4730115"/>
          </a:xfrm>
        </p:spPr>
        <p:txBody>
          <a:bodyPr>
            <a:noAutofit/>
          </a:bodyPr>
          <a:p>
            <a:r>
              <a:rPr lang="zh-CN" altLang="en-US" sz="2100">
                <a:sym typeface="+mn-ea"/>
              </a:rPr>
              <a:t>目标：打造一款基于</a:t>
            </a:r>
            <a:r>
              <a:rPr lang="en-US" altLang="zh-CN" sz="2100">
                <a:sym typeface="+mn-ea"/>
              </a:rPr>
              <a:t> </a:t>
            </a:r>
            <a:r>
              <a:rPr lang="en-US" sz="2100">
                <a:sym typeface="+mn-ea"/>
              </a:rPr>
              <a:t>OpenGL </a:t>
            </a:r>
            <a:r>
              <a:rPr lang="zh-CN" altLang="en-US" sz="2100">
                <a:sym typeface="+mn-ea"/>
              </a:rPr>
              <a:t>的</a:t>
            </a:r>
            <a:r>
              <a:rPr lang="en-US" altLang="zh-CN" sz="2100">
                <a:sym typeface="+mn-ea"/>
              </a:rPr>
              <a:t> 3D </a:t>
            </a:r>
            <a:r>
              <a:rPr lang="zh-CN" altLang="en-US" sz="2100">
                <a:sym typeface="+mn-ea"/>
              </a:rPr>
              <a:t>游戏引擎，开发出爆款开源游戏。</a:t>
            </a:r>
            <a:endParaRPr lang="zh-CN" altLang="en-US" sz="2100">
              <a:sym typeface="+mn-ea"/>
            </a:endParaRPr>
          </a:p>
          <a:p>
            <a:r>
              <a:rPr lang="zh-CN" altLang="en-US" sz="2100">
                <a:sym typeface="+mn-ea"/>
              </a:rPr>
              <a:t>面向人群：有一定编程基础，学过</a:t>
            </a:r>
            <a:r>
              <a:rPr lang="en-US" altLang="zh-CN" sz="2100">
                <a:sym typeface="+mn-ea"/>
              </a:rPr>
              <a:t> C </a:t>
            </a:r>
            <a:r>
              <a:rPr lang="zh-CN" altLang="en-US" sz="2100">
                <a:sym typeface="+mn-ea"/>
              </a:rPr>
              <a:t>语言，想入门计算机图形学，</a:t>
            </a:r>
            <a:r>
              <a:rPr lang="en-US" altLang="zh-CN" sz="2100">
                <a:sym typeface="+mn-ea"/>
              </a:rPr>
              <a:t>OpenGL </a:t>
            </a:r>
            <a:r>
              <a:rPr lang="zh-CN" altLang="en-US" sz="2100">
                <a:sym typeface="+mn-ea"/>
              </a:rPr>
              <a:t>的初学者。</a:t>
            </a:r>
            <a:endParaRPr lang="zh-CN" altLang="en-US" sz="2100">
              <a:sym typeface="+mn-ea"/>
            </a:endParaRPr>
          </a:p>
          <a:p>
            <a:r>
              <a:rPr lang="zh-CN" altLang="en-US" sz="2100">
                <a:sym typeface="+mn-ea"/>
              </a:rPr>
              <a:t>能学到的东西：现代</a:t>
            </a:r>
            <a:r>
              <a:rPr lang="en-US" altLang="zh-CN" sz="2100">
                <a:sym typeface="+mn-ea"/>
              </a:rPr>
              <a:t> OpenGL API </a:t>
            </a:r>
            <a:r>
              <a:rPr lang="zh-CN" altLang="en-US" sz="2100">
                <a:sym typeface="+mn-ea"/>
              </a:rPr>
              <a:t>的使用，线性代数与矢量微积分，图形管线的原理，</a:t>
            </a:r>
            <a:r>
              <a:rPr lang="en-US" altLang="zh-CN" sz="2100">
                <a:sym typeface="+mn-ea"/>
              </a:rPr>
              <a:t>GLSL </a:t>
            </a:r>
            <a:r>
              <a:rPr lang="zh-CN" altLang="en-US" sz="2100">
                <a:sym typeface="+mn-ea"/>
              </a:rPr>
              <a:t>着色器语言，迪士尼</a:t>
            </a:r>
            <a:r>
              <a:rPr lang="en-US" altLang="zh-CN" sz="2100">
                <a:sym typeface="+mn-ea"/>
              </a:rPr>
              <a:t> BRDF</a:t>
            </a:r>
            <a:r>
              <a:rPr lang="zh-CN" altLang="en-US" sz="2100">
                <a:sym typeface="+mn-ea"/>
              </a:rPr>
              <a:t>、</a:t>
            </a:r>
            <a:r>
              <a:rPr lang="en-US" altLang="zh-CN" sz="2100">
                <a:sym typeface="+mn-ea"/>
              </a:rPr>
              <a:t>TAA</a:t>
            </a:r>
            <a:r>
              <a:rPr lang="zh-CN" altLang="en-US" sz="2100">
                <a:sym typeface="+mn-ea"/>
              </a:rPr>
              <a:t>、</a:t>
            </a:r>
            <a:r>
              <a:rPr lang="en-US" altLang="zh-CN" sz="2100">
                <a:sym typeface="+mn-ea"/>
              </a:rPr>
              <a:t>IBL</a:t>
            </a:r>
            <a:r>
              <a:rPr lang="zh-CN" altLang="en-US" sz="2100">
                <a:sym typeface="+mn-ea"/>
              </a:rPr>
              <a:t>、全局光照等现代渲染技术，游戏引擎的</a:t>
            </a:r>
            <a:r>
              <a:rPr lang="en-US" altLang="zh-CN" sz="2100">
                <a:sym typeface="+mn-ea"/>
              </a:rPr>
              <a:t> ECS </a:t>
            </a:r>
            <a:r>
              <a:rPr lang="zh-CN" altLang="en-US" sz="2100">
                <a:sym typeface="+mn-ea"/>
              </a:rPr>
              <a:t>架构，现代</a:t>
            </a:r>
            <a:r>
              <a:rPr lang="en-US" altLang="zh-CN" sz="2100">
                <a:sym typeface="+mn-ea"/>
              </a:rPr>
              <a:t> C++ </a:t>
            </a:r>
            <a:r>
              <a:rPr lang="zh-CN" altLang="en-US" sz="2100">
                <a:sym typeface="+mn-ea"/>
              </a:rPr>
              <a:t>设计模式，软件工程最佳实践，</a:t>
            </a:r>
            <a:r>
              <a:rPr lang="zh-CN" altLang="en-US" sz="2100">
                <a:sym typeface="+mn-ea"/>
              </a:rPr>
              <a:t>软件</a:t>
            </a:r>
            <a:r>
              <a:rPr lang="zh-CN" altLang="en-US" sz="2100">
                <a:sym typeface="+mn-ea"/>
              </a:rPr>
              <a:t>跨平台，部署与发布，多线程性能优化等。</a:t>
            </a:r>
            <a:endParaRPr lang="zh-CN" altLang="en-US" sz="2100"/>
          </a:p>
          <a:p>
            <a:r>
              <a:rPr lang="zh-CN" altLang="en-US" sz="2100">
                <a:sym typeface="+mn-ea"/>
              </a:rPr>
              <a:t>授课方式：</a:t>
            </a:r>
            <a:r>
              <a:rPr lang="en-US" altLang="zh-CN" sz="2100">
                <a:sym typeface="+mn-ea"/>
              </a:rPr>
              <a:t>B </a:t>
            </a:r>
            <a:r>
              <a:rPr lang="zh-CN" altLang="en-US" sz="2100">
                <a:sym typeface="+mn-ea"/>
              </a:rPr>
              <a:t>站每周六下午</a:t>
            </a:r>
            <a:r>
              <a:rPr lang="en-US" altLang="zh-CN" sz="2100">
                <a:sym typeface="+mn-ea"/>
              </a:rPr>
              <a:t> 2 </a:t>
            </a:r>
            <a:r>
              <a:rPr lang="zh-CN" altLang="en-US" sz="2100">
                <a:sym typeface="+mn-ea"/>
              </a:rPr>
              <a:t>点开始直播，共计</a:t>
            </a:r>
            <a:r>
              <a:rPr lang="en-US" altLang="zh-CN" sz="2100">
                <a:sym typeface="+mn-ea"/>
              </a:rPr>
              <a:t> 14 </a:t>
            </a:r>
            <a:r>
              <a:rPr lang="zh-CN" altLang="en-US" sz="2100">
                <a:sym typeface="+mn-ea"/>
              </a:rPr>
              <a:t>课，每课约</a:t>
            </a:r>
            <a:r>
              <a:rPr lang="en-US" altLang="zh-CN" sz="2100">
                <a:sym typeface="+mn-ea"/>
              </a:rPr>
              <a:t> 1 </a:t>
            </a:r>
            <a:r>
              <a:rPr lang="zh-CN" altLang="en-US" sz="2100">
                <a:sym typeface="+mn-ea"/>
              </a:rPr>
              <a:t>到</a:t>
            </a:r>
            <a:r>
              <a:rPr lang="en-US" altLang="zh-CN" sz="2100">
                <a:sym typeface="+mn-ea"/>
              </a:rPr>
              <a:t> 2 </a:t>
            </a:r>
            <a:r>
              <a:rPr lang="zh-CN" altLang="en-US" sz="2100">
                <a:sym typeface="+mn-ea"/>
              </a:rPr>
              <a:t>小时。</a:t>
            </a:r>
            <a:endParaRPr lang="zh-CN" altLang="en-US" sz="2100">
              <a:sym typeface="+mn-ea"/>
            </a:endParaRPr>
          </a:p>
          <a:p>
            <a:r>
              <a:rPr lang="zh-CN" altLang="en-US" sz="2100">
                <a:sym typeface="+mn-ea"/>
              </a:rPr>
              <a:t>（不论开课还是取消都会至少提前一天动态中通知）</a:t>
            </a:r>
            <a:endParaRPr lang="zh-CN" altLang="en-US" sz="2100">
              <a:sym typeface="+mn-ea"/>
            </a:endParaRPr>
          </a:p>
          <a:p>
            <a:r>
              <a:rPr lang="zh-CN" altLang="en-US" sz="2100">
                <a:sym typeface="+mn-ea"/>
              </a:rPr>
              <a:t>课件和案例代码下载：</a:t>
            </a:r>
            <a:r>
              <a:rPr lang="en-US" altLang="zh-CN" sz="2100">
                <a:sym typeface="+mn-ea"/>
              </a:rPr>
              <a:t>https://github.com/parallel101/opengltutor</a:t>
            </a:r>
            <a:endParaRPr lang="en-US" altLang="zh-CN" sz="2100">
              <a:sym typeface="+mn-ea"/>
            </a:endParaRPr>
          </a:p>
          <a:p>
            <a:r>
              <a:rPr lang="zh-CN" altLang="en-US" sz="2100">
                <a:sym typeface="+mn-ea"/>
              </a:rPr>
              <a:t>国内高速镜像下载：</a:t>
            </a:r>
            <a:r>
              <a:rPr lang="en-US" altLang="zh-CN" sz="2100">
                <a:sym typeface="+mn-ea"/>
              </a:rPr>
              <a:t>https://gitee.com/archibate/opengltutor</a:t>
            </a:r>
            <a:endParaRPr lang="en-US" altLang="zh-CN" sz="2100">
              <a:sym typeface="+mn-ea"/>
            </a:endParaRPr>
          </a:p>
          <a:p>
            <a:r>
              <a:rPr lang="zh-CN" altLang="en-US" sz="2100">
                <a:sym typeface="+mn-ea"/>
              </a:rPr>
              <a:t>直播间：https://live.bilibili.com/14248205</a:t>
            </a:r>
            <a:endParaRPr lang="zh-CN" altLang="en-US" sz="2100">
              <a:sym typeface="+mn-ea"/>
            </a:endParaRPr>
          </a:p>
          <a:p>
            <a:r>
              <a:rPr lang="zh-CN" altLang="en-US" sz="2100">
                <a:sym typeface="+mn-ea"/>
              </a:rPr>
              <a:t>课程录播：</a:t>
            </a:r>
            <a:r>
              <a:rPr lang="en-US" sz="2100">
                <a:sym typeface="+mn-ea"/>
              </a:rPr>
              <a:t>https://space.bilibili.com/263032155/channel/collectiondetail?sid=53025</a:t>
            </a:r>
            <a:endParaRPr lang="en-US" sz="2100">
              <a:sym typeface="+mn-ea"/>
            </a:endParaRPr>
          </a:p>
        </p:txBody>
      </p:sp>
      <p:pic>
        <p:nvPicPr>
          <p:cNvPr id="4" name="Picture 3"/>
          <p:cNvPicPr>
            <a:picLocks noChangeAspect="1"/>
          </p:cNvPicPr>
          <p:nvPr/>
        </p:nvPicPr>
        <p:blipFill>
          <a:blip r:embed="rId1"/>
          <a:stretch>
            <a:fillRect/>
          </a:stretch>
        </p:blipFill>
        <p:spPr>
          <a:xfrm>
            <a:off x="3896995" y="391795"/>
            <a:ext cx="1192530" cy="1192530"/>
          </a:xfrm>
          <a:prstGeom prst="rect">
            <a:avLst/>
          </a:prstGeom>
        </p:spPr>
      </p:pic>
      <p:pic>
        <p:nvPicPr>
          <p:cNvPr id="8" name="Picture 7"/>
          <p:cNvPicPr>
            <a:picLocks noChangeAspect="1"/>
          </p:cNvPicPr>
          <p:nvPr/>
        </p:nvPicPr>
        <p:blipFill>
          <a:blip r:embed="rId2"/>
          <a:stretch>
            <a:fillRect/>
          </a:stretch>
        </p:blipFill>
        <p:spPr>
          <a:xfrm>
            <a:off x="6906895" y="131445"/>
            <a:ext cx="3808730" cy="1580515"/>
          </a:xfrm>
          <a:prstGeom prst="rect">
            <a:avLst/>
          </a:prstGeom>
        </p:spPr>
      </p:pic>
      <p:pic>
        <p:nvPicPr>
          <p:cNvPr id="9" name="Picture 8" descr="heartlogoR-C"/>
          <p:cNvPicPr>
            <a:picLocks noChangeAspect="1"/>
          </p:cNvPicPr>
          <p:nvPr/>
        </p:nvPicPr>
        <p:blipFill>
          <a:blip r:embed="rId3"/>
          <a:stretch>
            <a:fillRect/>
          </a:stretch>
        </p:blipFill>
        <p:spPr>
          <a:xfrm>
            <a:off x="5547995" y="533400"/>
            <a:ext cx="900430" cy="90995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OpenGL </a:t>
            </a:r>
            <a:r>
              <a:rPr lang="zh-CN" altLang="en-US"/>
              <a:t>实现与不同的</a:t>
            </a:r>
            <a:r>
              <a:rPr lang="en-US" altLang="zh-CN"/>
              <a:t> API</a:t>
            </a:r>
            <a:endParaRPr lang="en-US" altLang="zh-CN"/>
          </a:p>
        </p:txBody>
      </p:sp>
      <p:sp>
        <p:nvSpPr>
          <p:cNvPr id="3" name="Content Placeholder 2"/>
          <p:cNvSpPr>
            <a:spLocks noGrp="1"/>
          </p:cNvSpPr>
          <p:nvPr>
            <p:ph idx="1"/>
          </p:nvPr>
        </p:nvSpPr>
        <p:spPr/>
        <p:txBody>
          <a:bodyPr/>
          <a:p>
            <a:r>
              <a:rPr lang="en-US" altLang="zh-CN"/>
              <a:t>OpenGL </a:t>
            </a:r>
            <a:r>
              <a:rPr lang="zh-CN" altLang="en-US"/>
              <a:t>是一个开放的</a:t>
            </a:r>
            <a:r>
              <a:rPr lang="en-US" altLang="zh-CN"/>
              <a:t> API </a:t>
            </a:r>
            <a:r>
              <a:rPr lang="zh-CN" altLang="en-US"/>
              <a:t>标准，有许多不同的实现，通常是由显卡（</a:t>
            </a:r>
            <a:r>
              <a:rPr lang="en-US" altLang="zh-CN"/>
              <a:t>GPU</a:t>
            </a:r>
            <a:r>
              <a:rPr lang="zh-CN" altLang="en-US"/>
              <a:t>）硬件厂商实现的。由于很多跨平台软件都会用</a:t>
            </a:r>
            <a:r>
              <a:rPr lang="en-US" altLang="zh-CN"/>
              <a:t> OpenGL API </a:t>
            </a:r>
            <a:r>
              <a:rPr lang="zh-CN" altLang="en-US"/>
              <a:t>实现图形化，因此显卡厂商们都会争先恐后地支持</a:t>
            </a:r>
            <a:r>
              <a:rPr lang="en-US" altLang="zh-CN"/>
              <a:t> OpenGL</a:t>
            </a:r>
            <a:r>
              <a:rPr lang="zh-CN" altLang="en-US"/>
              <a:t>。</a:t>
            </a:r>
            <a:endParaRPr lang="zh-CN" altLang="en-US"/>
          </a:p>
          <a:p>
            <a:r>
              <a:rPr lang="zh-CN" altLang="en-US"/>
              <a:t>同理还有</a:t>
            </a:r>
            <a:r>
              <a:rPr lang="en-US" altLang="zh-CN"/>
              <a:t> DirectX </a:t>
            </a:r>
            <a:r>
              <a:rPr lang="zh-CN" altLang="en-US"/>
              <a:t>系列</a:t>
            </a:r>
            <a:r>
              <a:rPr lang="en-US" altLang="zh-CN"/>
              <a:t> API</a:t>
            </a:r>
            <a:r>
              <a:rPr lang="zh-CN" altLang="en-US"/>
              <a:t>，他也有非常多的版本，但他是比尔盖子提出的</a:t>
            </a:r>
            <a:r>
              <a:rPr lang="en-US" altLang="zh-CN"/>
              <a:t> Wendous </a:t>
            </a:r>
            <a:r>
              <a:rPr lang="zh-CN" altLang="en-US"/>
              <a:t>独占</a:t>
            </a:r>
            <a:r>
              <a:rPr lang="en-US" altLang="zh-CN"/>
              <a:t> API</a:t>
            </a:r>
            <a:r>
              <a:rPr lang="zh-CN" altLang="en-US"/>
              <a:t>，</a:t>
            </a:r>
            <a:r>
              <a:rPr lang="zh-CN" altLang="en-US">
                <a:sym typeface="+mn-ea"/>
              </a:rPr>
              <a:t>比尔盖子为了维护微软帝国统治，特意在</a:t>
            </a:r>
            <a:r>
              <a:rPr lang="en-US" altLang="zh-CN">
                <a:sym typeface="+mn-ea"/>
              </a:rPr>
              <a:t> Wendous </a:t>
            </a:r>
            <a:r>
              <a:rPr lang="zh-CN" altLang="en-US">
                <a:sym typeface="+mn-ea"/>
              </a:rPr>
              <a:t>平台上不负优化了</a:t>
            </a:r>
            <a:r>
              <a:rPr lang="en-US" altLang="zh-CN">
                <a:sym typeface="+mn-ea"/>
              </a:rPr>
              <a:t> OpenGL</a:t>
            </a:r>
            <a:r>
              <a:rPr lang="zh-CN" altLang="en-US">
                <a:sym typeface="+mn-ea"/>
              </a:rPr>
              <a:t>，以迫使追求性能的用户多多使用他垄断的</a:t>
            </a:r>
            <a:r>
              <a:rPr lang="en-US" altLang="zh-CN">
                <a:sym typeface="+mn-ea"/>
              </a:rPr>
              <a:t> DirectX</a:t>
            </a:r>
            <a:r>
              <a:rPr lang="zh-CN" altLang="en-US">
                <a:sym typeface="+mn-ea"/>
              </a:rPr>
              <a:t>，而一旦你的软件使用了</a:t>
            </a:r>
            <a:r>
              <a:rPr lang="en-US" altLang="zh-CN">
                <a:sym typeface="+mn-ea"/>
              </a:rPr>
              <a:t> DirectX</a:t>
            </a:r>
            <a:r>
              <a:rPr lang="zh-CN" altLang="en-US">
                <a:sym typeface="+mn-ea"/>
              </a:rPr>
              <a:t>，那么就没法再移植到其他平台（比如</a:t>
            </a:r>
            <a:r>
              <a:rPr lang="en-US" altLang="zh-CN">
                <a:sym typeface="+mn-ea"/>
              </a:rPr>
              <a:t> Linux</a:t>
            </a:r>
            <a:r>
              <a:rPr lang="zh-CN" altLang="en-US">
                <a:sym typeface="+mn-ea"/>
              </a:rPr>
              <a:t>，</a:t>
            </a:r>
            <a:r>
              <a:rPr lang="en-US" altLang="zh-CN">
                <a:sym typeface="+mn-ea"/>
              </a:rPr>
              <a:t>MaikeOS</a:t>
            </a:r>
            <a:r>
              <a:rPr lang="zh-CN" altLang="en-US">
                <a:sym typeface="+mn-ea"/>
              </a:rPr>
              <a:t>）了。</a:t>
            </a:r>
            <a:endParaRPr lang="zh-CN" altLang="en-US">
              <a:sym typeface="+mn-ea"/>
            </a:endParaRPr>
          </a:p>
          <a:p>
            <a:r>
              <a:rPr lang="zh-CN" altLang="en-US">
                <a:sym typeface="+mn-ea"/>
              </a:rPr>
              <a:t>乔布斯也不甘落后，在他的</a:t>
            </a:r>
            <a:r>
              <a:rPr lang="en-US" altLang="zh-CN">
                <a:sym typeface="+mn-ea"/>
              </a:rPr>
              <a:t> MaikeOS </a:t>
            </a:r>
            <a:r>
              <a:rPr lang="zh-CN" altLang="en-US">
                <a:sym typeface="+mn-ea"/>
              </a:rPr>
              <a:t>上推出了</a:t>
            </a:r>
            <a:r>
              <a:rPr lang="en-US" altLang="zh-CN">
                <a:sym typeface="+mn-ea"/>
              </a:rPr>
              <a:t> Metal </a:t>
            </a:r>
            <a:r>
              <a:rPr lang="zh-CN" altLang="en-US">
                <a:sym typeface="+mn-ea"/>
              </a:rPr>
              <a:t>系列</a:t>
            </a:r>
            <a:r>
              <a:rPr lang="en-US" altLang="zh-CN">
                <a:sym typeface="+mn-ea"/>
              </a:rPr>
              <a:t> API</a:t>
            </a:r>
            <a:r>
              <a:rPr lang="zh-CN" altLang="en-US">
                <a:sym typeface="+mn-ea"/>
              </a:rPr>
              <a:t>，并宣布</a:t>
            </a:r>
            <a:r>
              <a:rPr lang="en-US" altLang="zh-CN">
                <a:sym typeface="+mn-ea"/>
              </a:rPr>
              <a:t> OpenGL </a:t>
            </a:r>
            <a:r>
              <a:rPr lang="zh-CN" altLang="en-US">
                <a:sym typeface="+mn-ea"/>
              </a:rPr>
              <a:t>版本停止更新（比</a:t>
            </a:r>
            <a:r>
              <a:rPr lang="zh-CN" altLang="en-US">
                <a:sym typeface="+mn-ea"/>
              </a:rPr>
              <a:t>盖子还要狠</a:t>
            </a:r>
            <a:r>
              <a:rPr lang="zh-CN" altLang="en-US">
                <a:sym typeface="+mn-ea"/>
              </a:rPr>
              <a:t>），永远停止在了</a:t>
            </a:r>
            <a:r>
              <a:rPr lang="en-US" altLang="zh-CN">
                <a:sym typeface="+mn-ea"/>
              </a:rPr>
              <a:t> OpenGL 4.1</a:t>
            </a:r>
            <a:r>
              <a:rPr lang="zh-CN" altLang="en-US">
                <a:sym typeface="+mn-ea"/>
              </a:rPr>
              <a:t>，导致</a:t>
            </a:r>
            <a:r>
              <a:rPr lang="en-US" altLang="zh-CN">
                <a:sym typeface="+mn-ea"/>
              </a:rPr>
              <a:t> MaikeOS </a:t>
            </a:r>
            <a:r>
              <a:rPr lang="zh-CN" altLang="en-US">
                <a:sym typeface="+mn-ea"/>
              </a:rPr>
              <a:t>无法使用</a:t>
            </a:r>
            <a:r>
              <a:rPr lang="en-US" altLang="zh-CN">
                <a:sym typeface="+mn-ea"/>
              </a:rPr>
              <a:t> OpenGL 4.3 </a:t>
            </a:r>
            <a:r>
              <a:rPr lang="zh-CN" altLang="en-US">
                <a:sym typeface="+mn-ea"/>
              </a:rPr>
              <a:t>引入的</a:t>
            </a:r>
            <a:r>
              <a:rPr lang="en-US" altLang="zh-CN">
                <a:sym typeface="+mn-ea"/>
              </a:rPr>
              <a:t> compute shader </a:t>
            </a:r>
            <a:r>
              <a:rPr lang="zh-CN" altLang="en-US">
                <a:sym typeface="+mn-ea"/>
              </a:rPr>
              <a:t>等一系列实用新特性。</a:t>
            </a:r>
            <a:endParaRPr lang="zh-CN" altLang="en-US">
              <a:sym typeface="+mn-ea"/>
            </a:endParaRPr>
          </a:p>
          <a:p>
            <a:r>
              <a:rPr lang="zh-CN" altLang="en-US"/>
              <a:t>为了让没有显卡的用户也能使用图形化程序，有一个叫做</a:t>
            </a:r>
            <a:r>
              <a:rPr lang="en-US" altLang="zh-CN"/>
              <a:t> mesa </a:t>
            </a:r>
            <a:r>
              <a:rPr lang="zh-CN" altLang="en-US"/>
              <a:t>的特殊</a:t>
            </a:r>
            <a:r>
              <a:rPr lang="en-US" altLang="zh-CN"/>
              <a:t> OpenGL </a:t>
            </a:r>
            <a:r>
              <a:rPr lang="zh-CN" altLang="en-US"/>
              <a:t>实现，他完全在</a:t>
            </a:r>
            <a:r>
              <a:rPr lang="en-US" altLang="zh-CN"/>
              <a:t> CPU </a:t>
            </a:r>
            <a:r>
              <a:rPr lang="zh-CN" altLang="en-US"/>
              <a:t>上运行，使用软光栅渲染，使用</a:t>
            </a:r>
            <a:r>
              <a:rPr lang="en-US" altLang="zh-CN"/>
              <a:t> LLVM </a:t>
            </a:r>
            <a:r>
              <a:rPr lang="zh-CN" altLang="en-US"/>
              <a:t>编译</a:t>
            </a:r>
            <a:r>
              <a:rPr lang="en-US" altLang="zh-CN"/>
              <a:t> shader</a:t>
            </a:r>
            <a:r>
              <a:rPr lang="zh-CN" altLang="en-US"/>
              <a:t>，不需要显卡也可以运行。但效率比显卡硬件加速的光栅化（</a:t>
            </a:r>
            <a:r>
              <a:rPr lang="en-US" altLang="zh-CN"/>
              <a:t>rasterization</a:t>
            </a:r>
            <a:r>
              <a:rPr lang="zh-CN" altLang="en-US"/>
              <a:t>，渲染三维图形的关键）低得多。还有一个</a:t>
            </a:r>
            <a:r>
              <a:rPr lang="en-US" altLang="zh-CN"/>
              <a:t> OSMesa</a:t>
            </a:r>
            <a:r>
              <a:rPr lang="zh-CN" altLang="en-US"/>
              <a:t>（</a:t>
            </a:r>
            <a:r>
              <a:rPr lang="en-US" altLang="zh-CN"/>
              <a:t>off-screen mesa</a:t>
            </a:r>
            <a:r>
              <a:rPr lang="zh-CN" altLang="en-US"/>
              <a:t>），用于在没有显示器的情况下（例如服务器）进行离屏渲染。</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a:t>
            </a:r>
            <a:r>
              <a:rPr lang="zh-CN" altLang="en-US"/>
              <a:t>扩展</a:t>
            </a:r>
            <a:endParaRPr lang="zh-CN" altLang="en-US"/>
          </a:p>
        </p:txBody>
      </p:sp>
      <p:sp>
        <p:nvSpPr>
          <p:cNvPr id="3" name="Content Placeholder 2"/>
          <p:cNvSpPr>
            <a:spLocks noGrp="1"/>
          </p:cNvSpPr>
          <p:nvPr>
            <p:ph idx="1"/>
          </p:nvPr>
        </p:nvSpPr>
        <p:spPr/>
        <p:txBody>
          <a:bodyPr/>
          <a:p>
            <a:r>
              <a:rPr lang="en-US"/>
              <a:t>OpenGL </a:t>
            </a:r>
            <a:r>
              <a:rPr lang="zh-CN" altLang="en-US"/>
              <a:t>提供的函数都是通用的，几乎每个正经的</a:t>
            </a:r>
            <a:r>
              <a:rPr lang="en-US" altLang="zh-CN"/>
              <a:t> GPU </a:t>
            </a:r>
            <a:r>
              <a:rPr lang="zh-CN" altLang="en-US"/>
              <a:t>都支持的功能。</a:t>
            </a:r>
            <a:endParaRPr lang="zh-CN" altLang="en-US"/>
          </a:p>
          <a:p>
            <a:r>
              <a:rPr lang="zh-CN" altLang="en-US"/>
              <a:t>而有时，硬件厂商不满足于只提供大锅菜，还会开小灶，这就是</a:t>
            </a:r>
            <a:r>
              <a:rPr lang="en-US" altLang="zh-CN"/>
              <a:t> OpenGL </a:t>
            </a:r>
            <a:r>
              <a:rPr lang="zh-CN" altLang="en-US"/>
              <a:t>扩展，扩展官方提供的一种添加额外</a:t>
            </a:r>
            <a:r>
              <a:rPr lang="en-US" altLang="zh-CN"/>
              <a:t> API </a:t>
            </a:r>
            <a:r>
              <a:rPr lang="zh-CN" altLang="en-US"/>
              <a:t>的手段，用户可以检测当前</a:t>
            </a:r>
            <a:r>
              <a:rPr lang="en-US" altLang="zh-CN"/>
              <a:t> OpenGL </a:t>
            </a:r>
            <a:r>
              <a:rPr lang="zh-CN" altLang="en-US"/>
              <a:t>实现是否具有某扩展，如果有，则可以使用这些函数，如果没有，则必须想办法绕道（</a:t>
            </a:r>
            <a:r>
              <a:rPr lang="en-US" altLang="zh-CN"/>
              <a:t>walk around</a:t>
            </a:r>
            <a:r>
              <a:rPr lang="zh-CN" altLang="en-US"/>
              <a:t>），用比较低效的通用</a:t>
            </a:r>
            <a:r>
              <a:rPr lang="en-US" altLang="zh-CN"/>
              <a:t> API </a:t>
            </a:r>
            <a:r>
              <a:rPr lang="zh-CN" altLang="en-US"/>
              <a:t>实现那个只有</a:t>
            </a:r>
            <a:r>
              <a:rPr lang="en-US" altLang="zh-CN"/>
              <a:t> NVIDIA </a:t>
            </a:r>
            <a:r>
              <a:rPr lang="zh-CN" altLang="en-US"/>
              <a:t>显卡才具有的扩展，或者宣布放弃支持非</a:t>
            </a:r>
            <a:r>
              <a:rPr lang="en-US" altLang="zh-CN"/>
              <a:t> NVIDIA </a:t>
            </a:r>
            <a:r>
              <a:rPr lang="zh-CN" altLang="en-US"/>
              <a:t>显卡。</a:t>
            </a:r>
            <a:endParaRPr lang="zh-CN" altLang="en-US"/>
          </a:p>
          <a:p>
            <a:r>
              <a:rPr lang="zh-CN" altLang="en-US"/>
              <a:t>例如这是一个</a:t>
            </a:r>
            <a:r>
              <a:rPr lang="en-US" altLang="zh-CN"/>
              <a:t> NVIDIA </a:t>
            </a:r>
            <a:r>
              <a:rPr lang="zh-CN" altLang="en-US"/>
              <a:t>从</a:t>
            </a:r>
            <a:r>
              <a:rPr lang="en-US" altLang="zh-CN"/>
              <a:t> Turing </a:t>
            </a:r>
            <a:r>
              <a:rPr lang="zh-CN" altLang="en-US"/>
              <a:t>架构开始支持的一个</a:t>
            </a:r>
            <a:r>
              <a:rPr lang="en-US" altLang="zh-CN"/>
              <a:t> OpenGL </a:t>
            </a:r>
            <a:r>
              <a:rPr lang="zh-CN" altLang="en-US">
                <a:sym typeface="+mn-ea"/>
              </a:rPr>
              <a:t>扩展</a:t>
            </a:r>
            <a:r>
              <a:rPr lang="zh-CN" altLang="en-US"/>
              <a:t>，扩展的名字格式如下：</a:t>
            </a:r>
            <a:endParaRPr lang="zh-CN" altLang="en-US"/>
          </a:p>
          <a:p>
            <a:r>
              <a:rPr lang="en-US" altLang="zh-CN"/>
              <a:t>GL_</a:t>
            </a:r>
            <a:r>
              <a:rPr lang="zh-CN" altLang="en-US"/>
              <a:t>NV_compute_shader_derivatives</a:t>
            </a:r>
            <a:endParaRPr lang="zh-CN" altLang="en-US"/>
          </a:p>
          <a:p>
            <a:r>
              <a:rPr lang="en-US" altLang="zh-CN"/>
              <a:t>Khronos </a:t>
            </a:r>
            <a:r>
              <a:rPr lang="zh-CN" altLang="en-US"/>
              <a:t>官方有一个页面来维护这些扩展的描述文档：</a:t>
            </a:r>
            <a:endParaRPr lang="zh-CN" altLang="en-US"/>
          </a:p>
          <a:p>
            <a:r>
              <a:rPr lang="zh-CN" altLang="en-US"/>
              <a:t>https://registry.khronos.org/OpenGL/extensions/NV/NV_compute_shader_derivatives.txt</a:t>
            </a:r>
            <a:endParaRPr lang="zh-CN" altLang="en-US"/>
          </a:p>
          <a:p>
            <a:r>
              <a:rPr lang="zh-CN" altLang="en-US"/>
              <a:t>这些扩展需要驱动和硬件本身的支持，老的显卡不一定具有，往往只有特定品牌，足够高型号的显卡才具有，为了照顾没有最</a:t>
            </a:r>
            <a:r>
              <a:rPr lang="zh-CN" altLang="en-US">
                <a:sym typeface="+mn-ea"/>
              </a:rPr>
              <a:t>新</a:t>
            </a:r>
            <a:r>
              <a:rPr lang="zh-CN" altLang="en-US"/>
              <a:t>显卡的同学，小彭老师在实验源码中完全不使用扩展，如果要使用，则也会加入分支检测不到扩展时的</a:t>
            </a:r>
            <a:r>
              <a:rPr lang="zh-CN" altLang="en-US">
                <a:sym typeface="+mn-ea"/>
              </a:rPr>
              <a:t>“</a:t>
            </a:r>
            <a:r>
              <a:rPr lang="zh-CN" altLang="en-US"/>
              <a:t>绕道”方案。</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a:t>
            </a:r>
            <a:r>
              <a:rPr lang="zh-CN" altLang="en-US"/>
              <a:t>与</a:t>
            </a:r>
            <a:r>
              <a:rPr lang="en-US" altLang="zh-CN"/>
              <a:t> Vulkan - </a:t>
            </a:r>
            <a:r>
              <a:rPr lang="zh-CN" altLang="en-US"/>
              <a:t>我该学习哪个？</a:t>
            </a:r>
            <a:endParaRPr lang="zh-CN" altLang="en-US"/>
          </a:p>
        </p:txBody>
      </p:sp>
      <p:sp>
        <p:nvSpPr>
          <p:cNvPr id="3" name="Content Placeholder 2"/>
          <p:cNvSpPr>
            <a:spLocks noGrp="1"/>
          </p:cNvSpPr>
          <p:nvPr>
            <p:ph idx="1"/>
          </p:nvPr>
        </p:nvSpPr>
        <p:spPr>
          <a:xfrm>
            <a:off x="647700" y="1414145"/>
            <a:ext cx="10515600" cy="4871085"/>
          </a:xfrm>
        </p:spPr>
        <p:txBody>
          <a:bodyPr>
            <a:normAutofit lnSpcReduction="10000"/>
          </a:bodyPr>
          <a:p>
            <a:r>
              <a:rPr lang="en-US"/>
              <a:t>Vulkan </a:t>
            </a:r>
            <a:r>
              <a:rPr lang="zh-CN" altLang="en-US"/>
              <a:t>是比</a:t>
            </a:r>
            <a:r>
              <a:rPr lang="en-US" altLang="zh-CN"/>
              <a:t> OpenGL </a:t>
            </a:r>
            <a:r>
              <a:rPr lang="zh-CN" altLang="en-US"/>
              <a:t>更新的跨平台</a:t>
            </a:r>
            <a:r>
              <a:rPr lang="en-US" altLang="zh-CN"/>
              <a:t> API</a:t>
            </a:r>
            <a:r>
              <a:rPr lang="zh-CN" altLang="en-US"/>
              <a:t>，也是由</a:t>
            </a:r>
            <a:r>
              <a:rPr lang="en-US" altLang="zh-CN"/>
              <a:t> Khronos </a:t>
            </a:r>
            <a:r>
              <a:rPr lang="zh-CN" altLang="en-US"/>
              <a:t>推出的，所谓“未来替代品”。</a:t>
            </a:r>
            <a:endParaRPr lang="zh-CN" altLang="en-US"/>
          </a:p>
          <a:p>
            <a:r>
              <a:rPr lang="en-US" altLang="zh-CN"/>
              <a:t>Vulkan </a:t>
            </a:r>
            <a:r>
              <a:rPr lang="zh-CN" altLang="en-US"/>
              <a:t>函数接口究极无敌复杂，还都是</a:t>
            </a:r>
            <a:r>
              <a:rPr lang="en-US" altLang="zh-CN"/>
              <a:t> C </a:t>
            </a:r>
            <a:r>
              <a:rPr lang="zh-CN" altLang="en-US"/>
              <a:t>风格的，参数爆多，一个个指针传来传去，本来一个简单的需求需要拆分成好几个函数调用才能解决，例如他</a:t>
            </a:r>
            <a:r>
              <a:rPr lang="zh-CN" altLang="en-US" b="1"/>
              <a:t>画一个三角形要一千行代码</a:t>
            </a:r>
            <a:r>
              <a:rPr lang="zh-CN" altLang="en-US"/>
              <a:t>，类推可知画一个正方形要两千行（不是）。</a:t>
            </a:r>
            <a:r>
              <a:rPr lang="en-US" altLang="zh-CN"/>
              <a:t>OpenGL </a:t>
            </a:r>
            <a:r>
              <a:rPr lang="zh-CN" altLang="en-US"/>
              <a:t>帮你掩盖了一部分实现细节，简化了思考，而</a:t>
            </a:r>
            <a:r>
              <a:rPr lang="en-US" altLang="zh-CN"/>
              <a:t> Vulkan </a:t>
            </a:r>
            <a:r>
              <a:rPr lang="zh-CN" altLang="en-US"/>
              <a:t>中这些全部需要你自己去伺候，虽然提升了上限，但也对初学者极不友好。</a:t>
            </a:r>
            <a:endParaRPr lang="zh-CN" altLang="en-US"/>
          </a:p>
          <a:p>
            <a:r>
              <a:rPr lang="en-US" altLang="zh-CN"/>
              <a:t>OpenGL </a:t>
            </a:r>
            <a:r>
              <a:rPr lang="zh-CN" altLang="en-US"/>
              <a:t>历史悠久，有许多硬件厂商支持</a:t>
            </a:r>
            <a:r>
              <a:rPr lang="en-US" altLang="zh-CN"/>
              <a:t> OpenGL</a:t>
            </a:r>
            <a:r>
              <a:rPr lang="zh-CN" altLang="en-US"/>
              <a:t>，而</a:t>
            </a:r>
            <a:r>
              <a:rPr lang="en-US" altLang="zh-CN"/>
              <a:t> Vulkan </a:t>
            </a:r>
            <a:r>
              <a:rPr lang="zh-CN" altLang="en-US"/>
              <a:t>比较新，老的显卡可能不支持</a:t>
            </a:r>
            <a:r>
              <a:rPr lang="en-US" altLang="zh-CN"/>
              <a:t> Vulkan</a:t>
            </a:r>
            <a:r>
              <a:rPr lang="zh-CN" altLang="en-US"/>
              <a:t>，需要通过“翻译层”，把你的</a:t>
            </a:r>
            <a:r>
              <a:rPr lang="en-US" altLang="zh-CN"/>
              <a:t> Vulkan API </a:t>
            </a:r>
            <a:r>
              <a:rPr lang="zh-CN" altLang="en-US"/>
              <a:t>调用“翻译”成</a:t>
            </a:r>
            <a:r>
              <a:rPr lang="en-US" altLang="zh-CN"/>
              <a:t> OpenGL </a:t>
            </a:r>
            <a:r>
              <a:rPr lang="zh-CN" altLang="en-US"/>
              <a:t>或</a:t>
            </a:r>
            <a:r>
              <a:rPr lang="en-US" altLang="zh-CN"/>
              <a:t> DirectX</a:t>
            </a:r>
            <a:r>
              <a:rPr lang="zh-CN" altLang="en-US"/>
              <a:t>才能使用，导致你辛苦写花里胡哨</a:t>
            </a:r>
            <a:r>
              <a:rPr lang="en-US" altLang="zh-CN"/>
              <a:t> Vulkan </a:t>
            </a:r>
            <a:r>
              <a:rPr lang="zh-CN" altLang="en-US"/>
              <a:t>半天，还不如直接使用</a:t>
            </a:r>
            <a:r>
              <a:rPr lang="en-US" altLang="zh-CN"/>
              <a:t> OpenGL </a:t>
            </a:r>
            <a:r>
              <a:rPr lang="zh-CN" altLang="en-US"/>
              <a:t>高效。</a:t>
            </a:r>
            <a:endParaRPr lang="zh-CN" altLang="en-US"/>
          </a:p>
          <a:p>
            <a:r>
              <a:rPr lang="en-US" altLang="zh-CN"/>
              <a:t>Vulkan </a:t>
            </a:r>
            <a:r>
              <a:rPr lang="zh-CN" altLang="en-US"/>
              <a:t>太新了，他的教程非常少，有些教程还存在错误，而网络上关于</a:t>
            </a:r>
            <a:r>
              <a:rPr lang="en-US" altLang="zh-CN"/>
              <a:t> Vulkan </a:t>
            </a:r>
            <a:r>
              <a:rPr lang="zh-CN" altLang="en-US"/>
              <a:t>资源的稀缺又让你无法验证真伪。同时，</a:t>
            </a:r>
            <a:r>
              <a:rPr lang="en-US" altLang="zh-CN"/>
              <a:t>Vulkan </a:t>
            </a:r>
            <a:r>
              <a:rPr lang="zh-CN" altLang="en-US"/>
              <a:t>很容易报各种莫名其妙的错误信息，由于过于新鲜导致网上难以找到每个报错对应的解决方案。而</a:t>
            </a:r>
            <a:r>
              <a:rPr lang="en-US" altLang="zh-CN"/>
              <a:t> OpenGL </a:t>
            </a:r>
            <a:r>
              <a:rPr lang="zh-CN" altLang="en-US"/>
              <a:t>就有着充足的教程资源和错误解决方案，例如最经典的</a:t>
            </a:r>
            <a:r>
              <a:rPr lang="en-US" altLang="zh-CN"/>
              <a:t> learnopengl.com</a:t>
            </a:r>
            <a:r>
              <a:rPr lang="zh-CN" altLang="en-US"/>
              <a:t>。</a:t>
            </a:r>
            <a:endParaRPr lang="en-US" altLang="zh-CN"/>
          </a:p>
          <a:p>
            <a:r>
              <a:rPr lang="zh-CN" altLang="en-US">
                <a:sym typeface="+mn-ea"/>
              </a:rPr>
              <a:t>总之，</a:t>
            </a:r>
            <a:r>
              <a:rPr lang="en-US" altLang="zh-CN">
                <a:sym typeface="+mn-ea"/>
              </a:rPr>
              <a:t>Vulkan </a:t>
            </a:r>
            <a:r>
              <a:rPr lang="zh-CN" altLang="en-US">
                <a:sym typeface="+mn-ea"/>
              </a:rPr>
              <a:t>过于陡峭的学习曲线决定了学习他的基本都是已经熟练掌握过其他图形</a:t>
            </a:r>
            <a:r>
              <a:rPr lang="en-US" altLang="zh-CN">
                <a:sym typeface="+mn-ea"/>
              </a:rPr>
              <a:t> API</a:t>
            </a:r>
            <a:r>
              <a:rPr lang="zh-CN" altLang="en-US">
                <a:sym typeface="+mn-ea"/>
              </a:rPr>
              <a:t>（例如</a:t>
            </a:r>
            <a:r>
              <a:rPr lang="en-US" altLang="zh-CN">
                <a:sym typeface="+mn-ea"/>
              </a:rPr>
              <a:t> OpenGL</a:t>
            </a:r>
            <a:r>
              <a:rPr lang="zh-CN" altLang="en-US">
                <a:sym typeface="+mn-ea"/>
              </a:rPr>
              <a:t>，</a:t>
            </a:r>
            <a:r>
              <a:rPr lang="en-US" altLang="zh-CN">
                <a:sym typeface="+mn-ea"/>
              </a:rPr>
              <a:t>DirectX</a:t>
            </a:r>
            <a:r>
              <a:rPr lang="zh-CN" altLang="en-US">
                <a:sym typeface="+mn-ea"/>
              </a:rPr>
              <a:t>）的专家，而且由于过于新鲜导致没有多少企业在用，也没有多少硬件主动支持他，因此我强烈建议初学者先学习</a:t>
            </a:r>
            <a:r>
              <a:rPr lang="en-US" altLang="zh-CN">
                <a:sym typeface="+mn-ea"/>
              </a:rPr>
              <a:t> OpenGL </a:t>
            </a:r>
            <a:r>
              <a:rPr lang="zh-CN" altLang="en-US">
                <a:sym typeface="+mn-ea"/>
              </a:rPr>
              <a:t>作为敲门砖，图形</a:t>
            </a:r>
            <a:r>
              <a:rPr lang="en-US" altLang="zh-CN">
                <a:sym typeface="+mn-ea"/>
              </a:rPr>
              <a:t> API </a:t>
            </a:r>
            <a:r>
              <a:rPr lang="zh-CN" altLang="en-US">
                <a:sym typeface="+mn-ea"/>
              </a:rPr>
              <a:t>都是有共通点的，一旦理解原理后再学习其他</a:t>
            </a:r>
            <a:r>
              <a:rPr lang="en-US" altLang="zh-CN">
                <a:sym typeface="+mn-ea"/>
              </a:rPr>
              <a:t> API </a:t>
            </a:r>
            <a:r>
              <a:rPr lang="zh-CN" altLang="en-US">
                <a:sym typeface="+mn-ea"/>
              </a:rPr>
              <a:t>也不难，不用担心未来被“取代”之类。</a:t>
            </a:r>
            <a:endParaRPr lang="zh-CN" altLang="en-US">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ES - </a:t>
            </a:r>
            <a:r>
              <a:rPr lang="zh-CN" altLang="en-US"/>
              <a:t>嵌入式特供版</a:t>
            </a:r>
            <a:endParaRPr lang="en-US" altLang="zh-CN"/>
          </a:p>
        </p:txBody>
      </p:sp>
      <p:sp>
        <p:nvSpPr>
          <p:cNvPr id="3" name="Content Placeholder 2"/>
          <p:cNvSpPr>
            <a:spLocks noGrp="1"/>
          </p:cNvSpPr>
          <p:nvPr>
            <p:ph idx="1"/>
          </p:nvPr>
        </p:nvSpPr>
        <p:spPr/>
        <p:txBody>
          <a:bodyPr/>
          <a:p>
            <a:r>
              <a:rPr lang="en-US" altLang="zh-CN"/>
              <a:t>OpenGL </a:t>
            </a:r>
            <a:r>
              <a:rPr lang="zh-CN" altLang="en-US"/>
              <a:t>设计的接口规范，对于硬件的要求有些过于高了，对于低性能平台不友好。</a:t>
            </a:r>
            <a:endParaRPr lang="zh-CN" altLang="en-US"/>
          </a:p>
          <a:p>
            <a:r>
              <a:rPr lang="zh-CN" altLang="en-US"/>
              <a:t>因此后来又推出了</a:t>
            </a:r>
            <a:r>
              <a:rPr lang="en-US" altLang="zh-CN"/>
              <a:t> OpenGL ES </a:t>
            </a:r>
            <a:r>
              <a:rPr lang="zh-CN" altLang="en-US"/>
              <a:t>接口规范，就像勺子还分大人勺子和儿童专用勺一样。</a:t>
            </a:r>
            <a:endParaRPr lang="zh-CN" altLang="en-US"/>
          </a:p>
          <a:p>
            <a:r>
              <a:rPr lang="en-US" altLang="zh-CN"/>
              <a:t>OpenGL </a:t>
            </a:r>
            <a:r>
              <a:rPr lang="zh-CN" altLang="en-US"/>
              <a:t>多用于电脑端，因为他们完全跑得起高性能</a:t>
            </a:r>
            <a:r>
              <a:rPr lang="zh-CN" altLang="en-US">
                <a:sym typeface="+mn-ea"/>
              </a:rPr>
              <a:t>显卡。而</a:t>
            </a:r>
            <a:r>
              <a:rPr lang="en-US" altLang="zh-CN">
                <a:sym typeface="+mn-ea"/>
              </a:rPr>
              <a:t> OpenGL ES </a:t>
            </a:r>
            <a:r>
              <a:rPr lang="zh-CN" altLang="en-US">
                <a:sym typeface="+mn-ea"/>
              </a:rPr>
              <a:t>多用于移动端，他是为了伺候手机芯片上低功耗低性能的嵌入式</a:t>
            </a:r>
            <a:r>
              <a:rPr lang="en-US" altLang="zh-CN">
                <a:sym typeface="+mn-ea"/>
              </a:rPr>
              <a:t> GPU </a:t>
            </a:r>
            <a:r>
              <a:rPr lang="zh-CN" altLang="en-US">
                <a:sym typeface="+mn-ea"/>
              </a:rPr>
              <a:t>的阉割版。</a:t>
            </a:r>
            <a:endParaRPr lang="zh-CN" altLang="en-US"/>
          </a:p>
          <a:p>
            <a:r>
              <a:rPr lang="zh-CN" altLang="en-US"/>
              <a:t>本课程不会教你</a:t>
            </a:r>
            <a:r>
              <a:rPr lang="en-US" altLang="zh-CN"/>
              <a:t> OpenGL ES</a:t>
            </a:r>
            <a:r>
              <a:rPr lang="zh-CN" altLang="en-US"/>
              <a:t>，但</a:t>
            </a:r>
            <a:r>
              <a:rPr lang="en-US" altLang="zh-CN"/>
              <a:t> OpenGL ES </a:t>
            </a:r>
            <a:r>
              <a:rPr lang="zh-CN" altLang="en-US"/>
              <a:t>的接口和</a:t>
            </a:r>
            <a:r>
              <a:rPr lang="en-US" altLang="zh-CN"/>
              <a:t> OpenGL </a:t>
            </a:r>
            <a:r>
              <a:rPr lang="zh-CN" altLang="en-US"/>
              <a:t>非常相似，学会了</a:t>
            </a:r>
            <a:r>
              <a:rPr lang="en-US" altLang="zh-CN"/>
              <a:t> OpenGL </a:t>
            </a:r>
            <a:r>
              <a:rPr lang="zh-CN" altLang="en-US"/>
              <a:t>也很容易学会</a:t>
            </a:r>
            <a:r>
              <a:rPr lang="en-US" altLang="zh-CN"/>
              <a:t> OpenGL ES</a:t>
            </a:r>
            <a:r>
              <a:rPr lang="zh-CN" altLang="en-US"/>
              <a:t>，正如学会</a:t>
            </a:r>
            <a:r>
              <a:rPr lang="en-US" altLang="zh-CN"/>
              <a:t> OpenGL </a:t>
            </a:r>
            <a:r>
              <a:rPr lang="zh-CN" altLang="en-US"/>
              <a:t>也很容易学会</a:t>
            </a:r>
            <a:r>
              <a:rPr lang="en-US" altLang="zh-CN"/>
              <a:t> DirectX </a:t>
            </a:r>
            <a:r>
              <a:rPr lang="zh-CN" altLang="en-US"/>
              <a:t>一样。</a:t>
            </a:r>
            <a:endParaRPr lang="zh-CN" altLang="en-US"/>
          </a:p>
        </p:txBody>
      </p:sp>
      <p:pic>
        <p:nvPicPr>
          <p:cNvPr id="5" name="Picture 4"/>
          <p:cNvPicPr>
            <a:picLocks noChangeAspect="1"/>
          </p:cNvPicPr>
          <p:nvPr/>
        </p:nvPicPr>
        <p:blipFill>
          <a:blip r:embed="rId1"/>
          <a:stretch>
            <a:fillRect/>
          </a:stretch>
        </p:blipFill>
        <p:spPr>
          <a:xfrm>
            <a:off x="8089900" y="0"/>
            <a:ext cx="4102100" cy="2307590"/>
          </a:xfrm>
          <a:prstGeom prst="rect">
            <a:avLst/>
          </a:prstGeom>
        </p:spPr>
      </p:pic>
      <p:pic>
        <p:nvPicPr>
          <p:cNvPr id="6" name="Picture 5"/>
          <p:cNvPicPr>
            <a:picLocks noChangeAspect="1"/>
          </p:cNvPicPr>
          <p:nvPr/>
        </p:nvPicPr>
        <p:blipFill>
          <a:blip r:embed="rId2"/>
          <a:stretch>
            <a:fillRect/>
          </a:stretch>
        </p:blipFill>
        <p:spPr>
          <a:xfrm>
            <a:off x="0" y="4416425"/>
            <a:ext cx="4041775" cy="2441575"/>
          </a:xfrm>
          <a:prstGeom prst="rect">
            <a:avLst/>
          </a:prstGeom>
        </p:spPr>
      </p:pic>
      <p:pic>
        <p:nvPicPr>
          <p:cNvPr id="4" name="Picture 3"/>
          <p:cNvPicPr>
            <a:picLocks noChangeAspect="1"/>
          </p:cNvPicPr>
          <p:nvPr/>
        </p:nvPicPr>
        <p:blipFill>
          <a:blip r:embed="rId3"/>
          <a:stretch>
            <a:fillRect/>
          </a:stretch>
        </p:blipFill>
        <p:spPr>
          <a:xfrm>
            <a:off x="5438140" y="5290185"/>
            <a:ext cx="1190625" cy="1309370"/>
          </a:xfrm>
          <a:prstGeom prst="rect">
            <a:avLst/>
          </a:prstGeom>
        </p:spPr>
      </p:pic>
      <p:sp>
        <p:nvSpPr>
          <p:cNvPr id="7" name="Text Box 6"/>
          <p:cNvSpPr txBox="1"/>
          <p:nvPr/>
        </p:nvSpPr>
        <p:spPr>
          <a:xfrm>
            <a:off x="5501640" y="4806315"/>
            <a:ext cx="1046480" cy="368300"/>
          </a:xfrm>
          <a:prstGeom prst="rect">
            <a:avLst/>
          </a:prstGeom>
          <a:noFill/>
        </p:spPr>
        <p:txBody>
          <a:bodyPr wrap="none" rtlCol="0" anchor="t">
            <a:spAutoFit/>
          </a:bodyPr>
          <a:p>
            <a:pPr algn="l"/>
            <a:r>
              <a:rPr lang="en-US" altLang="zh-CN">
                <a:sym typeface="+mn-ea"/>
              </a:rPr>
              <a:t>OpenGL</a:t>
            </a:r>
            <a:endParaRPr lang="en-US"/>
          </a:p>
        </p:txBody>
      </p:sp>
      <p:pic>
        <p:nvPicPr>
          <p:cNvPr id="8" name="Picture 7"/>
          <p:cNvPicPr>
            <a:picLocks noChangeAspect="1"/>
          </p:cNvPicPr>
          <p:nvPr/>
        </p:nvPicPr>
        <p:blipFill>
          <a:blip r:embed="rId4"/>
          <a:stretch>
            <a:fillRect/>
          </a:stretch>
        </p:blipFill>
        <p:spPr>
          <a:xfrm>
            <a:off x="7869555" y="5564505"/>
            <a:ext cx="986155" cy="760730"/>
          </a:xfrm>
          <a:prstGeom prst="rect">
            <a:avLst/>
          </a:prstGeom>
        </p:spPr>
      </p:pic>
      <p:sp>
        <p:nvSpPr>
          <p:cNvPr id="9" name="Text Box 8"/>
          <p:cNvSpPr txBox="1"/>
          <p:nvPr/>
        </p:nvSpPr>
        <p:spPr>
          <a:xfrm>
            <a:off x="7659370" y="5001260"/>
            <a:ext cx="1405890" cy="368300"/>
          </a:xfrm>
          <a:prstGeom prst="rect">
            <a:avLst/>
          </a:prstGeom>
          <a:noFill/>
        </p:spPr>
        <p:txBody>
          <a:bodyPr wrap="none" rtlCol="0" anchor="t">
            <a:spAutoFit/>
          </a:bodyPr>
          <a:p>
            <a:r>
              <a:rPr lang="en-US" altLang="zh-CN">
                <a:sym typeface="+mn-ea"/>
              </a:rPr>
              <a:t>OpenGL ES</a:t>
            </a:r>
            <a:endParaRPr lang="en-US"/>
          </a:p>
        </p:txBody>
      </p:sp>
      <p:pic>
        <p:nvPicPr>
          <p:cNvPr id="10" name="Picture 9"/>
          <p:cNvPicPr>
            <a:picLocks noChangeAspect="1"/>
          </p:cNvPicPr>
          <p:nvPr/>
        </p:nvPicPr>
        <p:blipFill>
          <a:blip r:embed="rId5"/>
          <a:stretch>
            <a:fillRect/>
          </a:stretch>
        </p:blipFill>
        <p:spPr>
          <a:xfrm>
            <a:off x="10096500" y="5370195"/>
            <a:ext cx="1131570" cy="1149350"/>
          </a:xfrm>
          <a:prstGeom prst="rect">
            <a:avLst/>
          </a:prstGeom>
        </p:spPr>
      </p:pic>
      <p:sp>
        <p:nvSpPr>
          <p:cNvPr id="11" name="Text Box 10"/>
          <p:cNvSpPr txBox="1"/>
          <p:nvPr/>
        </p:nvSpPr>
        <p:spPr>
          <a:xfrm>
            <a:off x="10196195" y="4867275"/>
            <a:ext cx="932180" cy="368300"/>
          </a:xfrm>
          <a:prstGeom prst="rect">
            <a:avLst/>
          </a:prstGeom>
          <a:noFill/>
        </p:spPr>
        <p:txBody>
          <a:bodyPr wrap="none" rtlCol="0" anchor="t">
            <a:spAutoFit/>
          </a:bodyPr>
          <a:p>
            <a:r>
              <a:rPr lang="en-US" altLang="zh-CN">
                <a:sym typeface="+mn-ea"/>
              </a:rPr>
              <a:t>DirectX</a:t>
            </a:r>
            <a:endParaRPr lang="en-US"/>
          </a:p>
        </p:txBody>
      </p:sp>
      <p:sp>
        <p:nvSpPr>
          <p:cNvPr id="12" name="Oval Callout 11"/>
          <p:cNvSpPr/>
          <p:nvPr/>
        </p:nvSpPr>
        <p:spPr>
          <a:xfrm>
            <a:off x="6715760" y="5334635"/>
            <a:ext cx="1374140" cy="604520"/>
          </a:xfrm>
          <a:prstGeom prst="wedgeEllipseCallout">
            <a:avLst>
              <a:gd name="adj1" fmla="val 47735"/>
              <a:gd name="adj2" fmla="val 4023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000">
                <a:latin typeface="HYTangMeiRen 85W" panose="00020600040101010101" charset="-122"/>
                <a:ea typeface="HYTangMeiRen 85W" panose="00020600040101010101" charset="-122"/>
              </a:rPr>
              <a:t>我被阉割辣～</a:t>
            </a:r>
            <a:endParaRPr lang="zh-CN" altLang="en-US" sz="2000">
              <a:latin typeface="HYTangMeiRen 85W" panose="00020600040101010101" charset="-122"/>
              <a:ea typeface="HYTangMeiRen 85W" panose="00020600040101010101" charset="-122"/>
            </a:endParaRPr>
          </a:p>
        </p:txBody>
      </p:sp>
      <p:pic>
        <p:nvPicPr>
          <p:cNvPr id="15" name="Picture 14"/>
          <p:cNvPicPr>
            <a:picLocks noChangeAspect="1"/>
          </p:cNvPicPr>
          <p:nvPr/>
        </p:nvPicPr>
        <p:blipFill>
          <a:blip r:embed="rId6"/>
          <a:stretch>
            <a:fillRect/>
          </a:stretch>
        </p:blipFill>
        <p:spPr>
          <a:xfrm>
            <a:off x="3896995" y="1234440"/>
            <a:ext cx="4397375" cy="4389120"/>
          </a:xfrm>
          <a:prstGeom prst="rect">
            <a:avLst/>
          </a:prstGeom>
        </p:spPr>
      </p:pic>
      <p:sp>
        <p:nvSpPr>
          <p:cNvPr id="16" name="Text Box 15"/>
          <p:cNvSpPr txBox="1"/>
          <p:nvPr/>
        </p:nvSpPr>
        <p:spPr>
          <a:xfrm>
            <a:off x="5096510" y="325120"/>
            <a:ext cx="2188845" cy="829945"/>
          </a:xfrm>
          <a:prstGeom prst="rect">
            <a:avLst/>
          </a:prstGeom>
          <a:noFill/>
        </p:spPr>
        <p:txBody>
          <a:bodyPr wrap="none" rtlCol="0" anchor="t">
            <a:spAutoFit/>
          </a:bodyPr>
          <a:p>
            <a:r>
              <a:rPr lang="en-US" altLang="zh-CN" sz="4800">
                <a:latin typeface="HYXuanSong 75S" panose="00020600040101010101" charset="-122"/>
                <a:ea typeface="HYXuanSong 75S" panose="00020600040101010101" charset="-122"/>
                <a:sym typeface="+mn-ea"/>
              </a:rPr>
              <a:t>Vulkan</a:t>
            </a:r>
            <a:endParaRPr lang="en-US" sz="4800">
              <a:latin typeface="HYXuanSong 75S" panose="00020600040101010101" charset="-122"/>
              <a:ea typeface="HYXuanSong 75S" panose="00020600040101010101" charset="-122"/>
            </a:endParaRPr>
          </a:p>
        </p:txBody>
      </p:sp>
      <p:pic>
        <p:nvPicPr>
          <p:cNvPr id="18" name="Picture 17"/>
          <p:cNvPicPr>
            <a:picLocks noChangeAspect="1"/>
          </p:cNvPicPr>
          <p:nvPr/>
        </p:nvPicPr>
        <p:blipFill>
          <a:blip r:embed="rId7"/>
          <a:stretch>
            <a:fillRect/>
          </a:stretch>
        </p:blipFill>
        <p:spPr>
          <a:xfrm>
            <a:off x="7285355" y="1976120"/>
            <a:ext cx="4488815" cy="3393440"/>
          </a:xfrm>
          <a:prstGeom prst="rect">
            <a:avLst/>
          </a:prstGeom>
        </p:spPr>
      </p:pic>
      <p:sp>
        <p:nvSpPr>
          <p:cNvPr id="19" name="Text Box 18"/>
          <p:cNvSpPr txBox="1"/>
          <p:nvPr/>
        </p:nvSpPr>
        <p:spPr>
          <a:xfrm>
            <a:off x="8089900" y="869315"/>
            <a:ext cx="2722880" cy="1322070"/>
          </a:xfrm>
          <a:prstGeom prst="rect">
            <a:avLst/>
          </a:prstGeom>
          <a:noFill/>
        </p:spPr>
        <p:txBody>
          <a:bodyPr wrap="none" rtlCol="0" anchor="t">
            <a:spAutoFit/>
          </a:bodyPr>
          <a:p>
            <a:r>
              <a:rPr lang="en-US" altLang="zh-CN" sz="8000" b="1">
                <a:latin typeface="TerminessTTF Nerd Font" panose="02000609000000000000" charset="0"/>
                <a:ea typeface="TerminessTTF Nerd Font" panose="02000609000000000000" charset="0"/>
                <a:sym typeface="+mn-ea"/>
              </a:rPr>
              <a:t>Metal</a:t>
            </a:r>
            <a:endParaRPr lang="en-US" sz="8000" b="1">
              <a:latin typeface="TerminessTTF Nerd Font" panose="02000609000000000000" charset="0"/>
              <a:ea typeface="TerminessTTF Nerd Font" panose="02000609000000000000" charset="0"/>
            </a:endParaRPr>
          </a:p>
        </p:txBody>
      </p:sp>
      <p:pic>
        <p:nvPicPr>
          <p:cNvPr id="21" name="Picture 20"/>
          <p:cNvPicPr>
            <a:picLocks noChangeAspect="1"/>
          </p:cNvPicPr>
          <p:nvPr/>
        </p:nvPicPr>
        <p:blipFill>
          <a:blip r:embed="rId8"/>
          <a:stretch>
            <a:fillRect/>
          </a:stretch>
        </p:blipFill>
        <p:spPr>
          <a:xfrm>
            <a:off x="5766435" y="3274060"/>
            <a:ext cx="1030605" cy="1030605"/>
          </a:xfrm>
          <a:prstGeom prst="rect">
            <a:avLst/>
          </a:prstGeom>
        </p:spPr>
      </p:pic>
      <p:pic>
        <p:nvPicPr>
          <p:cNvPr id="24" name="Picture 23"/>
          <p:cNvPicPr>
            <a:picLocks noChangeAspect="1"/>
          </p:cNvPicPr>
          <p:nvPr/>
        </p:nvPicPr>
        <p:blipFill>
          <a:blip r:embed="rId8"/>
          <a:stretch>
            <a:fillRect/>
          </a:stretch>
        </p:blipFill>
        <p:spPr>
          <a:xfrm>
            <a:off x="5766435" y="3274060"/>
            <a:ext cx="1030605" cy="1030605"/>
          </a:xfrm>
          <a:prstGeom prst="rect">
            <a:avLst/>
          </a:prstGeom>
        </p:spPr>
      </p:pic>
      <p:sp>
        <p:nvSpPr>
          <p:cNvPr id="13" name="Oval Callout 12"/>
          <p:cNvSpPr/>
          <p:nvPr/>
        </p:nvSpPr>
        <p:spPr>
          <a:xfrm>
            <a:off x="5676265" y="1300480"/>
            <a:ext cx="3599180" cy="1070610"/>
          </a:xfrm>
          <a:prstGeom prst="wedgeEllipseCallout">
            <a:avLst>
              <a:gd name="adj1" fmla="val 50688"/>
              <a:gd name="adj2" fmla="val 60023"/>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altLang="zh-CN" sz="2000">
                <a:latin typeface="HYTangMeiRen 85W" panose="00020600040101010101" charset="-122"/>
                <a:ea typeface="HYTangMeiRen 85W" panose="00020600040101010101" charset="-122"/>
              </a:rPr>
              <a:t>asda!s`d;f%*g</a:t>
            </a:r>
            <a:r>
              <a:rPr lang="zh-CN" altLang="en-US" sz="2000">
                <a:latin typeface="HYTangMeiRen 85W" panose="00020600040101010101" charset="-122"/>
                <a:ea typeface="HYTangMeiRen 85W" panose="00020600040101010101" charset="-122"/>
              </a:rPr>
              <a:t>生产力工具</a:t>
            </a:r>
            <a:r>
              <a:rPr lang="en-US" altLang="zh-CN" sz="2000">
                <a:latin typeface="HYTangMeiRen 85W" panose="00020600040101010101" charset="-122"/>
                <a:ea typeface="HYTangMeiRen 85W" panose="00020600040101010101" charset="-122"/>
              </a:rPr>
              <a:t>as^da:sdf%</a:t>
            </a:r>
            <a:endParaRPr lang="en-US" altLang="zh-CN" sz="2000">
              <a:latin typeface="HYTangMeiRen 85W" panose="00020600040101010101" charset="-122"/>
              <a:ea typeface="HYTangMeiRen 85W" panose="00020600040101010101" charset="-122"/>
            </a:endParaRPr>
          </a:p>
        </p:txBody>
      </p:sp>
      <p:pic>
        <p:nvPicPr>
          <p:cNvPr id="20" name="Picture 19"/>
          <p:cNvPicPr>
            <a:picLocks noChangeAspect="1"/>
          </p:cNvPicPr>
          <p:nvPr/>
        </p:nvPicPr>
        <p:blipFill>
          <a:blip r:embed="rId8"/>
          <a:stretch>
            <a:fillRect/>
          </a:stretch>
        </p:blipFill>
        <p:spPr>
          <a:xfrm>
            <a:off x="5766435" y="3274060"/>
            <a:ext cx="1030605" cy="1030605"/>
          </a:xfrm>
          <a:prstGeom prst="rect">
            <a:avLst/>
          </a:prstGeom>
        </p:spPr>
      </p:pic>
      <p:sp>
        <p:nvSpPr>
          <p:cNvPr id="14" name="Text Box 13"/>
          <p:cNvSpPr txBox="1"/>
          <p:nvPr/>
        </p:nvSpPr>
        <p:spPr>
          <a:xfrm>
            <a:off x="2767330" y="1028700"/>
            <a:ext cx="6657340" cy="3969385"/>
          </a:xfrm>
          <a:prstGeom prst="rect">
            <a:avLst/>
          </a:prstGeom>
          <a:noFill/>
        </p:spPr>
        <p:txBody>
          <a:bodyPr wrap="square" rtlCol="0" anchor="t">
            <a:spAutoFit/>
          </a:bodyPr>
          <a:p>
            <a:r>
              <a:rPr lang="en-US" sz="2800">
                <a:latin typeface="HYShenGongJ" panose="02010600000101010101" charset="-122"/>
                <a:ea typeface="HYShenGongJ" panose="02010600000101010101" charset="-122"/>
              </a:rPr>
              <a:t>Apps built using </a:t>
            </a:r>
            <a:r>
              <a:rPr lang="en-US" sz="2800">
                <a:solidFill>
                  <a:srgbClr val="C00000"/>
                </a:solidFill>
                <a:latin typeface="HYShenGongJ" panose="02010600000101010101" charset="-122"/>
                <a:ea typeface="HYShenGongJ" panose="02010600000101010101" charset="-122"/>
              </a:rPr>
              <a:t>OpenGL</a:t>
            </a:r>
            <a:r>
              <a:rPr lang="en-US" sz="2800">
                <a:latin typeface="HYShenGongJ" panose="02010600000101010101" charset="-122"/>
                <a:ea typeface="HYShenGongJ" panose="02010600000101010101" charset="-122"/>
              </a:rPr>
              <a:t> and OpenCL will continue to run in macOS 10.14, but these </a:t>
            </a:r>
            <a:r>
              <a:rPr lang="en-US" sz="2800">
                <a:solidFill>
                  <a:srgbClr val="C00000"/>
                </a:solidFill>
                <a:latin typeface="HYShenGongJ" panose="02010600000101010101" charset="-122"/>
                <a:ea typeface="HYShenGongJ" panose="02010600000101010101" charset="-122"/>
              </a:rPr>
              <a:t>legacy technologies</a:t>
            </a:r>
            <a:r>
              <a:rPr lang="en-US" sz="2800">
                <a:latin typeface="HYShenGongJ" panose="02010600000101010101" charset="-122"/>
                <a:ea typeface="HYShenGongJ" panose="02010600000101010101" charset="-122"/>
              </a:rPr>
              <a:t> are </a:t>
            </a:r>
            <a:r>
              <a:rPr lang="en-US" sz="2800">
                <a:solidFill>
                  <a:srgbClr val="C00000"/>
                </a:solidFill>
                <a:latin typeface="HYShenGongJ" panose="02010600000101010101" charset="-122"/>
                <a:ea typeface="HYShenGongJ" panose="02010600000101010101" charset="-122"/>
              </a:rPr>
              <a:t>deprecated</a:t>
            </a:r>
            <a:r>
              <a:rPr lang="en-US" sz="2800">
                <a:latin typeface="HYShenGongJ" panose="02010600000101010101" charset="-122"/>
                <a:ea typeface="HYShenGongJ" panose="02010600000101010101" charset="-122"/>
              </a:rPr>
              <a:t> in macOS 10.14. Games and graphics-intensive apps that use OpenGL </a:t>
            </a:r>
            <a:r>
              <a:rPr lang="en-US" sz="2800">
                <a:solidFill>
                  <a:srgbClr val="C00000"/>
                </a:solidFill>
                <a:latin typeface="HYShenGongJ" panose="02010600000101010101" charset="-122"/>
                <a:ea typeface="HYShenGongJ" panose="02010600000101010101" charset="-122"/>
              </a:rPr>
              <a:t>should</a:t>
            </a:r>
            <a:r>
              <a:rPr lang="en-US" sz="2800">
                <a:latin typeface="HYShenGongJ" panose="02010600000101010101" charset="-122"/>
                <a:ea typeface="HYShenGongJ" panose="02010600000101010101" charset="-122"/>
              </a:rPr>
              <a:t> now adopt </a:t>
            </a:r>
            <a:r>
              <a:rPr lang="en-US" sz="2800">
                <a:solidFill>
                  <a:srgbClr val="C00000"/>
                </a:solidFill>
                <a:latin typeface="HYShenGongJ" panose="02010600000101010101" charset="-122"/>
                <a:ea typeface="HYShenGongJ" panose="02010600000101010101" charset="-122"/>
              </a:rPr>
              <a:t>Metal</a:t>
            </a:r>
            <a:r>
              <a:rPr lang="en-US" sz="2800">
                <a:latin typeface="HYShenGongJ" panose="02010600000101010101" charset="-122"/>
                <a:ea typeface="HYShenGongJ" panose="02010600000101010101" charset="-122"/>
              </a:rPr>
              <a:t>. Similarly, apps that use OpenCL for computational tasks should now adopt Metal and Metal Performance Shaders. </a:t>
            </a:r>
            <a:endParaRPr 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15" presetClass="entr" presetSubtype="0" fill="hold" nodeType="after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1000" fill="hold"/>
                                        <p:tgtEl>
                                          <p:spTgt spid="15"/>
                                        </p:tgtEl>
                                        <p:attrNameLst>
                                          <p:attrName>ppt_w</p:attrName>
                                        </p:attrNameLst>
                                      </p:cBhvr>
                                      <p:tavLst>
                                        <p:tav tm="0">
                                          <p:val>
                                            <p:fltVal val="0"/>
                                          </p:val>
                                        </p:tav>
                                        <p:tav tm="100000">
                                          <p:val>
                                            <p:strVal val="#ppt_w"/>
                                          </p:val>
                                        </p:tav>
                                      </p:tavLst>
                                    </p:anim>
                                    <p:anim calcmode="lin" valueType="num">
                                      <p:cBhvr>
                                        <p:cTn id="12" dur="1000" fill="hold"/>
                                        <p:tgtEl>
                                          <p:spTgt spid="15"/>
                                        </p:tgtEl>
                                        <p:attrNameLst>
                                          <p:attrName>ppt_h</p:attrName>
                                        </p:attrNameLst>
                                      </p:cBhvr>
                                      <p:tavLst>
                                        <p:tav tm="0">
                                          <p:val>
                                            <p:fltVal val="0"/>
                                          </p:val>
                                        </p:tav>
                                        <p:tav tm="100000">
                                          <p:val>
                                            <p:strVal val="#ppt_h"/>
                                          </p:val>
                                        </p:tav>
                                      </p:tavLst>
                                    </p:anim>
                                    <p:anim calcmode="lin" valueType="num">
                                      <p:cBhvr>
                                        <p:cTn id="13"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2500"/>
                            </p:stCondLst>
                            <p:childTnLst>
                              <p:par>
                                <p:cTn id="16" presetID="19" presetClass="entr" presetSubtype="10" fill="hold" grpId="0" nodeType="afterEffect">
                                  <p:stCondLst>
                                    <p:cond delay="0"/>
                                  </p:stCondLst>
                                  <p:childTnLst>
                                    <p:set>
                                      <p:cBhvr>
                                        <p:cTn id="17" dur="2000" fill="hold">
                                          <p:stCondLst>
                                            <p:cond delay="0"/>
                                          </p:stCondLst>
                                        </p:cTn>
                                        <p:tgtEl>
                                          <p:spTgt spid="16"/>
                                        </p:tgtEl>
                                        <p:attrNameLst>
                                          <p:attrName>style.visibility</p:attrName>
                                        </p:attrNameLst>
                                      </p:cBhvr>
                                      <p:to>
                                        <p:strVal val="visible"/>
                                      </p:to>
                                    </p:set>
                                    <p:anim calcmode="lin" valueType="num">
                                      <p:cBhvr>
                                        <p:cTn id="18" dur="2000" fill="hold"/>
                                        <p:tgtEl>
                                          <p:spTgt spid="16"/>
                                        </p:tgtEl>
                                        <p:attrNameLst>
                                          <p:attrName>ppt_w</p:attrName>
                                        </p:attrNameLst>
                                      </p:cBhvr>
                                      <p:tavLst>
                                        <p:tav tm="0" fmla="#ppt_w*sin(2.5*pi*$)">
                                          <p:val>
                                            <p:fltVal val="0"/>
                                          </p:val>
                                        </p:tav>
                                        <p:tav tm="100000">
                                          <p:val>
                                            <p:fltVal val="1"/>
                                          </p:val>
                                        </p:tav>
                                      </p:tavLst>
                                    </p:anim>
                                    <p:anim calcmode="lin" valueType="num">
                                      <p:cBhvr>
                                        <p:cTn id="19" dur="2000" fill="hold"/>
                                        <p:tgtEl>
                                          <p:spTgt spid="16"/>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5" presetClass="entr" presetSubtype="0" fill="hold" nodeType="afterEffect">
                                  <p:stCondLst>
                                    <p:cond delay="100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26" dur="1000" fill="hold"/>
                                        <p:tgtEl>
                                          <p:spTgt spid="1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18"/>
                                        </p:tgtEl>
                                      </p:cBhvr>
                                    </p:animEffect>
                                  </p:childTnLst>
                                </p:cTn>
                              </p:par>
                            </p:childTnLst>
                          </p:cTn>
                        </p:par>
                        <p:par>
                          <p:cTn id="31" fill="hold">
                            <p:stCondLst>
                              <p:cond delay="6500"/>
                            </p:stCondLst>
                            <p:childTnLst>
                              <p:par>
                                <p:cTn id="32" presetID="51"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385" decel="100000"/>
                                        <p:tgtEl>
                                          <p:spTgt spid="19"/>
                                        </p:tgtEl>
                                      </p:cBhvr>
                                    </p:animEffect>
                                    <p:animScale>
                                      <p:cBhvr>
                                        <p:cTn id="35" dur="385" decel="100000"/>
                                        <p:tgtEl>
                                          <p:spTgt spid="19"/>
                                        </p:tgtEl>
                                      </p:cBhvr>
                                      <p:from x="10000" y="10000"/>
                                      <p:to x="200000" y="450000"/>
                                    </p:animScale>
                                    <p:animScale>
                                      <p:cBhvr>
                                        <p:cTn id="36" dur="615" accel="100000" fill="hold">
                                          <p:stCondLst>
                                            <p:cond delay="385"/>
                                          </p:stCondLst>
                                        </p:cTn>
                                        <p:tgtEl>
                                          <p:spTgt spid="19"/>
                                        </p:tgtEl>
                                      </p:cBhvr>
                                      <p:from x="200000" y="450000"/>
                                      <p:to x="100000" y="100000"/>
                                    </p:animScale>
                                    <p:set>
                                      <p:cBhvr>
                                        <p:cTn id="37" dur="385" fill="hold"/>
                                        <p:tgtEl>
                                          <p:spTgt spid="19"/>
                                        </p:tgtEl>
                                        <p:attrNameLst>
                                          <p:attrName>ppt_x</p:attrName>
                                        </p:attrNameLst>
                                      </p:cBhvr>
                                      <p:to>
                                        <p:strVal val="(0.5)"/>
                                      </p:to>
                                    </p:set>
                                    <p:anim from="(0.5)" to="(#ppt_x)" calcmode="lin" valueType="num">
                                      <p:cBhvr>
                                        <p:cTn id="38" dur="615" accel="100000" fill="hold">
                                          <p:stCondLst>
                                            <p:cond delay="385"/>
                                          </p:stCondLst>
                                        </p:cTn>
                                        <p:tgtEl>
                                          <p:spTgt spid="19"/>
                                        </p:tgtEl>
                                        <p:attrNameLst>
                                          <p:attrName>ppt_x</p:attrName>
                                        </p:attrNameLst>
                                      </p:cBhvr>
                                    </p:anim>
                                    <p:set>
                                      <p:cBhvr>
                                        <p:cTn id="39" dur="385" fill="hold"/>
                                        <p:tgtEl>
                                          <p:spTgt spid="19"/>
                                        </p:tgtEl>
                                        <p:attrNameLst>
                                          <p:attrName>ppt_y</p:attrName>
                                        </p:attrNameLst>
                                      </p:cBhvr>
                                      <p:to>
                                        <p:strVal val="(#ppt_y+0.4)"/>
                                      </p:to>
                                    </p:set>
                                    <p:anim from="(#ppt_y+0.4)" to="(#ppt_y)" calcmode="lin" valueType="num">
                                      <p:cBhvr>
                                        <p:cTn id="40" dur="615" accel="100000" fill="hold">
                                          <p:stCondLst>
                                            <p:cond delay="385"/>
                                          </p:stCondLst>
                                        </p:cTn>
                                        <p:tgtEl>
                                          <p:spTgt spid="19"/>
                                        </p:tgtEl>
                                        <p:attrNameLst>
                                          <p:attrName>ppt_y</p:attrName>
                                        </p:attrNameLst>
                                      </p:cBhvr>
                                    </p:anim>
                                  </p:childTnLst>
                                </p:cTn>
                              </p:par>
                            </p:childTnLst>
                          </p:cTn>
                        </p:par>
                        <p:par>
                          <p:cTn id="41" fill="hold">
                            <p:stCondLst>
                              <p:cond delay="7500"/>
                            </p:stCondLst>
                            <p:childTnLst>
                              <p:par>
                                <p:cTn id="42" presetID="30" presetClass="entr" presetSubtype="0" fill="hold" nodeType="after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fade">
                                      <p:cBhvr>
                                        <p:cTn id="44" dur="800" decel="100000"/>
                                        <p:tgtEl>
                                          <p:spTgt spid="14">
                                            <p:txEl>
                                              <p:pRg st="0" end="0"/>
                                            </p:txEl>
                                          </p:spTgt>
                                        </p:tgtEl>
                                      </p:cBhvr>
                                    </p:animEffect>
                                    <p:anim calcmode="lin" valueType="num">
                                      <p:cBhvr>
                                        <p:cTn id="45" dur="800" decel="100000" fill="hold"/>
                                        <p:tgtEl>
                                          <p:spTgt spid="14">
                                            <p:txEl>
                                              <p:pRg st="0" end="0"/>
                                            </p:txEl>
                                          </p:spTgt>
                                        </p:tgtEl>
                                        <p:attrNameLst>
                                          <p:attrName>style.rotation</p:attrName>
                                        </p:attrNameLst>
                                      </p:cBhvr>
                                      <p:tavLst>
                                        <p:tav tm="0">
                                          <p:val>
                                            <p:fltVal val="-90"/>
                                          </p:val>
                                        </p:tav>
                                        <p:tav tm="100000">
                                          <p:val>
                                            <p:fltVal val="0"/>
                                          </p:val>
                                        </p:tav>
                                      </p:tavLst>
                                    </p:anim>
                                    <p:anim calcmode="lin" valueType="num">
                                      <p:cBhvr>
                                        <p:cTn id="46" dur="800" decel="100000" fill="hold"/>
                                        <p:tgtEl>
                                          <p:spTgt spid="14">
                                            <p:txEl>
                                              <p:pRg st="0" end="0"/>
                                            </p:txEl>
                                          </p:spTgt>
                                        </p:tgtEl>
                                        <p:attrNameLst>
                                          <p:attrName>ppt_x</p:attrName>
                                        </p:attrNameLst>
                                      </p:cBhvr>
                                      <p:tavLst>
                                        <p:tav tm="0">
                                          <p:val>
                                            <p:strVal val="#ppt_x+0.4"/>
                                          </p:val>
                                        </p:tav>
                                        <p:tav tm="100000">
                                          <p:val>
                                            <p:strVal val="#ppt_x-0.05"/>
                                          </p:val>
                                        </p:tav>
                                      </p:tavLst>
                                    </p:anim>
                                    <p:anim calcmode="lin" valueType="num">
                                      <p:cBhvr>
                                        <p:cTn id="47" dur="800" decel="100000" fill="hold"/>
                                        <p:tgtEl>
                                          <p:spTgt spid="14">
                                            <p:txEl>
                                              <p:pRg st="0" end="0"/>
                                            </p:txEl>
                                          </p:spTgt>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14">
                                            <p:txEl>
                                              <p:pRg st="0" end="0"/>
                                            </p:txEl>
                                          </p:spTgt>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14">
                                            <p:txEl>
                                              <p:pRg st="0" end="0"/>
                                            </p:txEl>
                                          </p:spTgt>
                                        </p:tgtEl>
                                        <p:attrNameLst>
                                          <p:attrName>ppt_y</p:attrName>
                                        </p:attrNameLst>
                                      </p:cBhvr>
                                      <p:tavLst>
                                        <p:tav tm="0">
                                          <p:val>
                                            <p:strVal val="#ppt_y+0.1"/>
                                          </p:val>
                                        </p:tav>
                                        <p:tav tm="100000">
                                          <p:val>
                                            <p:strVal val="#ppt_y"/>
                                          </p:val>
                                        </p:tav>
                                      </p:tavLst>
                                    </p:anim>
                                  </p:childTnLst>
                                </p:cTn>
                              </p:par>
                            </p:childTnLst>
                          </p:cTn>
                        </p:par>
                        <p:par>
                          <p:cTn id="50" fill="hold">
                            <p:stCondLst>
                              <p:cond delay="8500"/>
                            </p:stCondLst>
                            <p:childTnLst>
                              <p:par>
                                <p:cTn id="51" presetID="15" presetClass="exit" presetSubtype="0" fill="hold" nodeType="afterEffect">
                                  <p:stCondLst>
                                    <p:cond delay="0"/>
                                  </p:stCondLst>
                                  <p:childTnLst>
                                    <p:anim calcmode="lin" valueType="num">
                                      <p:cBhvr>
                                        <p:cTn id="52" dur="1000"/>
                                        <p:tgtEl>
                                          <p:spTgt spid="4"/>
                                        </p:tgtEl>
                                        <p:attrNameLst>
                                          <p:attrName>ppt_w</p:attrName>
                                        </p:attrNameLst>
                                      </p:cBhvr>
                                      <p:tavLst>
                                        <p:tav tm="0">
                                          <p:val>
                                            <p:strVal val="ppt_w"/>
                                          </p:val>
                                        </p:tav>
                                        <p:tav tm="100000">
                                          <p:val>
                                            <p:fltVal val="0"/>
                                          </p:val>
                                        </p:tav>
                                      </p:tavLst>
                                    </p:anim>
                                    <p:anim calcmode="lin" valueType="num">
                                      <p:cBhvr>
                                        <p:cTn id="53" dur="1000"/>
                                        <p:tgtEl>
                                          <p:spTgt spid="4"/>
                                        </p:tgtEl>
                                        <p:attrNameLst>
                                          <p:attrName>ppt_h</p:attrName>
                                        </p:attrNameLst>
                                      </p:cBhvr>
                                      <p:tavLst>
                                        <p:tav tm="0">
                                          <p:val>
                                            <p:strVal val="ppt_h"/>
                                          </p:val>
                                        </p:tav>
                                        <p:tav tm="100000">
                                          <p:val>
                                            <p:fltVal val="0"/>
                                          </p:val>
                                        </p:tav>
                                      </p:tavLst>
                                    </p:anim>
                                    <p:anim calcmode="lin" valueType="num">
                                      <p:cBhvr>
                                        <p:cTn id="54" dur="1000"/>
                                        <p:tgtEl>
                                          <p:spTgt spid="4"/>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55" dur="1000"/>
                                        <p:tgtEl>
                                          <p:spTgt spid="4"/>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56" dur="1" fill="hold">
                                          <p:stCondLst>
                                            <p:cond delay="999"/>
                                          </p:stCondLst>
                                        </p:cTn>
                                        <p:tgtEl>
                                          <p:spTgt spid="4"/>
                                        </p:tgtEl>
                                        <p:attrNameLst>
                                          <p:attrName>style.visibility</p:attrName>
                                        </p:attrNameLst>
                                      </p:cBhvr>
                                      <p:to>
                                        <p:strVal val="hidden"/>
                                      </p:to>
                                    </p:set>
                                  </p:childTnLst>
                                </p:cTn>
                              </p:par>
                              <p:par>
                                <p:cTn id="57" presetID="49" presetClass="exit" presetSubtype="0" accel="100000" fill="hold" nodeType="withEffect">
                                  <p:stCondLst>
                                    <p:cond delay="0"/>
                                  </p:stCondLst>
                                  <p:childTnLst>
                                    <p:anim calcmode="lin" valueType="num">
                                      <p:cBhvr>
                                        <p:cTn id="58" dur="500"/>
                                        <p:tgtEl>
                                          <p:spTgt spid="8"/>
                                        </p:tgtEl>
                                        <p:attrNameLst>
                                          <p:attrName>ppt_w</p:attrName>
                                        </p:attrNameLst>
                                      </p:cBhvr>
                                      <p:tavLst>
                                        <p:tav tm="0">
                                          <p:val>
                                            <p:strVal val="ppt_w"/>
                                          </p:val>
                                        </p:tav>
                                        <p:tav tm="100000">
                                          <p:val>
                                            <p:fltVal val="0"/>
                                          </p:val>
                                        </p:tav>
                                      </p:tavLst>
                                    </p:anim>
                                    <p:anim calcmode="lin" valueType="num">
                                      <p:cBhvr>
                                        <p:cTn id="59" dur="500"/>
                                        <p:tgtEl>
                                          <p:spTgt spid="8"/>
                                        </p:tgtEl>
                                        <p:attrNameLst>
                                          <p:attrName>ppt_h</p:attrName>
                                        </p:attrNameLst>
                                      </p:cBhvr>
                                      <p:tavLst>
                                        <p:tav tm="0">
                                          <p:val>
                                            <p:strVal val="ppt_h"/>
                                          </p:val>
                                        </p:tav>
                                        <p:tav tm="100000">
                                          <p:val>
                                            <p:fltVal val="0"/>
                                          </p:val>
                                        </p:tav>
                                      </p:tavLst>
                                    </p:anim>
                                    <p:anim calcmode="lin" valueType="num">
                                      <p:cBhvr>
                                        <p:cTn id="60" dur="500"/>
                                        <p:tgtEl>
                                          <p:spTgt spid="8"/>
                                        </p:tgtEl>
                                        <p:attrNameLst>
                                          <p:attrName>style.rotation</p:attrName>
                                        </p:attrNameLst>
                                      </p:cBhvr>
                                      <p:tavLst>
                                        <p:tav tm="0">
                                          <p:val>
                                            <p:fltVal val="0"/>
                                          </p:val>
                                        </p:tav>
                                        <p:tav tm="100000">
                                          <p:val>
                                            <p:fltVal val="360"/>
                                          </p:val>
                                        </p:tav>
                                      </p:tavLst>
                                    </p:anim>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55" presetClass="exit" presetSubtype="0" fill="hold" nodeType="withEffect">
                                  <p:stCondLst>
                                    <p:cond delay="0"/>
                                  </p:stCondLst>
                                  <p:childTnLst>
                                    <p:anim calcmode="lin" valueType="num">
                                      <p:cBhvr>
                                        <p:cTn id="64" dur="1000"/>
                                        <p:tgtEl>
                                          <p:spTgt spid="6"/>
                                        </p:tgtEl>
                                        <p:attrNameLst>
                                          <p:attrName>ppt_w</p:attrName>
                                        </p:attrNameLst>
                                      </p:cBhvr>
                                      <p:tavLst>
                                        <p:tav tm="0">
                                          <p:val>
                                            <p:strVal val="ppt_w"/>
                                          </p:val>
                                        </p:tav>
                                        <p:tav tm="100000">
                                          <p:val>
                                            <p:strVal val="ppt_w*0.70"/>
                                          </p:val>
                                        </p:tav>
                                      </p:tavLst>
                                    </p:anim>
                                    <p:anim calcmode="lin" valueType="num">
                                      <p:cBhvr>
                                        <p:cTn id="65" dur="1000"/>
                                        <p:tgtEl>
                                          <p:spTgt spid="6"/>
                                        </p:tgtEl>
                                        <p:attrNameLst>
                                          <p:attrName>ppt_h</p:attrName>
                                        </p:attrNameLst>
                                      </p:cBhvr>
                                      <p:tavLst>
                                        <p:tav tm="0">
                                          <p:val>
                                            <p:strVal val="ppt_h"/>
                                          </p:val>
                                        </p:tav>
                                        <p:tav tm="100000">
                                          <p:val>
                                            <p:strVal val="ppt_h"/>
                                          </p:val>
                                        </p:tav>
                                      </p:tavLst>
                                    </p:anim>
                                    <p:animEffect transition="out" filter="fade">
                                      <p:cBhvr>
                                        <p:cTn id="66" dur="1000"/>
                                        <p:tgtEl>
                                          <p:spTgt spid="6"/>
                                        </p:tgtEl>
                                      </p:cBhvr>
                                    </p:animEffect>
                                    <p:set>
                                      <p:cBhvr>
                                        <p:cTn id="67" dur="1" fill="hold">
                                          <p:stCondLst>
                                            <p:cond delay="999"/>
                                          </p:stCondLst>
                                        </p:cTn>
                                        <p:tgtEl>
                                          <p:spTgt spid="6"/>
                                        </p:tgtEl>
                                        <p:attrNameLst>
                                          <p:attrName>style.visibility</p:attrName>
                                        </p:attrNameLst>
                                      </p:cBhvr>
                                      <p:to>
                                        <p:strVal val="hidden"/>
                                      </p:to>
                                    </p:set>
                                  </p:childTnLst>
                                </p:cTn>
                              </p:par>
                              <p:par>
                                <p:cTn id="68" presetID="4" presetClass="exit" presetSubtype="32" fill="hold" grpId="1" nodeType="withEffect">
                                  <p:stCondLst>
                                    <p:cond delay="0"/>
                                  </p:stCondLst>
                                  <p:childTnLst>
                                    <p:animEffect transition="out" filter="box(out)">
                                      <p:cBhvr>
                                        <p:cTn id="69" dur="500"/>
                                        <p:tgtEl>
                                          <p:spTgt spid="12"/>
                                        </p:tgtEl>
                                      </p:cBhvr>
                                    </p:animEffect>
                                    <p:set>
                                      <p:cBhvr>
                                        <p:cTn id="70" dur="1" fill="hold">
                                          <p:stCondLst>
                                            <p:cond delay="500"/>
                                          </p:stCondLst>
                                        </p:cTn>
                                        <p:tgtEl>
                                          <p:spTgt spid="12"/>
                                        </p:tgtEl>
                                        <p:attrNameLst>
                                          <p:attrName>style.visibility</p:attrName>
                                        </p:attrNameLst>
                                      </p:cBhvr>
                                      <p:to>
                                        <p:strVal val="hidden"/>
                                      </p:to>
                                    </p:set>
                                  </p:childTnLst>
                                </p:cTn>
                              </p:par>
                            </p:childTnLst>
                          </p:cTn>
                        </p:par>
                        <p:par>
                          <p:cTn id="71" fill="hold">
                            <p:stCondLst>
                              <p:cond delay="9500"/>
                            </p:stCondLst>
                            <p:childTnLst>
                              <p:par>
                                <p:cTn id="72" presetID="15" presetClass="exit" presetSubtype="0" fill="hold" grpId="0" nodeType="afterEffect">
                                  <p:stCondLst>
                                    <p:cond delay="1000"/>
                                  </p:stCondLst>
                                  <p:childTnLst>
                                    <p:anim calcmode="lin" valueType="num">
                                      <p:cBhvr>
                                        <p:cTn id="73" dur="500"/>
                                        <p:tgtEl>
                                          <p:spTgt spid="14">
                                            <p:txEl>
                                              <p:pRg st="0" end="0"/>
                                            </p:txEl>
                                          </p:spTgt>
                                        </p:tgtEl>
                                        <p:attrNameLst>
                                          <p:attrName>ppt_w</p:attrName>
                                        </p:attrNameLst>
                                      </p:cBhvr>
                                      <p:tavLst>
                                        <p:tav tm="0">
                                          <p:val>
                                            <p:strVal val="ppt_w"/>
                                          </p:val>
                                        </p:tav>
                                        <p:tav tm="100000">
                                          <p:val>
                                            <p:fltVal val="0"/>
                                          </p:val>
                                        </p:tav>
                                      </p:tavLst>
                                    </p:anim>
                                    <p:anim calcmode="lin" valueType="num">
                                      <p:cBhvr>
                                        <p:cTn id="74" dur="500"/>
                                        <p:tgtEl>
                                          <p:spTgt spid="14">
                                            <p:txEl>
                                              <p:pRg st="0" end="0"/>
                                            </p:txEl>
                                          </p:spTgt>
                                        </p:tgtEl>
                                        <p:attrNameLst>
                                          <p:attrName>ppt_h</p:attrName>
                                        </p:attrNameLst>
                                      </p:cBhvr>
                                      <p:tavLst>
                                        <p:tav tm="0">
                                          <p:val>
                                            <p:strVal val="ppt_h"/>
                                          </p:val>
                                        </p:tav>
                                        <p:tav tm="100000">
                                          <p:val>
                                            <p:fltVal val="0"/>
                                          </p:val>
                                        </p:tav>
                                      </p:tavLst>
                                    </p:anim>
                                    <p:anim calcmode="lin" valueType="num">
                                      <p:cBhvr>
                                        <p:cTn id="75" dur="500"/>
                                        <p:tgtEl>
                                          <p:spTgt spid="14">
                                            <p:txEl>
                                              <p:pRg st="0" end="0"/>
                                            </p:txEl>
                                          </p:spTgt>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76" dur="500"/>
                                        <p:tgtEl>
                                          <p:spTgt spid="14">
                                            <p:txEl>
                                              <p:pRg st="0" end="0"/>
                                            </p:txEl>
                                          </p:spTgt>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77" dur="1" fill="hold">
                                          <p:stCondLst>
                                            <p:cond delay="500"/>
                                          </p:stCondLst>
                                        </p:cTn>
                                        <p:tgtEl>
                                          <p:spTgt spid="14">
                                            <p:txEl>
                                              <p:pRg st="0" end="0"/>
                                            </p:txEl>
                                          </p:spTgt>
                                        </p:tgtEl>
                                        <p:attrNameLst>
                                          <p:attrName>style.visibility</p:attrName>
                                        </p:attrNameLst>
                                      </p:cBhvr>
                                      <p:to>
                                        <p:strVal val="hidden"/>
                                      </p:to>
                                    </p:set>
                                  </p:childTnLst>
                                </p:cTn>
                              </p:par>
                            </p:childTnLst>
                          </p:cTn>
                        </p:par>
                        <p:par>
                          <p:cTn id="78" fill="hold">
                            <p:stCondLst>
                              <p:cond delay="11000"/>
                            </p:stCondLst>
                            <p:childTnLst>
                              <p:par>
                                <p:cTn id="79" presetID="50" presetClass="entr" presetSubtype="0" decel="100000" fill="hold" nodeType="afterEffect">
                                  <p:stCondLst>
                                    <p:cond delay="0"/>
                                  </p:stCondLst>
                                  <p:childTnLst>
                                    <p:set>
                                      <p:cBhvr>
                                        <p:cTn id="80" dur="500"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strVal val="#ppt_w+.3"/>
                                          </p:val>
                                        </p:tav>
                                        <p:tav tm="100000">
                                          <p:val>
                                            <p:strVal val="#ppt_w"/>
                                          </p:val>
                                        </p:tav>
                                      </p:tavLst>
                                    </p:anim>
                                    <p:anim calcmode="lin" valueType="num">
                                      <p:cBhvr>
                                        <p:cTn id="82" dur="500" fill="hold"/>
                                        <p:tgtEl>
                                          <p:spTgt spid="21"/>
                                        </p:tgtEl>
                                        <p:attrNameLst>
                                          <p:attrName>ppt_h</p:attrName>
                                        </p:attrNameLst>
                                      </p:cBhvr>
                                      <p:tavLst>
                                        <p:tav tm="0">
                                          <p:val>
                                            <p:strVal val="#ppt_h"/>
                                          </p:val>
                                        </p:tav>
                                        <p:tav tm="100000">
                                          <p:val>
                                            <p:strVal val="#ppt_h"/>
                                          </p:val>
                                        </p:tav>
                                      </p:tavLst>
                                    </p:anim>
                                    <p:animEffect transition="in" filter="fade">
                                      <p:cBhvr>
                                        <p:cTn id="83" dur="500"/>
                                        <p:tgtEl>
                                          <p:spTgt spid="21"/>
                                        </p:tgtEl>
                                      </p:cBhvr>
                                    </p:animEffect>
                                  </p:childTnLst>
                                </p:cTn>
                              </p:par>
                            </p:childTnLst>
                          </p:cTn>
                        </p:par>
                        <p:par>
                          <p:cTn id="84" fill="hold">
                            <p:stCondLst>
                              <p:cond delay="11500"/>
                            </p:stCondLst>
                            <p:childTnLst>
                              <p:par>
                                <p:cTn id="85" presetID="0" presetClass="path" presetSubtype="0" accel="50000" decel="50000" fill="hold" nodeType="afterEffect">
                                  <p:stCondLst>
                                    <p:cond delay="0"/>
                                  </p:stCondLst>
                                  <p:childTnLst>
                                    <p:animMotion origin="layout" path="M 0 0 L 0.262604 0.015463 " pathEditMode="fixed" rAng="0" ptsTypes="">
                                      <p:cBhvr>
                                        <p:cTn id="86" dur="500" fill="hold"/>
                                        <p:tgtEl>
                                          <p:spTgt spid="21"/>
                                        </p:tgtEl>
                                        <p:attrNameLst>
                                          <p:attrName>ppt_x</p:attrName>
                                          <p:attrName>ppt_y</p:attrName>
                                        </p:attrNameLst>
                                      </p:cBhvr>
                                      <p:rCtr x="131" y="8"/>
                                    </p:animMotion>
                                  </p:childTnLst>
                                </p:cTn>
                              </p:par>
                              <p:par>
                                <p:cTn id="87" presetID="5" presetClass="exit" presetSubtype="10" fill="hold" nodeType="withEffect">
                                  <p:stCondLst>
                                    <p:cond delay="0"/>
                                  </p:stCondLst>
                                  <p:childTnLst>
                                    <p:animEffect transition="out" filter="checkerboard(across)">
                                      <p:cBhvr>
                                        <p:cTn id="88" dur="500"/>
                                        <p:tgtEl>
                                          <p:spTgt spid="21"/>
                                        </p:tgtEl>
                                      </p:cBhvr>
                                    </p:animEffect>
                                    <p:set>
                                      <p:cBhvr>
                                        <p:cTn id="89" dur="1" fill="hold">
                                          <p:stCondLst>
                                            <p:cond delay="499"/>
                                          </p:stCondLst>
                                        </p:cTn>
                                        <p:tgtEl>
                                          <p:spTgt spid="21"/>
                                        </p:tgtEl>
                                        <p:attrNameLst>
                                          <p:attrName>style.visibility</p:attrName>
                                        </p:attrNameLst>
                                      </p:cBhvr>
                                      <p:to>
                                        <p:strVal val="hidden"/>
                                      </p:to>
                                    </p:set>
                                  </p:childTnLst>
                                </p:cTn>
                              </p:par>
                            </p:childTnLst>
                          </p:cTn>
                        </p:par>
                        <p:par>
                          <p:cTn id="90" fill="hold">
                            <p:stCondLst>
                              <p:cond delay="12000"/>
                            </p:stCondLst>
                            <p:childTnLst>
                              <p:par>
                                <p:cTn id="91" presetID="50" presetClass="entr" presetSubtype="0" decel="100000" fill="hold" nodeType="afterEffect">
                                  <p:stCondLst>
                                    <p:cond delay="0"/>
                                  </p:stCondLst>
                                  <p:childTnLst>
                                    <p:set>
                                      <p:cBhvr>
                                        <p:cTn id="92" dur="500" fill="hold">
                                          <p:stCondLst>
                                            <p:cond delay="0"/>
                                          </p:stCondLst>
                                        </p:cTn>
                                        <p:tgtEl>
                                          <p:spTgt spid="24"/>
                                        </p:tgtEl>
                                        <p:attrNameLst>
                                          <p:attrName>style.visibility</p:attrName>
                                        </p:attrNameLst>
                                      </p:cBhvr>
                                      <p:to>
                                        <p:strVal val="visible"/>
                                      </p:to>
                                    </p:set>
                                    <p:anim calcmode="lin" valueType="num">
                                      <p:cBhvr>
                                        <p:cTn id="93" dur="500" fill="hold"/>
                                        <p:tgtEl>
                                          <p:spTgt spid="24"/>
                                        </p:tgtEl>
                                        <p:attrNameLst>
                                          <p:attrName>ppt_w</p:attrName>
                                        </p:attrNameLst>
                                      </p:cBhvr>
                                      <p:tavLst>
                                        <p:tav tm="0">
                                          <p:val>
                                            <p:strVal val="#ppt_w+.3"/>
                                          </p:val>
                                        </p:tav>
                                        <p:tav tm="100000">
                                          <p:val>
                                            <p:strVal val="#ppt_w"/>
                                          </p:val>
                                        </p:tav>
                                      </p:tavLst>
                                    </p:anim>
                                    <p:anim calcmode="lin" valueType="num">
                                      <p:cBhvr>
                                        <p:cTn id="94" dur="500" fill="hold"/>
                                        <p:tgtEl>
                                          <p:spTgt spid="24"/>
                                        </p:tgtEl>
                                        <p:attrNameLst>
                                          <p:attrName>ppt_h</p:attrName>
                                        </p:attrNameLst>
                                      </p:cBhvr>
                                      <p:tavLst>
                                        <p:tav tm="0">
                                          <p:val>
                                            <p:strVal val="#ppt_h"/>
                                          </p:val>
                                        </p:tav>
                                        <p:tav tm="100000">
                                          <p:val>
                                            <p:strVal val="#ppt_h"/>
                                          </p:val>
                                        </p:tav>
                                      </p:tavLst>
                                    </p:anim>
                                    <p:animEffect transition="in" filter="fade">
                                      <p:cBhvr>
                                        <p:cTn id="95" dur="500"/>
                                        <p:tgtEl>
                                          <p:spTgt spid="24"/>
                                        </p:tgtEl>
                                      </p:cBhvr>
                                    </p:animEffect>
                                  </p:childTnLst>
                                </p:cTn>
                              </p:par>
                            </p:childTnLst>
                          </p:cTn>
                        </p:par>
                        <p:par>
                          <p:cTn id="96" fill="hold">
                            <p:stCondLst>
                              <p:cond delay="12500"/>
                            </p:stCondLst>
                            <p:childTnLst>
                              <p:par>
                                <p:cTn id="97" presetID="0" presetClass="path" presetSubtype="0" accel="50000" decel="50000" fill="hold" nodeType="afterEffect">
                                  <p:stCondLst>
                                    <p:cond delay="0"/>
                                  </p:stCondLst>
                                  <p:childTnLst>
                                    <p:animMotion origin="layout" path="M -3.3986e-08 1.97799e-08 L 0.262604 0.015463 " pathEditMode="fixed" rAng="0" ptsTypes="">
                                      <p:cBhvr>
                                        <p:cTn id="98" dur="500" fill="hold"/>
                                        <p:tgtEl>
                                          <p:spTgt spid="24"/>
                                        </p:tgtEl>
                                        <p:attrNameLst>
                                          <p:attrName>ppt_x</p:attrName>
                                          <p:attrName>ppt_y</p:attrName>
                                        </p:attrNameLst>
                                      </p:cBhvr>
                                      <p:rCtr x="131" y="8"/>
                                    </p:animMotion>
                                  </p:childTnLst>
                                </p:cTn>
                              </p:par>
                              <p:par>
                                <p:cTn id="99" presetID="5" presetClass="exit" presetSubtype="10" fill="hold" nodeType="withEffect">
                                  <p:stCondLst>
                                    <p:cond delay="0"/>
                                  </p:stCondLst>
                                  <p:childTnLst>
                                    <p:animEffect transition="out" filter="checkerboard(across)">
                                      <p:cBhvr>
                                        <p:cTn id="100" dur="500"/>
                                        <p:tgtEl>
                                          <p:spTgt spid="24"/>
                                        </p:tgtEl>
                                      </p:cBhvr>
                                    </p:animEffect>
                                    <p:set>
                                      <p:cBhvr>
                                        <p:cTn id="101" dur="1" fill="hold">
                                          <p:stCondLst>
                                            <p:cond delay="499"/>
                                          </p:stCondLst>
                                        </p:cTn>
                                        <p:tgtEl>
                                          <p:spTgt spid="24"/>
                                        </p:tgtEl>
                                        <p:attrNameLst>
                                          <p:attrName>style.visibility</p:attrName>
                                        </p:attrNameLst>
                                      </p:cBhvr>
                                      <p:to>
                                        <p:strVal val="hidden"/>
                                      </p:to>
                                    </p:set>
                                  </p:childTnLst>
                                </p:cTn>
                              </p:par>
                            </p:childTnLst>
                          </p:cTn>
                        </p:par>
                        <p:par>
                          <p:cTn id="102" fill="hold">
                            <p:stCondLst>
                              <p:cond delay="13000"/>
                            </p:stCondLst>
                            <p:childTnLst>
                              <p:par>
                                <p:cTn id="103" presetID="50" presetClass="entr" presetSubtype="0" decel="100000" fill="hold" nodeType="afterEffect">
                                  <p:stCondLst>
                                    <p:cond delay="0"/>
                                  </p:stCondLst>
                                  <p:childTnLst>
                                    <p:set>
                                      <p:cBhvr>
                                        <p:cTn id="104" dur="500" fill="hold">
                                          <p:stCondLst>
                                            <p:cond delay="0"/>
                                          </p:stCondLst>
                                        </p:cTn>
                                        <p:tgtEl>
                                          <p:spTgt spid="20"/>
                                        </p:tgtEl>
                                        <p:attrNameLst>
                                          <p:attrName>style.visibility</p:attrName>
                                        </p:attrNameLst>
                                      </p:cBhvr>
                                      <p:to>
                                        <p:strVal val="visible"/>
                                      </p:to>
                                    </p:set>
                                    <p:anim calcmode="lin" valueType="num">
                                      <p:cBhvr>
                                        <p:cTn id="105" dur="500" fill="hold"/>
                                        <p:tgtEl>
                                          <p:spTgt spid="20"/>
                                        </p:tgtEl>
                                        <p:attrNameLst>
                                          <p:attrName>ppt_w</p:attrName>
                                        </p:attrNameLst>
                                      </p:cBhvr>
                                      <p:tavLst>
                                        <p:tav tm="0">
                                          <p:val>
                                            <p:strVal val="#ppt_w+.3"/>
                                          </p:val>
                                        </p:tav>
                                        <p:tav tm="100000">
                                          <p:val>
                                            <p:strVal val="#ppt_w"/>
                                          </p:val>
                                        </p:tav>
                                      </p:tavLst>
                                    </p:anim>
                                    <p:anim calcmode="lin" valueType="num">
                                      <p:cBhvr>
                                        <p:cTn id="106" dur="500" fill="hold"/>
                                        <p:tgtEl>
                                          <p:spTgt spid="20"/>
                                        </p:tgtEl>
                                        <p:attrNameLst>
                                          <p:attrName>ppt_h</p:attrName>
                                        </p:attrNameLst>
                                      </p:cBhvr>
                                      <p:tavLst>
                                        <p:tav tm="0">
                                          <p:val>
                                            <p:strVal val="#ppt_h"/>
                                          </p:val>
                                        </p:tav>
                                        <p:tav tm="100000">
                                          <p:val>
                                            <p:strVal val="#ppt_h"/>
                                          </p:val>
                                        </p:tav>
                                      </p:tavLst>
                                    </p:anim>
                                    <p:animEffect transition="in" filter="fade">
                                      <p:cBhvr>
                                        <p:cTn id="107" dur="500"/>
                                        <p:tgtEl>
                                          <p:spTgt spid="20"/>
                                        </p:tgtEl>
                                      </p:cBhvr>
                                    </p:animEffect>
                                  </p:childTnLst>
                                </p:cTn>
                              </p:par>
                            </p:childTnLst>
                          </p:cTn>
                        </p:par>
                        <p:par>
                          <p:cTn id="108" fill="hold">
                            <p:stCondLst>
                              <p:cond delay="13500"/>
                            </p:stCondLst>
                            <p:childTnLst>
                              <p:par>
                                <p:cTn id="109" presetID="0" presetClass="path" presetSubtype="0" accel="50000" decel="50000" fill="hold" nodeType="afterEffect">
                                  <p:stCondLst>
                                    <p:cond delay="0"/>
                                  </p:stCondLst>
                                  <p:childTnLst>
                                    <p:animMotion origin="layout" path="M -3.3986e-08 1.97799e-08 L 0.262604 0.015463 " pathEditMode="fixed" rAng="0" ptsTypes="">
                                      <p:cBhvr>
                                        <p:cTn id="110" dur="500" fill="hold"/>
                                        <p:tgtEl>
                                          <p:spTgt spid="20"/>
                                        </p:tgtEl>
                                        <p:attrNameLst>
                                          <p:attrName>ppt_x</p:attrName>
                                          <p:attrName>ppt_y</p:attrName>
                                        </p:attrNameLst>
                                      </p:cBhvr>
                                      <p:rCtr x="131" y="8"/>
                                    </p:animMotion>
                                  </p:childTnLst>
                                </p:cTn>
                              </p:par>
                              <p:par>
                                <p:cTn id="111" presetID="5" presetClass="exit" presetSubtype="10" fill="hold" nodeType="withEffect">
                                  <p:stCondLst>
                                    <p:cond delay="0"/>
                                  </p:stCondLst>
                                  <p:childTnLst>
                                    <p:animEffect transition="out" filter="checkerboard(across)">
                                      <p:cBhvr>
                                        <p:cTn id="112" dur="500"/>
                                        <p:tgtEl>
                                          <p:spTgt spid="20"/>
                                        </p:tgtEl>
                                      </p:cBhvr>
                                    </p:animEffect>
                                    <p:set>
                                      <p:cBhvr>
                                        <p:cTn id="113" dur="1" fill="hold">
                                          <p:stCondLst>
                                            <p:cond delay="499"/>
                                          </p:stCondLst>
                                        </p:cTn>
                                        <p:tgtEl>
                                          <p:spTgt spid="20"/>
                                        </p:tgtEl>
                                        <p:attrNameLst>
                                          <p:attrName>style.visibility</p:attrName>
                                        </p:attrNameLst>
                                      </p:cBhvr>
                                      <p:to>
                                        <p:strVal val="hidden"/>
                                      </p:to>
                                    </p:set>
                                  </p:childTnLst>
                                </p:cTn>
                              </p:par>
                            </p:childTnLst>
                          </p:cTn>
                        </p:par>
                        <p:par>
                          <p:cTn id="114" fill="hold">
                            <p:stCondLst>
                              <p:cond delay="14000"/>
                            </p:stCondLst>
                            <p:childTnLst>
                              <p:par>
                                <p:cTn id="115" presetID="26" presetClass="entr" presetSubtype="0" fill="hold" grpId="0" nodeType="after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wipe(down)">
                                      <p:cBhvr>
                                        <p:cTn id="117" dur="290">
                                          <p:stCondLst>
                                            <p:cond delay="0"/>
                                          </p:stCondLst>
                                        </p:cTn>
                                        <p:tgtEl>
                                          <p:spTgt spid="13"/>
                                        </p:tgtEl>
                                      </p:cBhvr>
                                    </p:animEffect>
                                    <p:anim calcmode="lin" valueType="num">
                                      <p:cBhvr>
                                        <p:cTn id="118"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19"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0"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121"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122"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123" dur="13">
                                          <p:stCondLst>
                                            <p:cond delay="325"/>
                                          </p:stCondLst>
                                        </p:cTn>
                                        <p:tgtEl>
                                          <p:spTgt spid="13"/>
                                        </p:tgtEl>
                                      </p:cBhvr>
                                      <p:to x="100000" y="60000"/>
                                    </p:animScale>
                                    <p:animScale>
                                      <p:cBhvr>
                                        <p:cTn id="124" dur="83" decel="50000">
                                          <p:stCondLst>
                                            <p:cond delay="338"/>
                                          </p:stCondLst>
                                        </p:cTn>
                                        <p:tgtEl>
                                          <p:spTgt spid="13"/>
                                        </p:tgtEl>
                                      </p:cBhvr>
                                      <p:to x="100000" y="100000"/>
                                    </p:animScale>
                                    <p:animScale>
                                      <p:cBhvr>
                                        <p:cTn id="125" dur="13">
                                          <p:stCondLst>
                                            <p:cond delay="656"/>
                                          </p:stCondLst>
                                        </p:cTn>
                                        <p:tgtEl>
                                          <p:spTgt spid="13"/>
                                        </p:tgtEl>
                                      </p:cBhvr>
                                      <p:to x="100000" y="80000"/>
                                    </p:animScale>
                                    <p:animScale>
                                      <p:cBhvr>
                                        <p:cTn id="126" dur="83" decel="50000">
                                          <p:stCondLst>
                                            <p:cond delay="669"/>
                                          </p:stCondLst>
                                        </p:cTn>
                                        <p:tgtEl>
                                          <p:spTgt spid="13"/>
                                        </p:tgtEl>
                                      </p:cBhvr>
                                      <p:to x="100000" y="100000"/>
                                    </p:animScale>
                                    <p:animScale>
                                      <p:cBhvr>
                                        <p:cTn id="127" dur="13">
                                          <p:stCondLst>
                                            <p:cond delay="821"/>
                                          </p:stCondLst>
                                        </p:cTn>
                                        <p:tgtEl>
                                          <p:spTgt spid="13"/>
                                        </p:tgtEl>
                                      </p:cBhvr>
                                      <p:to x="100000" y="90000"/>
                                    </p:animScale>
                                    <p:animScale>
                                      <p:cBhvr>
                                        <p:cTn id="128" dur="83" decel="50000">
                                          <p:stCondLst>
                                            <p:cond delay="834"/>
                                          </p:stCondLst>
                                        </p:cTn>
                                        <p:tgtEl>
                                          <p:spTgt spid="13"/>
                                        </p:tgtEl>
                                      </p:cBhvr>
                                      <p:to x="100000" y="100000"/>
                                    </p:animScale>
                                    <p:animScale>
                                      <p:cBhvr>
                                        <p:cTn id="129" dur="13">
                                          <p:stCondLst>
                                            <p:cond delay="904"/>
                                          </p:stCondLst>
                                        </p:cTn>
                                        <p:tgtEl>
                                          <p:spTgt spid="13"/>
                                        </p:tgtEl>
                                      </p:cBhvr>
                                      <p:to x="100000" y="95000"/>
                                    </p:animScale>
                                    <p:animScale>
                                      <p:cBhvr>
                                        <p:cTn id="130" dur="83" decel="50000">
                                          <p:stCondLst>
                                            <p:cond delay="917"/>
                                          </p:stCondLst>
                                        </p:cTn>
                                        <p:tgtEl>
                                          <p:spTgt spid="13"/>
                                        </p:tgtEl>
                                      </p:cBhvr>
                                      <p:to x="100000" y="100000"/>
                                    </p:animScale>
                                  </p:childTnLst>
                                </p:cTn>
                              </p:par>
                              <p:par>
                                <p:cTn id="131" presetID="33" presetClass="emph" presetSubtype="0" fill="remove" nodeType="withEffect">
                                  <p:stCondLst>
                                    <p:cond delay="0"/>
                                  </p:stCondLst>
                                  <p:childTnLst>
                                    <p:animClr clrSpc="rgb" dir="cw">
                                      <p:cBhvr override="childStyle">
                                        <p:cTn id="132" dur="3000" accel="50000" autoRev="1" tmFilter="0, 0; .33333, 1; 1, 1" fill="hold">
                                          <p:stCondLst>
                                            <p:cond delay="0"/>
                                          </p:stCondLst>
                                        </p:cTn>
                                        <p:tgtEl>
                                          <p:spTgt spid="18"/>
                                        </p:tgtEl>
                                        <p:attrNameLst>
                                          <p:attrName>style.color</p:attrName>
                                        </p:attrNameLst>
                                      </p:cBhvr>
                                      <p:to>
                                        <a:schemeClr val="accent2"/>
                                      </p:to>
                                    </p:animClr>
                                    <p:animClr clrSpc="rgb" dir="cw">
                                      <p:cBhvr>
                                        <p:cTn id="133" dur="3000" accel="50000" autoRev="1" tmFilter="0, 0; .33333, 1; 1, 1" fill="hold">
                                          <p:stCondLst>
                                            <p:cond delay="0"/>
                                          </p:stCondLst>
                                        </p:cTn>
                                        <p:tgtEl>
                                          <p:spTgt spid="18"/>
                                        </p:tgtEl>
                                        <p:attrNameLst>
                                          <p:attrName>fillcolor</p:attrName>
                                        </p:attrNameLst>
                                      </p:cBhvr>
                                      <p:to>
                                        <a:schemeClr val="accent2"/>
                                      </p:to>
                                    </p:animClr>
                                    <p:set>
                                      <p:cBhvr>
                                        <p:cTn id="134" dur="3000" fill="hold"/>
                                        <p:tgtEl>
                                          <p:spTgt spid="18"/>
                                        </p:tgtEl>
                                        <p:attrNameLst>
                                          <p:attrName>fill.type</p:attrName>
                                        </p:attrNameLst>
                                      </p:cBhvr>
                                      <p:to>
                                        <p:strVal val="solid"/>
                                      </p:to>
                                    </p:set>
                                    <p:set>
                                      <p:cBhvr>
                                        <p:cTn id="135" dur="3000" fill="hold"/>
                                        <p:tgtEl>
                                          <p:spTgt spid="18"/>
                                        </p:tgtEl>
                                        <p:attrNameLst>
                                          <p:attrName>fill.on</p:attrName>
                                        </p:attrNameLst>
                                      </p:cBhvr>
                                      <p:to>
                                        <p:strVal val="true"/>
                                      </p:to>
                                    </p:set>
                                    <p:animScale>
                                      <p:cBhvr>
                                        <p:cTn id="136" dur="3000" accel="50000" autoRev="1" tmFilter="0, 0; .33333, 1; 1, 1" fill="hold">
                                          <p:stCondLst>
                                            <p:cond delay="0"/>
                                          </p:stCondLst>
                                        </p:cTn>
                                        <p:tgtEl>
                                          <p:spTgt spid="18"/>
                                        </p:tgtEl>
                                      </p:cBhvr>
                                      <p:from x="100000" y="100000"/>
                                      <p:to x="100000" y="140000"/>
                                    </p:animScale>
                                  </p:childTnLst>
                                </p:cTn>
                              </p:par>
                            </p:childTnLst>
                          </p:cTn>
                        </p:par>
                        <p:par>
                          <p:cTn id="137" fill="hold">
                            <p:stCondLst>
                              <p:cond delay="15000"/>
                            </p:stCondLst>
                            <p:childTnLst>
                              <p:par>
                                <p:cTn id="138" presetID="14" presetClass="emph" presetSubtype="0" fill="hold" nodeType="afterEffect">
                                  <p:stCondLst>
                                    <p:cond delay="0"/>
                                  </p:stCondLst>
                                  <p:childTnLst>
                                    <p:animClr clrSpc="rgb" dir="cw">
                                      <p:cBhvr override="childStyle">
                                        <p:cTn id="139" dur="950" fill="hold">
                                          <p:stCondLst>
                                            <p:cond delay="50"/>
                                          </p:stCondLst>
                                        </p:cTn>
                                        <p:tgtEl>
                                          <p:spTgt spid="18"/>
                                        </p:tgtEl>
                                        <p:attrNameLst>
                                          <p:attrName>style.color</p:attrName>
                                        </p:attrNameLst>
                                      </p:cBhvr>
                                      <p:to>
                                        <a:schemeClr val="accent2"/>
                                      </p:to>
                                    </p:animClr>
                                    <p:animClr clrSpc="rgb" dir="cw">
                                      <p:cBhvr>
                                        <p:cTn id="140" dur="950" fill="hold">
                                          <p:stCondLst>
                                            <p:cond delay="50"/>
                                          </p:stCondLst>
                                        </p:cTn>
                                        <p:tgtEl>
                                          <p:spTgt spid="18"/>
                                        </p:tgtEl>
                                        <p:attrNameLst>
                                          <p:attrName>fillcolor</p:attrName>
                                        </p:attrNameLst>
                                      </p:cBhvr>
                                      <p:to>
                                        <a:schemeClr val="accent2"/>
                                      </p:to>
                                    </p:animClr>
                                    <p:set>
                                      <p:cBhvr>
                                        <p:cTn id="141" dur="950" fill="hold">
                                          <p:stCondLst>
                                            <p:cond delay="50"/>
                                          </p:stCondLst>
                                        </p:cTn>
                                        <p:tgtEl>
                                          <p:spTgt spid="18"/>
                                        </p:tgtEl>
                                        <p:attrNameLst>
                                          <p:attrName>fill.type</p:attrName>
                                        </p:attrNameLst>
                                      </p:cBhvr>
                                      <p:to>
                                        <p:strVal val="solid"/>
                                      </p:to>
                                    </p:set>
                                    <p:set>
                                      <p:cBhvr>
                                        <p:cTn id="142" dur="950" fill="hold">
                                          <p:stCondLst>
                                            <p:cond delay="50"/>
                                          </p:stCondLst>
                                        </p:cTn>
                                        <p:tgtEl>
                                          <p:spTgt spid="18"/>
                                        </p:tgtEl>
                                        <p:attrNameLst>
                                          <p:attrName>fill.on</p:attrName>
                                        </p:attrNameLst>
                                      </p:cBhvr>
                                      <p:to>
                                        <p:strVal val="true"/>
                                      </p:to>
                                    </p:set>
                                    <p:animScale>
                                      <p:cBhvr>
                                        <p:cTn id="143" dur="100" fill="hold">
                                          <p:stCondLst>
                                            <p:cond delay="0"/>
                                          </p:stCondLst>
                                        </p:cTn>
                                        <p:tgtEl>
                                          <p:spTgt spid="18"/>
                                        </p:tgtEl>
                                      </p:cBhvr>
                                      <p:from x="100000" y="100000"/>
                                      <p:to x="100000" y="5000"/>
                                    </p:animScale>
                                    <p:animScale>
                                      <p:cBhvr>
                                        <p:cTn id="144" dur="100" fill="hold">
                                          <p:stCondLst>
                                            <p:cond delay="100"/>
                                          </p:stCondLst>
                                        </p:cTn>
                                        <p:tgtEl>
                                          <p:spTgt spid="18"/>
                                        </p:tgtEl>
                                      </p:cBhvr>
                                      <p:from x="100000" y="5000"/>
                                      <p:to x="120000" y="150000"/>
                                    </p:animScale>
                                    <p:animScale>
                                      <p:cBhvr>
                                        <p:cTn id="145" dur="300" fill="hold">
                                          <p:stCondLst>
                                            <p:cond delay="700"/>
                                          </p:stCondLst>
                                        </p:cTn>
                                        <p:tgtEl>
                                          <p:spTgt spid="18"/>
                                        </p:tgtEl>
                                      </p:cBhvr>
                                      <p:to x="120000" y="150000"/>
                                    </p:animScale>
                                  </p:childTnLst>
                                </p:cTn>
                              </p:par>
                            </p:childTnLst>
                          </p:cTn>
                        </p:par>
                        <p:par>
                          <p:cTn id="146" fill="hold">
                            <p:stCondLst>
                              <p:cond delay="16000"/>
                            </p:stCondLst>
                            <p:childTnLst>
                              <p:par>
                                <p:cTn id="147" presetID="32" presetClass="emph" presetSubtype="0" fill="hold" nodeType="afterEffect">
                                  <p:stCondLst>
                                    <p:cond delay="0"/>
                                  </p:stCondLst>
                                  <p:childTnLst>
                                    <p:animRot by="120000">
                                      <p:cBhvr>
                                        <p:cTn id="148" dur="100" fill="hold">
                                          <p:stCondLst>
                                            <p:cond delay="0"/>
                                          </p:stCondLst>
                                        </p:cTn>
                                        <p:tgtEl>
                                          <p:spTgt spid="18"/>
                                        </p:tgtEl>
                                        <p:attrNameLst>
                                          <p:attrName>r</p:attrName>
                                        </p:attrNameLst>
                                      </p:cBhvr>
                                    </p:animRot>
                                    <p:animRot by="-240000">
                                      <p:cBhvr>
                                        <p:cTn id="149" dur="200" fill="hold">
                                          <p:stCondLst>
                                            <p:cond delay="200"/>
                                          </p:stCondLst>
                                        </p:cTn>
                                        <p:tgtEl>
                                          <p:spTgt spid="18"/>
                                        </p:tgtEl>
                                        <p:attrNameLst>
                                          <p:attrName>r</p:attrName>
                                        </p:attrNameLst>
                                      </p:cBhvr>
                                    </p:animRot>
                                    <p:animRot by="240000">
                                      <p:cBhvr>
                                        <p:cTn id="150" dur="200" fill="hold">
                                          <p:stCondLst>
                                            <p:cond delay="400"/>
                                          </p:stCondLst>
                                        </p:cTn>
                                        <p:tgtEl>
                                          <p:spTgt spid="18"/>
                                        </p:tgtEl>
                                        <p:attrNameLst>
                                          <p:attrName>r</p:attrName>
                                        </p:attrNameLst>
                                      </p:cBhvr>
                                    </p:animRot>
                                    <p:animRot by="-240000">
                                      <p:cBhvr>
                                        <p:cTn id="151" dur="200" fill="hold">
                                          <p:stCondLst>
                                            <p:cond delay="600"/>
                                          </p:stCondLst>
                                        </p:cTn>
                                        <p:tgtEl>
                                          <p:spTgt spid="18"/>
                                        </p:tgtEl>
                                        <p:attrNameLst>
                                          <p:attrName>r</p:attrName>
                                        </p:attrNameLst>
                                      </p:cBhvr>
                                    </p:animRot>
                                    <p:animRot by="120000">
                                      <p:cBhvr>
                                        <p:cTn id="152" dur="200" fill="hold">
                                          <p:stCondLst>
                                            <p:cond delay="800"/>
                                          </p:stCondLst>
                                        </p:cTn>
                                        <p:tgtEl>
                                          <p:spTgt spid="18"/>
                                        </p:tgtEl>
                                        <p:attrNameLst>
                                          <p:attrName>r</p:attrName>
                                        </p:attrNameLst>
                                      </p:cBhvr>
                                    </p:animRot>
                                  </p:childTnLst>
                                </p:cTn>
                              </p:par>
                            </p:childTnLst>
                          </p:cTn>
                        </p:par>
                        <p:par>
                          <p:cTn id="153" fill="hold">
                            <p:stCondLst>
                              <p:cond delay="17000"/>
                            </p:stCondLst>
                            <p:childTnLst>
                              <p:par>
                                <p:cTn id="154" presetID="6" presetClass="emph" presetSubtype="0" fill="hold" nodeType="afterEffect">
                                  <p:stCondLst>
                                    <p:cond delay="0"/>
                                  </p:stCondLst>
                                  <p:childTnLst>
                                    <p:animScale>
                                      <p:cBhvr>
                                        <p:cTn id="155" dur="2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6" grpId="0"/>
      <p:bldP spid="19" grpId="0"/>
      <p:bldP spid="12" grpId="1" bldLvl="0" animBg="1"/>
      <p:bldP spid="13" grpId="0" bldLvl="0" animBg="1"/>
      <p:bldP spid="14" grpId="0" bldLvl="0" uiExpand="1"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OpenGL </a:t>
            </a:r>
            <a:r>
              <a:rPr lang="zh-CN" altLang="en-US"/>
              <a:t>的软光栅实现</a:t>
            </a:r>
            <a:endParaRPr lang="en-US" altLang="zh-CN"/>
          </a:p>
        </p:txBody>
      </p:sp>
      <p:sp>
        <p:nvSpPr>
          <p:cNvPr id="3" name="Content Placeholder 2"/>
          <p:cNvSpPr>
            <a:spLocks noGrp="1"/>
          </p:cNvSpPr>
          <p:nvPr>
            <p:ph idx="1"/>
          </p:nvPr>
        </p:nvSpPr>
        <p:spPr/>
        <p:txBody>
          <a:bodyPr/>
          <a:p>
            <a:r>
              <a:rPr lang="zh-CN" altLang="en-US"/>
              <a:t>为了让没有显卡的用户也能使用图形化程序，有一个叫做</a:t>
            </a:r>
            <a:r>
              <a:rPr lang="en-US" altLang="zh-CN"/>
              <a:t> mesa </a:t>
            </a:r>
            <a:r>
              <a:rPr lang="zh-CN" altLang="en-US"/>
              <a:t>的特殊</a:t>
            </a:r>
            <a:r>
              <a:rPr lang="en-US" altLang="zh-CN"/>
              <a:t> OpenGL </a:t>
            </a:r>
            <a:r>
              <a:rPr lang="zh-CN" altLang="en-US"/>
              <a:t>实现，他完全在</a:t>
            </a:r>
            <a:r>
              <a:rPr lang="en-US" altLang="zh-CN"/>
              <a:t> CPU </a:t>
            </a:r>
            <a:r>
              <a:rPr lang="zh-CN" altLang="en-US"/>
              <a:t>上运行，使用软光栅渲染，使用</a:t>
            </a:r>
            <a:r>
              <a:rPr lang="en-US" altLang="zh-CN"/>
              <a:t> LLVM </a:t>
            </a:r>
            <a:r>
              <a:rPr lang="zh-CN" altLang="en-US"/>
              <a:t>编译</a:t>
            </a:r>
            <a:r>
              <a:rPr lang="en-US" altLang="zh-CN"/>
              <a:t> shader</a:t>
            </a:r>
            <a:r>
              <a:rPr lang="zh-CN" altLang="en-US"/>
              <a:t>，不需要显卡也可以运行。但效率比显卡</a:t>
            </a:r>
            <a:r>
              <a:rPr lang="zh-CN" altLang="en-US"/>
              <a:t>硬件加速的光栅化（</a:t>
            </a:r>
            <a:r>
              <a:rPr lang="en-US" altLang="zh-CN"/>
              <a:t>rasterization</a:t>
            </a:r>
            <a:r>
              <a:rPr lang="zh-CN" altLang="en-US"/>
              <a:t>，渲染三维图形的关键）低得多。</a:t>
            </a:r>
            <a:endParaRPr lang="zh-CN" altLang="en-US"/>
          </a:p>
          <a:p>
            <a:r>
              <a:rPr lang="en-US" altLang="zh-CN"/>
              <a:t>Mesa </a:t>
            </a:r>
            <a:r>
              <a:rPr lang="zh-CN" altLang="en-US"/>
              <a:t>支持的</a:t>
            </a:r>
            <a:r>
              <a:rPr lang="en-US" altLang="zh-CN"/>
              <a:t> OpenGL </a:t>
            </a:r>
            <a:r>
              <a:rPr lang="zh-CN" altLang="en-US"/>
              <a:t>版本为</a:t>
            </a:r>
            <a:r>
              <a:rPr lang="en-US" altLang="zh-CN"/>
              <a:t> 3.3</a:t>
            </a:r>
            <a:r>
              <a:rPr lang="zh-CN" altLang="en-US"/>
              <a:t>，据称</a:t>
            </a:r>
            <a:r>
              <a:rPr lang="en-US" altLang="zh-CN"/>
              <a:t> Mesa 12 </a:t>
            </a:r>
            <a:r>
              <a:rPr lang="zh-CN" altLang="en-US"/>
              <a:t>将会支持</a:t>
            </a:r>
            <a:r>
              <a:rPr lang="en-US" altLang="zh-CN"/>
              <a:t> OpenGL 4.2</a:t>
            </a:r>
            <a:r>
              <a:rPr lang="zh-CN" altLang="en-US"/>
              <a:t>。</a:t>
            </a:r>
            <a:endParaRPr lang="zh-CN" altLang="en-US"/>
          </a:p>
          <a:p>
            <a:r>
              <a:rPr lang="en-US" altLang="zh-CN"/>
              <a:t>Mesa </a:t>
            </a:r>
            <a:r>
              <a:rPr lang="zh-CN" altLang="en-US"/>
              <a:t>也提供了</a:t>
            </a:r>
            <a:r>
              <a:rPr lang="en-US" altLang="zh-CN"/>
              <a:t> Vulkan </a:t>
            </a:r>
            <a:r>
              <a:rPr lang="zh-CN" altLang="en-US"/>
              <a:t>的实现，可以在</a:t>
            </a:r>
            <a:r>
              <a:rPr lang="en-US" altLang="zh-CN"/>
              <a:t> </a:t>
            </a:r>
            <a:r>
              <a:rPr lang="zh-CN" altLang="en-US"/>
              <a:t>https://mesamatrix.net/</a:t>
            </a:r>
            <a:r>
              <a:rPr lang="en-US" altLang="zh-CN"/>
              <a:t> </a:t>
            </a:r>
            <a:r>
              <a:rPr lang="zh-CN" altLang="en-US"/>
              <a:t>上查看</a:t>
            </a:r>
            <a:r>
              <a:rPr lang="en-US" altLang="zh-CN"/>
              <a:t> Mesa </a:t>
            </a:r>
            <a:r>
              <a:rPr lang="zh-CN" altLang="en-US"/>
              <a:t>的更多信息。</a:t>
            </a:r>
            <a:endParaRPr lang="zh-CN" altLang="en-US"/>
          </a:p>
          <a:p>
            <a:r>
              <a:rPr lang="zh-CN" altLang="en-US"/>
              <a:t>一些</a:t>
            </a:r>
            <a:r>
              <a:rPr lang="en-US" altLang="zh-CN"/>
              <a:t> Intel </a:t>
            </a:r>
            <a:r>
              <a:rPr lang="zh-CN" altLang="en-US"/>
              <a:t>集成显卡（内置在</a:t>
            </a:r>
            <a:r>
              <a:rPr lang="en-US" altLang="zh-CN"/>
              <a:t> CPU </a:t>
            </a:r>
            <a:r>
              <a:rPr lang="zh-CN" altLang="en-US"/>
              <a:t>同一个芯片上的“阉割版”小</a:t>
            </a:r>
            <a:r>
              <a:rPr lang="en-US" altLang="zh-CN"/>
              <a:t> GPU</a:t>
            </a:r>
            <a:r>
              <a:rPr lang="zh-CN" altLang="en-US"/>
              <a:t>）的驱动也会基于</a:t>
            </a:r>
            <a:r>
              <a:rPr lang="en-US" altLang="zh-CN"/>
              <a:t> Mesa </a:t>
            </a:r>
            <a:r>
              <a:rPr lang="zh-CN" altLang="en-US"/>
              <a:t>实现，这是因为他们的软件工程师人手不足，而</a:t>
            </a:r>
            <a:r>
              <a:rPr lang="en-US" altLang="zh-CN"/>
              <a:t> Mesa </a:t>
            </a:r>
            <a:r>
              <a:rPr lang="zh-CN" altLang="en-US"/>
              <a:t>是一个现成的</a:t>
            </a:r>
            <a:r>
              <a:rPr lang="en-US" altLang="zh-CN"/>
              <a:t> OpenGL </a:t>
            </a:r>
            <a:r>
              <a:rPr lang="zh-CN" altLang="en-US"/>
              <a:t>实现框架，所以他们会在</a:t>
            </a:r>
            <a:r>
              <a:rPr lang="en-US" altLang="zh-CN"/>
              <a:t> Mesa </a:t>
            </a:r>
            <a:r>
              <a:rPr lang="zh-CN" altLang="en-US"/>
              <a:t>基础上进行修改，实现自己</a:t>
            </a:r>
            <a:r>
              <a:rPr lang="en-US" altLang="zh-CN"/>
              <a:t> Intel </a:t>
            </a:r>
            <a:r>
              <a:rPr lang="zh-CN" altLang="en-US"/>
              <a:t>集成显卡的</a:t>
            </a:r>
            <a:r>
              <a:rPr lang="en-US" altLang="zh-CN"/>
              <a:t> OpenGL </a:t>
            </a:r>
            <a:r>
              <a:rPr lang="zh-CN" altLang="en-US"/>
              <a:t>驱动。</a:t>
            </a:r>
            <a:endParaRPr lang="zh-CN" altLang="en-US"/>
          </a:p>
          <a:p>
            <a:r>
              <a:rPr lang="zh-CN" altLang="en-US"/>
              <a:t>一些有钱有势的显卡大厂（如</a:t>
            </a:r>
            <a:r>
              <a:rPr lang="en-US" altLang="zh-CN"/>
              <a:t> NVIDIA</a:t>
            </a:r>
            <a:r>
              <a:rPr lang="zh-CN" altLang="en-US"/>
              <a:t>）则会自己投资自己从零开始自己实现整个</a:t>
            </a:r>
            <a:r>
              <a:rPr lang="en-US" altLang="zh-CN"/>
              <a:t> OpenGL</a:t>
            </a:r>
            <a:r>
              <a:rPr lang="zh-CN" altLang="en-US"/>
              <a:t>，好处是</a:t>
            </a:r>
            <a:r>
              <a:rPr lang="en-US" altLang="zh-CN"/>
              <a:t> NVIDIA </a:t>
            </a:r>
            <a:r>
              <a:rPr lang="zh-CN" altLang="en-US"/>
              <a:t>员工最熟悉</a:t>
            </a:r>
            <a:r>
              <a:rPr lang="en-US" altLang="zh-CN"/>
              <a:t> NVIDIA </a:t>
            </a:r>
            <a:r>
              <a:rPr lang="zh-CN" altLang="en-US"/>
              <a:t>自己的硬件，让硬件厂商完全把关整个</a:t>
            </a:r>
            <a:r>
              <a:rPr lang="en-US" altLang="zh-CN"/>
              <a:t> OpenGL </a:t>
            </a:r>
            <a:r>
              <a:rPr lang="zh-CN" altLang="en-US"/>
              <a:t>驱动实现，能够最大化利用硬件的性能，缺点是有时会出现实现得有</a:t>
            </a:r>
            <a:r>
              <a:rPr lang="en-US" altLang="zh-CN"/>
              <a:t> BUG</a:t>
            </a:r>
            <a:r>
              <a:rPr lang="zh-CN" altLang="en-US"/>
              <a:t>，不符合标准</a:t>
            </a:r>
            <a:r>
              <a:rPr lang="zh-CN" altLang="en-US">
                <a:sym typeface="+mn-ea"/>
              </a:rPr>
              <a:t>的地方。</a:t>
            </a:r>
            <a:endParaRPr lang="zh-CN" altLang="en-US">
              <a:sym typeface="+mn-ea"/>
            </a:endParaRPr>
          </a:p>
          <a:p>
            <a:r>
              <a:rPr lang="zh-CN" altLang="en-US"/>
              <a:t>建议只在没有显卡或显卡版本过老，不支持本课程所需的</a:t>
            </a:r>
            <a:r>
              <a:rPr lang="en-US" altLang="zh-CN"/>
              <a:t> OpenGL 3.3 </a:t>
            </a:r>
            <a:r>
              <a:rPr lang="zh-CN" altLang="en-US"/>
              <a:t>时才使用。</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OpenGL </a:t>
            </a:r>
            <a:r>
              <a:rPr lang="zh-CN" altLang="en-US">
                <a:sym typeface="+mn-ea"/>
              </a:rPr>
              <a:t>的驱动支持</a:t>
            </a:r>
            <a:endParaRPr lang="zh-CN" altLang="en-US"/>
          </a:p>
        </p:txBody>
      </p:sp>
      <p:sp>
        <p:nvSpPr>
          <p:cNvPr id="3" name="Content Placeholder 2"/>
          <p:cNvSpPr>
            <a:spLocks noGrp="1"/>
          </p:cNvSpPr>
          <p:nvPr>
            <p:ph idx="1"/>
          </p:nvPr>
        </p:nvSpPr>
        <p:spPr/>
        <p:txBody>
          <a:bodyPr/>
          <a:p>
            <a:r>
              <a:rPr lang="zh-CN" altLang="en-US"/>
              <a:t>驱动都是向前兼容的，再新的驱动都会兼容老的</a:t>
            </a:r>
            <a:r>
              <a:rPr lang="en-US" altLang="zh-CN"/>
              <a:t> API </a:t>
            </a:r>
            <a:r>
              <a:rPr lang="zh-CN" altLang="en-US"/>
              <a:t>版本，而老的驱动却会不支持新的</a:t>
            </a:r>
            <a:r>
              <a:rPr lang="en-US" altLang="zh-CN"/>
              <a:t> API </a:t>
            </a:r>
            <a:r>
              <a:rPr lang="zh-CN" altLang="en-US"/>
              <a:t>版本。不论是</a:t>
            </a:r>
            <a:r>
              <a:rPr lang="en-US" altLang="zh-CN"/>
              <a:t> OpenGL</a:t>
            </a:r>
            <a:r>
              <a:rPr lang="zh-CN" altLang="en-US"/>
              <a:t>、</a:t>
            </a:r>
            <a:r>
              <a:rPr lang="en-US" altLang="zh-CN">
                <a:sym typeface="+mn-ea"/>
              </a:rPr>
              <a:t>DirectX</a:t>
            </a:r>
            <a:r>
              <a:rPr lang="zh-CN" altLang="en-US">
                <a:sym typeface="+mn-ea"/>
              </a:rPr>
              <a:t>、</a:t>
            </a:r>
            <a:r>
              <a:rPr lang="en-US" altLang="zh-CN">
                <a:sym typeface="+mn-ea"/>
              </a:rPr>
              <a:t>Metal </a:t>
            </a:r>
            <a:r>
              <a:rPr lang="zh-CN" altLang="en-US">
                <a:sym typeface="+mn-ea"/>
              </a:rPr>
              <a:t>还是</a:t>
            </a:r>
            <a:r>
              <a:rPr lang="en-US" altLang="zh-CN">
                <a:sym typeface="+mn-ea"/>
              </a:rPr>
              <a:t> Vulkan</a:t>
            </a:r>
            <a:r>
              <a:rPr lang="zh-CN" altLang="en-US">
                <a:sym typeface="+mn-ea"/>
              </a:rPr>
              <a:t>。</a:t>
            </a:r>
            <a:endParaRPr lang="zh-CN" altLang="en-US">
              <a:sym typeface="+mn-ea"/>
            </a:endParaRPr>
          </a:p>
          <a:p>
            <a:r>
              <a:rPr lang="zh-CN" altLang="en-US">
                <a:sym typeface="+mn-ea"/>
              </a:rPr>
              <a:t>如果你的程序希望兼容特别老的显卡，或者需要在虚拟机环境中运行，并且不在乎性能：</a:t>
            </a:r>
            <a:endParaRPr lang="zh-CN" altLang="en-US">
              <a:sym typeface="+mn-ea"/>
            </a:endParaRPr>
          </a:p>
          <a:p>
            <a:r>
              <a:rPr lang="zh-CN" altLang="en-US">
                <a:sym typeface="+mn-ea"/>
              </a:rPr>
              <a:t>那就得使用古代</a:t>
            </a:r>
            <a:r>
              <a:rPr lang="en-US" altLang="zh-CN">
                <a:sym typeface="+mn-ea"/>
              </a:rPr>
              <a:t> OpenGL 2.0 </a:t>
            </a:r>
            <a:r>
              <a:rPr lang="zh-CN" altLang="en-US">
                <a:sym typeface="+mn-ea"/>
              </a:rPr>
              <a:t>及以下，使用最沙雕的立即模式。</a:t>
            </a:r>
            <a:endParaRPr lang="zh-CN" altLang="en-US"/>
          </a:p>
          <a:p>
            <a:r>
              <a:rPr lang="zh-CN" altLang="en-US">
                <a:sym typeface="+mn-ea"/>
              </a:rPr>
              <a:t>如果你的程序不需要兼容特别老的显卡，并且对性能有所追求，或者要用到一些新特性：</a:t>
            </a:r>
            <a:endParaRPr lang="zh-CN" altLang="en-US">
              <a:sym typeface="+mn-ea"/>
            </a:endParaRPr>
          </a:p>
          <a:p>
            <a:r>
              <a:rPr lang="zh-CN" altLang="en-US">
                <a:sym typeface="+mn-ea"/>
              </a:rPr>
              <a:t>那就得使用古代</a:t>
            </a:r>
            <a:r>
              <a:rPr lang="en-US" altLang="zh-CN">
                <a:sym typeface="+mn-ea"/>
              </a:rPr>
              <a:t> OpenGL 3.0 </a:t>
            </a:r>
            <a:r>
              <a:rPr lang="zh-CN" altLang="en-US">
                <a:sym typeface="+mn-ea"/>
              </a:rPr>
              <a:t>及以上，使用</a:t>
            </a:r>
            <a:r>
              <a:rPr lang="en-US" altLang="zh-CN">
                <a:sym typeface="+mn-ea"/>
              </a:rPr>
              <a:t> VAO</a:t>
            </a:r>
            <a:r>
              <a:rPr lang="zh-CN" altLang="en-US">
                <a:sym typeface="+mn-ea"/>
              </a:rPr>
              <a:t>、</a:t>
            </a:r>
            <a:r>
              <a:rPr lang="en-US" altLang="zh-CN">
                <a:sym typeface="+mn-ea"/>
              </a:rPr>
              <a:t>VBO </a:t>
            </a:r>
            <a:r>
              <a:rPr lang="zh-CN" altLang="en-US">
                <a:sym typeface="+mn-ea"/>
              </a:rPr>
              <a:t>那一套。</a:t>
            </a:r>
            <a:endParaRPr lang="zh-CN" altLang="en-US">
              <a:sym typeface="+mn-ea"/>
            </a:endParaRPr>
          </a:p>
          <a:p>
            <a:r>
              <a:rPr lang="zh-CN" altLang="en-US">
                <a:sym typeface="+mn-ea"/>
              </a:rPr>
              <a:t>驱动越新，支持的</a:t>
            </a:r>
            <a:r>
              <a:rPr lang="en-US" altLang="zh-CN">
                <a:sym typeface="+mn-ea"/>
              </a:rPr>
              <a:t> OpenGL </a:t>
            </a:r>
            <a:r>
              <a:rPr lang="zh-CN" altLang="en-US">
                <a:sym typeface="+mn-ea"/>
              </a:rPr>
              <a:t>版本越高。</a:t>
            </a:r>
            <a:endParaRPr lang="zh-CN" altLang="en-US">
              <a:sym typeface="+mn-ea"/>
            </a:endParaRPr>
          </a:p>
          <a:p>
            <a:r>
              <a:rPr lang="zh-CN" altLang="en-US">
                <a:sym typeface="+mn-ea"/>
              </a:rPr>
              <a:t>显卡越新，</a:t>
            </a:r>
            <a:r>
              <a:rPr lang="zh-CN" altLang="en-US">
                <a:sym typeface="+mn-ea"/>
              </a:rPr>
              <a:t>支持的</a:t>
            </a:r>
            <a:r>
              <a:rPr lang="en-US" altLang="zh-CN">
                <a:sym typeface="+mn-ea"/>
              </a:rPr>
              <a:t> OpenGL </a:t>
            </a:r>
            <a:r>
              <a:rPr lang="zh-CN" altLang="en-US">
                <a:sym typeface="+mn-ea"/>
              </a:rPr>
              <a:t>版本越高。</a:t>
            </a:r>
            <a:endParaRPr lang="zh-CN" altLang="en-US">
              <a:sym typeface="+mn-ea"/>
            </a:endParaRPr>
          </a:p>
          <a:p>
            <a:r>
              <a:rPr lang="zh-CN" altLang="en-US">
                <a:sym typeface="+mn-ea"/>
              </a:rPr>
              <a:t>能够支持的</a:t>
            </a:r>
            <a:r>
              <a:rPr lang="en-US" altLang="zh-CN">
                <a:sym typeface="+mn-ea"/>
              </a:rPr>
              <a:t> OpenGL </a:t>
            </a:r>
            <a:r>
              <a:rPr lang="zh-CN" altLang="en-US">
                <a:sym typeface="+mn-ea"/>
              </a:rPr>
              <a:t>版本</a:t>
            </a:r>
            <a:r>
              <a:rPr lang="en-US" altLang="zh-CN">
                <a:sym typeface="+mn-ea"/>
              </a:rPr>
              <a:t> = min(</a:t>
            </a:r>
            <a:r>
              <a:rPr lang="zh-CN" altLang="en-US">
                <a:sym typeface="+mn-ea"/>
              </a:rPr>
              <a:t>驱动支持的版本，显卡支持的版本</a:t>
            </a:r>
            <a:r>
              <a:rPr lang="en-US" altLang="zh-CN">
                <a:sym typeface="+mn-ea"/>
              </a:rPr>
              <a:t>)</a:t>
            </a:r>
            <a:endParaRPr lang="en-US" altLang="zh-CN">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Windows </a:t>
            </a:r>
            <a:r>
              <a:rPr lang="zh-CN" altLang="en-US"/>
              <a:t>安装</a:t>
            </a:r>
            <a:r>
              <a:rPr lang="en-US" altLang="zh-CN"/>
              <a:t> OpenGL</a:t>
            </a:r>
            <a:endParaRPr lang="zh-CN" altLang="en-US"/>
          </a:p>
        </p:txBody>
      </p:sp>
      <p:sp>
        <p:nvSpPr>
          <p:cNvPr id="3" name="Content Placeholder 2"/>
          <p:cNvSpPr>
            <a:spLocks noGrp="1"/>
          </p:cNvSpPr>
          <p:nvPr>
            <p:ph idx="1"/>
          </p:nvPr>
        </p:nvSpPr>
        <p:spPr/>
        <p:txBody>
          <a:bodyPr/>
          <a:p>
            <a:r>
              <a:rPr lang="zh-CN" altLang="en-US"/>
              <a:t>安装</a:t>
            </a:r>
            <a:r>
              <a:rPr lang="en-US" altLang="zh-CN"/>
              <a:t> DirectX </a:t>
            </a:r>
            <a:r>
              <a:rPr lang="zh-CN" altLang="en-US"/>
              <a:t>运行时的同时会安装</a:t>
            </a:r>
            <a:r>
              <a:rPr lang="en-US" altLang="zh-CN"/>
              <a:t> OpenGL </a:t>
            </a:r>
            <a:r>
              <a:rPr lang="zh-CN" altLang="en-US"/>
              <a:t>驱动，只要安装了</a:t>
            </a:r>
            <a:r>
              <a:rPr lang="en-US" altLang="zh-CN"/>
              <a:t> DirectX </a:t>
            </a:r>
            <a:r>
              <a:rPr lang="zh-CN" altLang="en-US"/>
              <a:t>就安装了</a:t>
            </a:r>
            <a:r>
              <a:rPr lang="en-US" altLang="zh-CN"/>
              <a:t> OpenGL</a:t>
            </a:r>
            <a:r>
              <a:rPr lang="zh-CN" altLang="en-US"/>
              <a:t>。</a:t>
            </a:r>
            <a:endParaRPr lang="zh-CN" altLang="en-US"/>
          </a:p>
          <a:p>
            <a:r>
              <a:rPr lang="zh-CN" altLang="en-US"/>
              <a:t>会在</a:t>
            </a:r>
            <a:r>
              <a:rPr lang="en-US" altLang="zh-CN"/>
              <a:t> </a:t>
            </a:r>
            <a:r>
              <a:rPr lang="en-US"/>
              <a:t>C:\Windows\System32 </a:t>
            </a:r>
            <a:r>
              <a:rPr lang="zh-CN" altLang="en-US"/>
              <a:t>中出现一个</a:t>
            </a:r>
            <a:r>
              <a:rPr lang="en-US" altLang="zh-CN"/>
              <a:t> opengl32.dll</a:t>
            </a:r>
            <a:r>
              <a:rPr lang="zh-CN" altLang="en-US"/>
              <a:t>，这个就是</a:t>
            </a:r>
            <a:r>
              <a:rPr lang="en-US" altLang="zh-CN"/>
              <a:t> OpenGL </a:t>
            </a:r>
            <a:r>
              <a:rPr lang="zh-CN" altLang="en-US"/>
              <a:t>运行时，程序启动后会调用</a:t>
            </a:r>
            <a:r>
              <a:rPr lang="en-US" altLang="zh-CN"/>
              <a:t> LoadLibrary(“opengl32.dll”) </a:t>
            </a:r>
            <a:r>
              <a:rPr lang="zh-CN" altLang="en-US"/>
              <a:t>加载这个文件，并用</a:t>
            </a:r>
            <a:r>
              <a:rPr lang="en-US" altLang="zh-CN"/>
              <a:t> GetProcAddress </a:t>
            </a:r>
            <a:r>
              <a:rPr lang="zh-CN" altLang="en-US"/>
              <a:t>加载其中的</a:t>
            </a:r>
            <a:r>
              <a:rPr lang="en-US" altLang="zh-CN"/>
              <a:t> gl </a:t>
            </a:r>
            <a:r>
              <a:rPr lang="zh-CN" altLang="en-US"/>
              <a:t>函数。该</a:t>
            </a:r>
            <a:r>
              <a:rPr lang="en-US" altLang="zh-CN"/>
              <a:t> dll </a:t>
            </a:r>
            <a:r>
              <a:rPr lang="zh-CN" altLang="en-US"/>
              <a:t>文件只是运行时库，光这个文件没用，需要同时具有物理显卡驱动才能运行。</a:t>
            </a:r>
            <a:endParaRPr lang="zh-CN" altLang="en-US"/>
          </a:p>
          <a:p>
            <a:r>
              <a:rPr lang="zh-CN" altLang="en-US"/>
              <a:t>如果你没有显卡，想用低效的</a:t>
            </a:r>
            <a:r>
              <a:rPr lang="en-US" altLang="zh-CN"/>
              <a:t> mesa </a:t>
            </a:r>
            <a:r>
              <a:rPr lang="zh-CN" altLang="en-US"/>
              <a:t>软光栅，可以从网上下载另一个名叫</a:t>
            </a:r>
            <a:r>
              <a:rPr lang="en-US" altLang="zh-CN"/>
              <a:t> opengl32sw.dll </a:t>
            </a:r>
            <a:r>
              <a:rPr lang="zh-CN" altLang="en-US"/>
              <a:t>的文件，重命名以后覆盖这个</a:t>
            </a:r>
            <a:r>
              <a:rPr lang="en-US" altLang="zh-CN"/>
              <a:t> opengl32.dll </a:t>
            </a:r>
            <a:r>
              <a:rPr lang="zh-CN" altLang="en-US"/>
              <a:t>即可，但这样你将无法再使用物理显卡的硬件加速光栅化。</a:t>
            </a:r>
            <a:endParaRPr lang="zh-CN" altLang="en-US"/>
          </a:p>
        </p:txBody>
      </p:sp>
      <p:pic>
        <p:nvPicPr>
          <p:cNvPr id="5" name="Picture 4"/>
          <p:cNvPicPr>
            <a:picLocks noChangeAspect="1"/>
          </p:cNvPicPr>
          <p:nvPr/>
        </p:nvPicPr>
        <p:blipFill>
          <a:blip r:embed="rId1"/>
          <a:stretch>
            <a:fillRect/>
          </a:stretch>
        </p:blipFill>
        <p:spPr>
          <a:xfrm>
            <a:off x="2942590" y="4046855"/>
            <a:ext cx="8898255" cy="2342515"/>
          </a:xfrm>
          <a:prstGeom prst="rect">
            <a:avLst/>
          </a:prstGeom>
        </p:spPr>
      </p:pic>
      <p:sp>
        <p:nvSpPr>
          <p:cNvPr id="4" name="Text Box 3"/>
          <p:cNvSpPr txBox="1"/>
          <p:nvPr/>
        </p:nvSpPr>
        <p:spPr>
          <a:xfrm>
            <a:off x="5316855" y="6478905"/>
            <a:ext cx="6875145" cy="368300"/>
          </a:xfrm>
          <a:prstGeom prst="rect">
            <a:avLst/>
          </a:prstGeom>
          <a:noFill/>
        </p:spPr>
        <p:txBody>
          <a:bodyPr wrap="square" rtlCol="0" anchor="t">
            <a:spAutoFit/>
          </a:bodyPr>
          <a:p>
            <a:r>
              <a:rPr lang="en-US"/>
              <a:t>https://www.microsoft.com/en-us/download/details.aspx?id=35</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Linux </a:t>
            </a:r>
            <a:r>
              <a:rPr lang="zh-CN" altLang="en-US"/>
              <a:t>安装</a:t>
            </a:r>
            <a:r>
              <a:rPr lang="en-US" altLang="zh-CN"/>
              <a:t> OpenGL</a:t>
            </a:r>
            <a:endParaRPr lang="en-US" altLang="zh-CN"/>
          </a:p>
        </p:txBody>
      </p:sp>
      <p:sp>
        <p:nvSpPr>
          <p:cNvPr id="3" name="Content Placeholder 2"/>
          <p:cNvSpPr>
            <a:spLocks noGrp="1"/>
          </p:cNvSpPr>
          <p:nvPr>
            <p:ph idx="1"/>
          </p:nvPr>
        </p:nvSpPr>
        <p:spPr/>
        <p:txBody>
          <a:bodyPr/>
          <a:p>
            <a:r>
              <a:rPr lang="en-US" altLang="zh-CN">
                <a:sym typeface="+mn-ea"/>
              </a:rPr>
              <a:t>Ubuntu</a:t>
            </a:r>
            <a:r>
              <a:rPr lang="zh-CN" altLang="en-US">
                <a:sym typeface="+mn-ea"/>
              </a:rPr>
              <a:t>：</a:t>
            </a:r>
            <a:r>
              <a:rPr lang="en-US">
                <a:sym typeface="+mn-ea"/>
              </a:rPr>
              <a:t>sudo apt-get install libglu1-mesa-dev freeglut3-dev mesa-common-dev</a:t>
            </a:r>
            <a:endParaRPr lang="en-US"/>
          </a:p>
          <a:p>
            <a:r>
              <a:rPr lang="en-US">
                <a:sym typeface="+mn-ea"/>
              </a:rPr>
              <a:t>Arch Linux</a:t>
            </a:r>
            <a:r>
              <a:rPr lang="zh-CN" altLang="en-US">
                <a:sym typeface="+mn-ea"/>
              </a:rPr>
              <a:t>：</a:t>
            </a:r>
            <a:r>
              <a:rPr lang="en-US" altLang="zh-CN">
                <a:sym typeface="+mn-ea"/>
              </a:rPr>
              <a:t>sudo pacman -S freeglut glu libglvnd mesa glfw glm</a:t>
            </a:r>
            <a:endParaRPr lang="en-US" altLang="zh-CN"/>
          </a:p>
          <a:p>
            <a:pPr marL="0" indent="0">
              <a:buNone/>
            </a:pP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安装显卡</a:t>
            </a:r>
            <a:r>
              <a:rPr lang="zh-CN" altLang="en-US"/>
              <a:t>驱动</a:t>
            </a:r>
            <a:endParaRPr lang="zh-CN" altLang="en-US"/>
          </a:p>
        </p:txBody>
      </p:sp>
      <p:sp>
        <p:nvSpPr>
          <p:cNvPr id="3" name="Content Placeholder 2"/>
          <p:cNvSpPr>
            <a:spLocks noGrp="1"/>
          </p:cNvSpPr>
          <p:nvPr>
            <p:ph idx="1"/>
          </p:nvPr>
        </p:nvSpPr>
        <p:spPr>
          <a:xfrm>
            <a:off x="647700" y="1825625"/>
            <a:ext cx="10515600" cy="4038600"/>
          </a:xfrm>
        </p:spPr>
        <p:txBody>
          <a:bodyPr>
            <a:normAutofit lnSpcReduction="10000"/>
          </a:bodyPr>
          <a:p>
            <a:r>
              <a:rPr lang="zh-CN"/>
              <a:t>刚刚说了，光有</a:t>
            </a:r>
            <a:r>
              <a:rPr lang="en-US" altLang="zh-CN"/>
              <a:t> OpenGL </a:t>
            </a:r>
            <a:r>
              <a:rPr lang="zh-CN" altLang="en-US"/>
              <a:t>运行时没用，还要有实际的显卡驱动才行。</a:t>
            </a:r>
            <a:endParaRPr lang="zh-CN"/>
          </a:p>
          <a:p>
            <a:r>
              <a:rPr lang="zh-CN"/>
              <a:t>请看</a:t>
            </a:r>
            <a:r>
              <a:rPr lang="en-US" altLang="zh-CN"/>
              <a:t> </a:t>
            </a:r>
            <a:r>
              <a:rPr lang="zh-CN" altLang="en-US"/>
              <a:t>https://www.khronos.org/opengl/wiki/Getting_Started#Windows</a:t>
            </a:r>
            <a:endParaRPr lang="zh-CN" altLang="en-US"/>
          </a:p>
          <a:p>
            <a:r>
              <a:rPr lang="zh-CN" altLang="en-US"/>
              <a:t>按摩店驱动：http://support.amd.com/en-us/download</a:t>
            </a:r>
            <a:endParaRPr lang="zh-CN" altLang="en-US"/>
          </a:p>
          <a:p>
            <a:r>
              <a:rPr lang="zh-CN" altLang="en-US"/>
              <a:t>英特尔</a:t>
            </a:r>
            <a:r>
              <a:rPr lang="zh-CN" altLang="en-US">
                <a:sym typeface="+mn-ea"/>
              </a:rPr>
              <a:t>驱动</a:t>
            </a:r>
            <a:r>
              <a:rPr lang="zh-CN" altLang="en-US"/>
              <a:t>：https://downloadcenter.intel.com/</a:t>
            </a:r>
            <a:endParaRPr lang="zh-CN" altLang="en-US"/>
          </a:p>
          <a:p>
            <a:r>
              <a:rPr lang="zh-CN" altLang="en-US"/>
              <a:t>淫威大</a:t>
            </a:r>
            <a:r>
              <a:rPr lang="zh-CN" altLang="en-US">
                <a:sym typeface="+mn-ea"/>
              </a:rPr>
              <a:t>驱动</a:t>
            </a:r>
            <a:r>
              <a:rPr lang="zh-CN" altLang="en-US"/>
              <a:t>：http://www.nvidia.com/Download/index.aspx</a:t>
            </a:r>
            <a:endParaRPr lang="zh-CN" altLang="en-US"/>
          </a:p>
          <a:p>
            <a:r>
              <a:rPr lang="zh-CN" altLang="en-US"/>
              <a:t>没有显卡或搞不定显卡的同学可选择</a:t>
            </a:r>
            <a:r>
              <a:rPr lang="en-US" altLang="zh-CN"/>
              <a:t> Mesa </a:t>
            </a:r>
            <a:r>
              <a:rPr lang="zh-CN" altLang="en-US"/>
              <a:t>软光栅：下载</a:t>
            </a:r>
            <a:r>
              <a:rPr lang="en-US" altLang="zh-CN"/>
              <a:t> opengl32sw.dll </a:t>
            </a:r>
            <a:r>
              <a:rPr lang="zh-CN" altLang="en-US"/>
              <a:t>覆盖</a:t>
            </a:r>
            <a:r>
              <a:rPr lang="en-US" altLang="zh-CN"/>
              <a:t> opengl32.dll</a:t>
            </a:r>
            <a:r>
              <a:rPr lang="zh-CN" altLang="en-US">
                <a:sym typeface="+mn-ea"/>
              </a:rPr>
              <a:t>。</a:t>
            </a:r>
            <a:endParaRPr lang="zh-CN" altLang="en-US"/>
          </a:p>
          <a:p>
            <a:r>
              <a:rPr lang="zh-CN" altLang="en-US"/>
              <a:t>不过如果你玩游戏的话，通常来说</a:t>
            </a:r>
            <a:r>
              <a:rPr lang="en-US" altLang="zh-CN"/>
              <a:t> OpenGL </a:t>
            </a:r>
            <a:r>
              <a:rPr lang="zh-CN" altLang="en-US"/>
              <a:t>驱动早已经在你的电脑里了，这个东西一般是和</a:t>
            </a:r>
            <a:r>
              <a:rPr lang="en-US" altLang="zh-CN"/>
              <a:t> Direct3D </a:t>
            </a:r>
            <a:r>
              <a:rPr lang="zh-CN" altLang="en-US"/>
              <a:t>一起安装的，用</a:t>
            </a:r>
            <a:r>
              <a:rPr lang="en-US" altLang="zh-CN"/>
              <a:t> dxdiag </a:t>
            </a:r>
            <a:r>
              <a:rPr lang="zh-CN" altLang="en-US"/>
              <a:t>或</a:t>
            </a:r>
            <a:r>
              <a:rPr lang="en-US" altLang="zh-CN"/>
              <a:t> CPU-Z </a:t>
            </a:r>
            <a:r>
              <a:rPr lang="zh-CN" altLang="en-US"/>
              <a:t>工具也可以</a:t>
            </a:r>
            <a:r>
              <a:rPr lang="zh-CN"/>
              <a:t>检测到</a:t>
            </a:r>
            <a:r>
              <a:rPr lang="en-US" altLang="zh-CN"/>
              <a:t> OpenGL </a:t>
            </a:r>
            <a:r>
              <a:rPr lang="zh-CN" altLang="en-US"/>
              <a:t>安装的版本。</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本课程的</a:t>
            </a:r>
            <a:r>
              <a:rPr lang="en-US" altLang="zh-CN"/>
              <a:t> OpenGL </a:t>
            </a:r>
            <a:r>
              <a:rPr lang="zh-CN" altLang="en-US"/>
              <a:t>版本要求</a:t>
            </a:r>
            <a:endParaRPr lang="zh-CN" altLang="en-US"/>
          </a:p>
        </p:txBody>
      </p:sp>
      <p:sp>
        <p:nvSpPr>
          <p:cNvPr id="3" name="Content Placeholder 2"/>
          <p:cNvSpPr>
            <a:spLocks noGrp="1"/>
          </p:cNvSpPr>
          <p:nvPr>
            <p:ph idx="1"/>
          </p:nvPr>
        </p:nvSpPr>
        <p:spPr/>
        <p:txBody>
          <a:bodyPr/>
          <a:p>
            <a:r>
              <a:rPr lang="zh-CN" altLang="en-US">
                <a:sym typeface="+mn-ea"/>
              </a:rPr>
              <a:t>你的驱动支持的</a:t>
            </a:r>
            <a:r>
              <a:rPr lang="en-US" altLang="zh-CN">
                <a:sym typeface="+mn-ea"/>
              </a:rPr>
              <a:t> OpenGL </a:t>
            </a:r>
            <a:r>
              <a:rPr lang="zh-CN" altLang="en-US">
                <a:sym typeface="+mn-ea"/>
              </a:rPr>
              <a:t>版本最高是多少？</a:t>
            </a:r>
            <a:endParaRPr lang="zh-CN" altLang="en-US">
              <a:sym typeface="+mn-ea"/>
            </a:endParaRPr>
          </a:p>
          <a:p>
            <a:r>
              <a:rPr lang="zh-CN" altLang="en-US">
                <a:sym typeface="+mn-ea"/>
              </a:rPr>
              <a:t>本课程大多只需要最高</a:t>
            </a:r>
            <a:r>
              <a:rPr lang="en-US" altLang="zh-CN">
                <a:sym typeface="+mn-ea"/>
              </a:rPr>
              <a:t> OpenGL 3.3 </a:t>
            </a:r>
            <a:r>
              <a:rPr lang="zh-CN" altLang="en-US">
                <a:sym typeface="+mn-ea"/>
              </a:rPr>
              <a:t>版本的特性，常规的显卡都已经支持了。如果是</a:t>
            </a:r>
            <a:r>
              <a:rPr lang="en-US" altLang="zh-CN">
                <a:sym typeface="+mn-ea"/>
              </a:rPr>
              <a:t> Linux </a:t>
            </a:r>
            <a:r>
              <a:rPr lang="zh-CN" altLang="en-US">
                <a:sym typeface="+mn-ea"/>
              </a:rPr>
              <a:t>系统，可以用以下命令查询硬件的</a:t>
            </a:r>
            <a:r>
              <a:rPr lang="en-US" altLang="zh-CN">
                <a:sym typeface="+mn-ea"/>
              </a:rPr>
              <a:t> OpenGL </a:t>
            </a:r>
            <a:r>
              <a:rPr lang="zh-CN" altLang="en-US">
                <a:sym typeface="+mn-ea"/>
              </a:rPr>
              <a:t>支持；如果是</a:t>
            </a:r>
            <a:r>
              <a:rPr lang="en-US" altLang="zh-CN">
                <a:sym typeface="+mn-ea"/>
              </a:rPr>
              <a:t> Wendous</a:t>
            </a:r>
            <a:r>
              <a:rPr lang="zh-CN" altLang="en-US">
                <a:sym typeface="+mn-ea"/>
              </a:rPr>
              <a:t>，请用其他工具查询。</a:t>
            </a:r>
            <a:endParaRPr lang="zh-CN" altLang="en-US">
              <a:sym typeface="+mn-ea"/>
            </a:endParaRPr>
          </a:p>
          <a:p>
            <a:r>
              <a:rPr lang="en-US" altLang="zh-CN">
                <a:sym typeface="+mn-ea"/>
              </a:rPr>
              <a:t>glxinfo | grep OpenGL</a:t>
            </a:r>
            <a:endParaRPr lang="zh-CN" altLang="en-US">
              <a:sym typeface="+mn-ea"/>
            </a:endParaRPr>
          </a:p>
          <a:p>
            <a:r>
              <a:rPr lang="zh-CN" altLang="en-US">
                <a:sym typeface="+mn-ea"/>
              </a:rPr>
              <a:t>没有工具的话，你也可以自己写一个程序来查询当前使用中的</a:t>
            </a:r>
            <a:r>
              <a:rPr lang="en-US" altLang="zh-CN">
                <a:sym typeface="+mn-ea"/>
              </a:rPr>
              <a:t> OpenGL </a:t>
            </a:r>
            <a:r>
              <a:rPr lang="zh-CN" altLang="en-US">
                <a:sym typeface="+mn-ea"/>
              </a:rPr>
              <a:t>版本号：</a:t>
            </a:r>
            <a:endParaRPr lang="zh-CN" altLang="en-US">
              <a:sym typeface="+mn-ea"/>
            </a:endParaRPr>
          </a:p>
          <a:p>
            <a:r>
              <a:rPr lang="zh-CN" altLang="en-US">
                <a:sym typeface="+mn-ea"/>
              </a:rPr>
              <a:t>printf("%s\n", glGetString(GL_VERSION));</a:t>
            </a:r>
            <a:endParaRPr lang="zh-CN" altLang="en-US">
              <a:sym typeface="+mn-ea"/>
            </a:endParaRPr>
          </a:p>
          <a:p>
            <a:r>
              <a:rPr lang="zh-CN" altLang="en-US">
                <a:sym typeface="+mn-ea"/>
              </a:rPr>
              <a:t>如果你是“双显卡”的笔记本电脑（一个</a:t>
            </a:r>
            <a:r>
              <a:rPr lang="en-US" altLang="zh-CN">
                <a:sym typeface="+mn-ea"/>
              </a:rPr>
              <a:t> Intel </a:t>
            </a:r>
            <a:r>
              <a:rPr lang="zh-CN" altLang="en-US">
                <a:sym typeface="+mn-ea"/>
              </a:rPr>
              <a:t>集成显卡</a:t>
            </a:r>
            <a:r>
              <a:rPr lang="en-US" altLang="zh-CN">
                <a:sym typeface="+mn-ea"/>
              </a:rPr>
              <a:t> + </a:t>
            </a:r>
            <a:r>
              <a:rPr lang="zh-CN" altLang="en-US">
                <a:sym typeface="+mn-ea"/>
              </a:rPr>
              <a:t>一个</a:t>
            </a:r>
            <a:r>
              <a:rPr lang="en-US" altLang="zh-CN">
                <a:sym typeface="+mn-ea"/>
              </a:rPr>
              <a:t> NVIDIA </a:t>
            </a:r>
            <a:r>
              <a:rPr lang="zh-CN" altLang="en-US">
                <a:sym typeface="+mn-ea"/>
              </a:rPr>
              <a:t>独立显卡）：请你切换到</a:t>
            </a:r>
            <a:r>
              <a:rPr lang="en-US" altLang="zh-CN">
                <a:sym typeface="+mn-ea"/>
              </a:rPr>
              <a:t> NVIDIA </a:t>
            </a:r>
            <a:r>
              <a:rPr lang="zh-CN" altLang="en-US">
                <a:sym typeface="+mn-ea"/>
              </a:rPr>
              <a:t>模式以追求更好的性能，注意插上电源，否则图形渲染会卡顿，掉帧。</a:t>
            </a:r>
            <a:endParaRPr lang="zh-CN" altLang="en-US">
              <a:sym typeface="+mn-ea"/>
            </a:endParaRPr>
          </a:p>
          <a:p>
            <a:r>
              <a:rPr lang="zh-CN" altLang="en-US"/>
              <a:t>对于我的</a:t>
            </a:r>
            <a:r>
              <a:rPr lang="en-US" altLang="zh-CN"/>
              <a:t> Linux </a:t>
            </a:r>
            <a:r>
              <a:rPr lang="zh-CN" altLang="en-US"/>
              <a:t>笔记本电脑，我是用</a:t>
            </a:r>
            <a:r>
              <a:rPr lang="en-US" altLang="zh-CN"/>
              <a:t> </a:t>
            </a:r>
            <a:r>
              <a:rPr lang="zh-CN" altLang="en-US"/>
              <a:t>optimus-manager --switch nvidia</a:t>
            </a:r>
            <a:r>
              <a:rPr lang="en-US" altLang="zh-CN"/>
              <a:t> </a:t>
            </a:r>
            <a:r>
              <a:rPr lang="zh-CN" altLang="en-US"/>
              <a:t>来切换到</a:t>
            </a:r>
            <a:r>
              <a:rPr lang="en-US" altLang="zh-CN"/>
              <a:t> NVIDIA </a:t>
            </a:r>
            <a:r>
              <a:rPr lang="zh-CN" altLang="en-US"/>
              <a:t>的。</a:t>
            </a:r>
            <a:endParaRPr lang="zh-CN" altLang="en-US"/>
          </a:p>
          <a:p>
            <a:r>
              <a:rPr lang="zh-CN" altLang="en-US">
                <a:sym typeface="+mn-ea"/>
              </a:rPr>
              <a:t>根据投票结果，同学们的显卡大多能够支持</a:t>
            </a:r>
            <a:r>
              <a:rPr lang="en-US" altLang="zh-CN">
                <a:sym typeface="+mn-ea"/>
              </a:rPr>
              <a:t> 4.3</a:t>
            </a:r>
            <a:r>
              <a:rPr lang="zh-CN" altLang="en-US"/>
              <a:t>，因此我会在最后三节课中加入计算着色器（</a:t>
            </a:r>
            <a:r>
              <a:rPr lang="en-US" altLang="zh-CN"/>
              <a:t>compute shader</a:t>
            </a:r>
            <a:r>
              <a:rPr lang="zh-CN" altLang="en-US"/>
              <a:t>）、</a:t>
            </a:r>
            <a:r>
              <a:rPr lang="zh-CN" altLang="en-US">
                <a:sym typeface="+mn-ea"/>
              </a:rPr>
              <a:t>细分着色器（tessellation shader）、几何着色器（</a:t>
            </a:r>
            <a:r>
              <a:rPr lang="en-US" altLang="zh-CN">
                <a:sym typeface="+mn-ea"/>
              </a:rPr>
              <a:t>geometry </a:t>
            </a:r>
            <a:r>
              <a:rPr lang="zh-CN">
                <a:sym typeface="+mn-ea"/>
              </a:rPr>
              <a:t>的内容</a:t>
            </a:r>
            <a:r>
              <a:rPr lang="zh-CN" altLang="en-US"/>
              <a:t>，届时将会用到</a:t>
            </a:r>
            <a:r>
              <a:rPr lang="en-US" altLang="zh-CN"/>
              <a:t> OpenGL 4.3 </a:t>
            </a:r>
            <a:r>
              <a:rPr lang="zh-CN" altLang="en-US"/>
              <a:t>版本，如果显卡不支持，则无法动手实验，需要改用</a:t>
            </a:r>
            <a:r>
              <a:rPr lang="en-US" altLang="zh-CN"/>
              <a:t> mesa</a:t>
            </a:r>
            <a:r>
              <a:rPr lang="zh-CN" altLang="en-US"/>
              <a: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lum bright="30000" contrast="-30000"/>
          </a:blip>
          <a:stretch>
            <a:fillRect/>
          </a:stretch>
        </p:blipFill>
        <p:spPr>
          <a:xfrm>
            <a:off x="-635" y="0"/>
            <a:ext cx="12192635" cy="6858635"/>
          </a:xfrm>
          <a:prstGeom prst="rect">
            <a:avLst/>
          </a:prstGeom>
        </p:spPr>
      </p:pic>
      <p:sp>
        <p:nvSpPr>
          <p:cNvPr id="2" name="Title 1"/>
          <p:cNvSpPr>
            <a:spLocks noGrp="1"/>
          </p:cNvSpPr>
          <p:nvPr>
            <p:ph type="title"/>
          </p:nvPr>
        </p:nvSpPr>
        <p:spPr/>
        <p:txBody>
          <a:bodyPr/>
          <a:p>
            <a:r>
              <a:rPr lang="zh-CN" altLang="en-US">
                <a:sym typeface="+mn-ea"/>
              </a:rPr>
              <a:t>课程大纲</a:t>
            </a:r>
            <a:endParaRPr lang="en-US"/>
          </a:p>
        </p:txBody>
      </p:sp>
      <p:sp>
        <p:nvSpPr>
          <p:cNvPr id="3" name="Content Placeholder 2"/>
          <p:cNvSpPr>
            <a:spLocks noGrp="1"/>
          </p:cNvSpPr>
          <p:nvPr>
            <p:ph idx="1"/>
          </p:nvPr>
        </p:nvSpPr>
        <p:spPr>
          <a:xfrm>
            <a:off x="647700" y="1370965"/>
            <a:ext cx="10515600" cy="5207000"/>
          </a:xfrm>
        </p:spPr>
        <p:txBody>
          <a:bodyPr>
            <a:normAutofit lnSpcReduction="10000"/>
          </a:bodyPr>
          <a:p>
            <a:pPr marL="457200" indent="-457200">
              <a:buAutoNum type="arabicPeriod"/>
            </a:pPr>
            <a:r>
              <a:rPr lang="zh-CN">
                <a:sym typeface="+mn-ea"/>
              </a:rPr>
              <a:t>从配置</a:t>
            </a:r>
            <a:r>
              <a:rPr lang="zh-CN">
                <a:sym typeface="+mn-ea"/>
              </a:rPr>
              <a:t>安装</a:t>
            </a:r>
            <a:r>
              <a:rPr lang="zh-CN">
                <a:sym typeface="+mn-ea"/>
              </a:rPr>
              <a:t>到</a:t>
            </a:r>
            <a:r>
              <a:rPr lang="zh-CN" altLang="en-US">
                <a:sym typeface="+mn-ea"/>
              </a:rPr>
              <a:t>画第一个三角形（本课）</a:t>
            </a:r>
            <a:endParaRPr lang="zh-CN" altLang="en-US">
              <a:sym typeface="+mn-ea"/>
            </a:endParaRPr>
          </a:p>
          <a:p>
            <a:pPr marL="457200" indent="-457200">
              <a:buAutoNum type="arabicPeriod"/>
            </a:pPr>
            <a:r>
              <a:rPr lang="zh-CN" altLang="en-US">
                <a:sym typeface="+mn-ea"/>
              </a:rPr>
              <a:t>三维模型的加载与摄像机视角的控制</a:t>
            </a:r>
            <a:endParaRPr lang="zh-CN" altLang="en-US">
              <a:sym typeface="+mn-ea"/>
            </a:endParaRPr>
          </a:p>
          <a:p>
            <a:pPr marL="457200" indent="-457200">
              <a:buAutoNum type="arabicPeriod"/>
            </a:pPr>
            <a:r>
              <a:rPr lang="en-US" altLang="zh-CN">
                <a:sym typeface="+mn-ea"/>
              </a:rPr>
              <a:t>GLSL </a:t>
            </a:r>
            <a:r>
              <a:rPr lang="zh-CN" altLang="en-US">
                <a:sym typeface="+mn-ea"/>
              </a:rPr>
              <a:t>着色器语言</a:t>
            </a:r>
            <a:r>
              <a:rPr lang="zh-CN">
                <a:sym typeface="+mn-ea"/>
              </a:rPr>
              <a:t>与</a:t>
            </a:r>
            <a:r>
              <a:rPr lang="en-US" altLang="zh-CN">
                <a:sym typeface="+mn-ea"/>
              </a:rPr>
              <a:t> PBR </a:t>
            </a:r>
            <a:r>
              <a:rPr lang="zh-CN" altLang="en-US">
                <a:sym typeface="+mn-ea"/>
              </a:rPr>
              <a:t>光照模型</a:t>
            </a:r>
            <a:endParaRPr lang="zh-CN" altLang="en-US">
              <a:sym typeface="+mn-ea"/>
            </a:endParaRPr>
          </a:p>
          <a:p>
            <a:pPr marL="457200" indent="-457200">
              <a:buAutoNum type="arabicPeriod"/>
            </a:pPr>
            <a:r>
              <a:rPr lang="en-US" altLang="zh-CN">
                <a:sym typeface="+mn-ea"/>
              </a:rPr>
              <a:t>UV</a:t>
            </a:r>
            <a:r>
              <a:rPr lang="zh-CN" altLang="en-US">
                <a:sym typeface="+mn-ea"/>
              </a:rPr>
              <a:t>、法线与材质贴图的加载和使用</a:t>
            </a:r>
            <a:endParaRPr lang="zh-CN" altLang="en-US">
              <a:sym typeface="+mn-ea"/>
            </a:endParaRPr>
          </a:p>
          <a:p>
            <a:pPr marL="457200" indent="-457200">
              <a:buAutoNum type="arabicPeriod"/>
            </a:pPr>
            <a:r>
              <a:rPr lang="zh-CN" altLang="en-US">
                <a:sym typeface="+mn-ea"/>
              </a:rPr>
              <a:t>离屏渲染与点选物体的实现</a:t>
            </a:r>
            <a:endParaRPr lang="en-US" altLang="zh-CN">
              <a:sym typeface="+mn-ea"/>
            </a:endParaRPr>
          </a:p>
          <a:p>
            <a:pPr marL="457200" indent="-457200">
              <a:buAutoNum type="arabicPeriod"/>
            </a:pPr>
            <a:r>
              <a:rPr lang="zh-CN" altLang="en-US">
                <a:sym typeface="+mn-ea"/>
              </a:rPr>
              <a:t>高质量实时软阴影的实现</a:t>
            </a:r>
            <a:endParaRPr lang="zh-CN" altLang="en-US">
              <a:sym typeface="+mn-ea"/>
            </a:endParaRPr>
          </a:p>
          <a:p>
            <a:pPr marL="457200" indent="-457200">
              <a:buAutoNum type="arabicPeriod"/>
            </a:pPr>
            <a:r>
              <a:rPr lang="zh-CN" altLang="en-US">
                <a:sym typeface="+mn-ea"/>
              </a:rPr>
              <a:t>环境光贴图与</a:t>
            </a:r>
            <a:r>
              <a:rPr lang="en-US" altLang="zh-CN">
                <a:sym typeface="+mn-ea"/>
              </a:rPr>
              <a:t> IBL </a:t>
            </a:r>
            <a:r>
              <a:rPr lang="zh-CN" altLang="en-US">
                <a:sym typeface="+mn-ea"/>
              </a:rPr>
              <a:t>烘培</a:t>
            </a:r>
            <a:endParaRPr lang="en-US" altLang="zh-CN">
              <a:sym typeface="+mn-ea"/>
            </a:endParaRPr>
          </a:p>
          <a:p>
            <a:pPr marL="457200" indent="-457200">
              <a:buAutoNum type="arabicPeriod"/>
            </a:pPr>
            <a:r>
              <a:rPr lang="zh-CN" altLang="en-US">
                <a:sym typeface="+mn-ea"/>
              </a:rPr>
              <a:t>色调映射、延迟渲染、</a:t>
            </a:r>
            <a:r>
              <a:rPr lang="en-US" altLang="zh-CN">
                <a:sym typeface="+mn-ea"/>
              </a:rPr>
              <a:t>Blooming </a:t>
            </a:r>
            <a:r>
              <a:rPr lang="zh-CN" altLang="en-US">
                <a:sym typeface="+mn-ea"/>
              </a:rPr>
              <a:t>与</a:t>
            </a:r>
            <a:r>
              <a:rPr lang="en-US" altLang="zh-CN">
                <a:sym typeface="+mn-ea"/>
              </a:rPr>
              <a:t> </a:t>
            </a:r>
            <a:r>
              <a:rPr lang="en-US" altLang="zh-CN">
                <a:sym typeface="+mn-ea"/>
              </a:rPr>
              <a:t>TAA</a:t>
            </a:r>
            <a:endParaRPr lang="en-US" altLang="zh-CN">
              <a:sym typeface="+mn-ea"/>
            </a:endParaRPr>
          </a:p>
          <a:p>
            <a:pPr marL="457200" indent="-457200">
              <a:buAutoNum type="arabicPeriod"/>
            </a:pPr>
            <a:r>
              <a:rPr lang="zh-CN" altLang="en-US">
                <a:sym typeface="+mn-ea"/>
              </a:rPr>
              <a:t>屏幕空间反射与</a:t>
            </a:r>
            <a:r>
              <a:rPr lang="en-US" altLang="zh-CN">
                <a:sym typeface="+mn-ea"/>
              </a:rPr>
              <a:t> SDF </a:t>
            </a:r>
            <a:r>
              <a:rPr lang="zh-CN" altLang="en-US">
                <a:sym typeface="+mn-ea"/>
              </a:rPr>
              <a:t>全局光照</a:t>
            </a:r>
            <a:endParaRPr lang="zh-CN" altLang="en-US">
              <a:sym typeface="+mn-ea"/>
            </a:endParaRPr>
          </a:p>
          <a:p>
            <a:pPr marL="457200" indent="-457200">
              <a:buAutoNum type="arabicPeriod"/>
            </a:pPr>
            <a:r>
              <a:rPr lang="zh-CN" altLang="en-US">
                <a:sym typeface="+mn-ea"/>
              </a:rPr>
              <a:t>几何着色器：实例化与曲面细分</a:t>
            </a:r>
            <a:endParaRPr lang="zh-CN" altLang="en-US">
              <a:sym typeface="+mn-ea"/>
            </a:endParaRPr>
          </a:p>
          <a:p>
            <a:pPr marL="457200" indent="-457200">
              <a:buAutoNum type="arabicPeriod"/>
            </a:pPr>
            <a:r>
              <a:rPr lang="zh-CN" altLang="en-US">
                <a:sym typeface="+mn-ea"/>
              </a:rPr>
              <a:t>骨骼动画与蒙皮：角色走路动画的实现</a:t>
            </a:r>
            <a:endParaRPr lang="zh-CN" altLang="en-US">
              <a:sym typeface="+mn-ea"/>
            </a:endParaRPr>
          </a:p>
          <a:p>
            <a:pPr marL="457200" indent="-457200">
              <a:buAutoNum type="arabicPeriod"/>
            </a:pPr>
            <a:r>
              <a:rPr lang="zh-CN" altLang="en-US">
                <a:sym typeface="+mn-ea"/>
              </a:rPr>
              <a:t>地型的程序化生成与天空体积云的渲染</a:t>
            </a:r>
            <a:endParaRPr lang="zh-CN" altLang="en-US">
              <a:sym typeface="+mn-ea"/>
            </a:endParaRPr>
          </a:p>
          <a:p>
            <a:pPr marL="457200" indent="-457200">
              <a:buAutoNum type="arabicPeriod"/>
            </a:pPr>
            <a:r>
              <a:rPr lang="zh-CN" altLang="en-US">
                <a:sym typeface="+mn-ea"/>
              </a:rPr>
              <a:t>用计算着色器做实时物理仿真</a:t>
            </a:r>
            <a:endParaRPr lang="zh-CN" altLang="en-US">
              <a:sym typeface="+mn-ea"/>
            </a:endParaRPr>
          </a:p>
          <a:p>
            <a:pPr marL="457200" indent="-457200">
              <a:buAutoNum type="arabicPeriod"/>
            </a:pPr>
            <a:r>
              <a:rPr lang="zh-CN" altLang="en-US">
                <a:sym typeface="+mn-ea"/>
              </a:rPr>
              <a:t>游戏引擎</a:t>
            </a:r>
            <a:r>
              <a:rPr lang="en-US" altLang="zh-CN">
                <a:sym typeface="+mn-ea"/>
              </a:rPr>
              <a:t> ECS </a:t>
            </a:r>
            <a:r>
              <a:rPr lang="zh-CN" altLang="en-US">
                <a:sym typeface="+mn-ea"/>
              </a:rPr>
              <a:t>架构的设计与实现</a:t>
            </a:r>
            <a:endParaRPr lang="en-US" altLang="zh-CN">
              <a:sym typeface="+mn-ea"/>
            </a:endParaRPr>
          </a:p>
        </p:txBody>
      </p:sp>
      <p:pic>
        <p:nvPicPr>
          <p:cNvPr id="6" name="Picture 5"/>
          <p:cNvPicPr>
            <a:picLocks noChangeAspect="1"/>
          </p:cNvPicPr>
          <p:nvPr/>
        </p:nvPicPr>
        <p:blipFill>
          <a:blip r:embed="rId2"/>
          <a:stretch>
            <a:fillRect/>
          </a:stretch>
        </p:blipFill>
        <p:spPr>
          <a:xfrm>
            <a:off x="10315575" y="5426710"/>
            <a:ext cx="1876425" cy="1431290"/>
          </a:xfrm>
          <a:prstGeom prst="rect">
            <a:avLst/>
          </a:prstGeom>
        </p:spPr>
      </p:pic>
      <p:pic>
        <p:nvPicPr>
          <p:cNvPr id="7" name="Picture 6"/>
          <p:cNvPicPr>
            <a:picLocks noChangeAspect="1"/>
          </p:cNvPicPr>
          <p:nvPr/>
        </p:nvPicPr>
        <p:blipFill>
          <a:blip r:embed="rId3"/>
          <a:stretch>
            <a:fillRect/>
          </a:stretch>
        </p:blipFill>
        <p:spPr>
          <a:xfrm>
            <a:off x="8430895" y="5259705"/>
            <a:ext cx="1884680" cy="1598295"/>
          </a:xfrm>
          <a:prstGeom prst="rect">
            <a:avLst/>
          </a:prstGeom>
        </p:spPr>
      </p:pic>
      <p:pic>
        <p:nvPicPr>
          <p:cNvPr id="4" name="Picture 3"/>
          <p:cNvPicPr>
            <a:picLocks noChangeAspect="1"/>
          </p:cNvPicPr>
          <p:nvPr/>
        </p:nvPicPr>
        <p:blipFill>
          <a:blip r:embed="rId4"/>
          <a:stretch>
            <a:fillRect/>
          </a:stretch>
        </p:blipFill>
        <p:spPr>
          <a:xfrm>
            <a:off x="9758680" y="0"/>
            <a:ext cx="2433320" cy="1431290"/>
          </a:xfrm>
          <a:prstGeom prst="rect">
            <a:avLst/>
          </a:prstGeom>
        </p:spPr>
      </p:pic>
      <p:pic>
        <p:nvPicPr>
          <p:cNvPr id="9" name="Picture 8"/>
          <p:cNvPicPr>
            <a:picLocks noChangeAspect="1"/>
          </p:cNvPicPr>
          <p:nvPr/>
        </p:nvPicPr>
        <p:blipFill>
          <a:blip r:embed="rId5"/>
          <a:stretch>
            <a:fillRect/>
          </a:stretch>
        </p:blipFill>
        <p:spPr>
          <a:xfrm>
            <a:off x="10172700" y="1431290"/>
            <a:ext cx="2019300" cy="1430655"/>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小彭老师的</a:t>
            </a:r>
            <a:r>
              <a:rPr lang="en-US" altLang="zh-CN"/>
              <a:t> OpenGL </a:t>
            </a:r>
            <a:r>
              <a:rPr lang="zh-CN" altLang="en-US"/>
              <a:t>版本和显卡型号</a:t>
            </a:r>
            <a:endParaRPr lang="zh-CN" altLang="en-US"/>
          </a:p>
        </p:txBody>
      </p:sp>
      <p:pic>
        <p:nvPicPr>
          <p:cNvPr id="4" name="Content Placeholder 3"/>
          <p:cNvPicPr>
            <a:picLocks noChangeAspect="1"/>
          </p:cNvPicPr>
          <p:nvPr>
            <p:ph idx="1"/>
          </p:nvPr>
        </p:nvPicPr>
        <p:blipFill>
          <a:blip r:embed="rId1"/>
          <a:stretch>
            <a:fillRect/>
          </a:stretch>
        </p:blipFill>
        <p:spPr>
          <a:xfrm>
            <a:off x="1357630" y="1825625"/>
            <a:ext cx="9095105" cy="4351655"/>
          </a:xfrm>
          <a:prstGeom prst="rect">
            <a:avLst/>
          </a:prstGeom>
        </p:spPr>
      </p:pic>
      <p:sp>
        <p:nvSpPr>
          <p:cNvPr id="5" name="Text Box 4"/>
          <p:cNvSpPr txBox="1"/>
          <p:nvPr/>
        </p:nvSpPr>
        <p:spPr>
          <a:xfrm>
            <a:off x="2668270" y="6418580"/>
            <a:ext cx="6473190" cy="368300"/>
          </a:xfrm>
          <a:prstGeom prst="rect">
            <a:avLst/>
          </a:prstGeom>
          <a:noFill/>
        </p:spPr>
        <p:txBody>
          <a:bodyPr wrap="none" rtlCol="0">
            <a:spAutoFit/>
          </a:bodyPr>
          <a:p>
            <a:r>
              <a:rPr lang="zh-CN" altLang="en-US"/>
              <a:t>小彭老师具有</a:t>
            </a:r>
            <a:r>
              <a:rPr lang="en-US" altLang="zh-CN"/>
              <a:t> OpenGL 4.6</a:t>
            </a:r>
            <a:r>
              <a:rPr lang="zh-CN" altLang="en-US"/>
              <a:t>，下面那个</a:t>
            </a:r>
            <a:r>
              <a:rPr lang="en-US" altLang="zh-CN"/>
              <a:t> 3.2 </a:t>
            </a:r>
            <a:r>
              <a:rPr lang="zh-CN" altLang="en-US"/>
              <a:t>是</a:t>
            </a:r>
            <a:r>
              <a:rPr lang="en-US" altLang="zh-CN"/>
              <a:t> ES </a:t>
            </a:r>
            <a:r>
              <a:rPr lang="zh-CN" altLang="en-US"/>
              <a:t>的，不用管他</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不要使用虚拟机，会变得不幸</a:t>
            </a:r>
            <a:endParaRPr lang="en-US" altLang="zh-CN">
              <a:sym typeface="+mn-ea"/>
            </a:endParaRPr>
          </a:p>
        </p:txBody>
      </p:sp>
      <p:sp>
        <p:nvSpPr>
          <p:cNvPr id="3" name="Content Placeholder 2"/>
          <p:cNvSpPr>
            <a:spLocks noGrp="1"/>
          </p:cNvSpPr>
          <p:nvPr>
            <p:ph idx="1"/>
          </p:nvPr>
        </p:nvSpPr>
        <p:spPr/>
        <p:txBody>
          <a:bodyPr/>
          <a:p>
            <a:r>
              <a:rPr lang="zh-CN" altLang="en-US"/>
              <a:t>不要使用虚拟机，也不要使用</a:t>
            </a:r>
            <a:r>
              <a:rPr lang="en-US" altLang="zh-CN"/>
              <a:t> WSL </a:t>
            </a:r>
            <a:r>
              <a:rPr lang="zh-CN" altLang="en-US"/>
              <a:t>或</a:t>
            </a:r>
            <a:r>
              <a:rPr lang="en-US" altLang="zh-CN"/>
              <a:t> Docker</a:t>
            </a:r>
            <a:r>
              <a:rPr lang="zh-CN" altLang="en-US"/>
              <a:t>，虚拟机（包括</a:t>
            </a:r>
            <a:r>
              <a:rPr lang="en-US" altLang="zh-CN"/>
              <a:t> WSL</a:t>
            </a:r>
            <a:r>
              <a:rPr lang="zh-CN" altLang="en-US"/>
              <a:t>）对</a:t>
            </a:r>
            <a:r>
              <a:rPr lang="en-US" altLang="zh-CN"/>
              <a:t> GPU </a:t>
            </a:r>
            <a:r>
              <a:rPr lang="zh-CN" altLang="en-US"/>
              <a:t>的支持极差。</a:t>
            </a:r>
            <a:endParaRPr lang="zh-CN" altLang="en-US"/>
          </a:p>
          <a:p>
            <a:r>
              <a:rPr lang="zh-CN" altLang="en-US"/>
              <a:t>实测</a:t>
            </a:r>
            <a:r>
              <a:rPr lang="en-US" altLang="zh-CN"/>
              <a:t> Virtualbox </a:t>
            </a:r>
            <a:r>
              <a:rPr lang="zh-CN" altLang="en-US"/>
              <a:t>和</a:t>
            </a:r>
            <a:r>
              <a:rPr lang="en-US" altLang="zh-CN"/>
              <a:t> VMware </a:t>
            </a:r>
            <a:r>
              <a:rPr lang="zh-CN" altLang="en-US"/>
              <a:t>的</a:t>
            </a:r>
            <a:r>
              <a:rPr lang="en-US" altLang="zh-CN"/>
              <a:t> OpenGL </a:t>
            </a:r>
            <a:r>
              <a:rPr lang="zh-CN" altLang="en-US"/>
              <a:t>版本停留在</a:t>
            </a:r>
            <a:r>
              <a:rPr lang="en-US" altLang="zh-CN"/>
              <a:t> 2.0</a:t>
            </a:r>
            <a:r>
              <a:rPr lang="zh-CN" altLang="en-US"/>
              <a:t>。</a:t>
            </a:r>
            <a:endParaRPr lang="zh-CN" altLang="en-US"/>
          </a:p>
          <a:p>
            <a:r>
              <a:rPr lang="zh-CN" altLang="en-US"/>
              <a:t>我没用过</a:t>
            </a:r>
            <a:r>
              <a:rPr lang="en-US" altLang="zh-CN"/>
              <a:t> WSL</a:t>
            </a:r>
            <a:r>
              <a:rPr lang="zh-CN" altLang="en-US"/>
              <a:t>，</a:t>
            </a:r>
            <a:r>
              <a:rPr lang="zh-CN" altLang="en-US" b="1"/>
              <a:t>但据同学测试，</a:t>
            </a:r>
            <a:r>
              <a:rPr lang="en-US" altLang="zh-CN" b="1"/>
              <a:t>WSL2 </a:t>
            </a:r>
            <a:r>
              <a:rPr lang="zh-CN" altLang="en-US" b="1"/>
              <a:t>可以安装</a:t>
            </a:r>
            <a:r>
              <a:rPr lang="en-US" altLang="zh-CN" b="1"/>
              <a:t> WSLg</a:t>
            </a:r>
            <a:r>
              <a:rPr lang="zh-CN" altLang="en-US" b="1"/>
              <a:t>，即可使用</a:t>
            </a:r>
            <a:r>
              <a:rPr lang="en-US" altLang="zh-CN" b="1"/>
              <a:t> OpenGL 4.6</a:t>
            </a:r>
            <a:r>
              <a:rPr lang="zh-CN" altLang="en-US"/>
              <a:t>。</a:t>
            </a:r>
            <a:endParaRPr lang="zh-CN" altLang="en-US"/>
          </a:p>
          <a:p>
            <a:r>
              <a:rPr lang="zh-CN" altLang="en-US"/>
              <a:t>而本课程为现代</a:t>
            </a:r>
            <a:r>
              <a:rPr lang="en-US" altLang="zh-CN"/>
              <a:t> OpenGL </a:t>
            </a:r>
            <a:r>
              <a:rPr lang="zh-CN" altLang="en-US"/>
              <a:t>课程，需要显卡的支持至少为</a:t>
            </a:r>
            <a:r>
              <a:rPr lang="en-US" altLang="zh-CN"/>
              <a:t> OpenGL 4.3 </a:t>
            </a:r>
            <a:r>
              <a:rPr lang="zh-CN" altLang="en-US"/>
              <a:t>以上。</a:t>
            </a:r>
            <a:endParaRPr lang="zh-CN" altLang="en-US"/>
          </a:p>
          <a:p>
            <a:r>
              <a:rPr lang="zh-CN" altLang="en-US"/>
              <a:t>虽然课程中</a:t>
            </a:r>
            <a:r>
              <a:rPr lang="zh-CN" altLang="en-US">
                <a:sym typeface="+mn-ea"/>
              </a:rPr>
              <a:t>大部分</a:t>
            </a:r>
            <a:r>
              <a:rPr lang="zh-CN" altLang="en-US"/>
              <a:t>只需要</a:t>
            </a:r>
            <a:r>
              <a:rPr lang="en-US" altLang="zh-CN"/>
              <a:t> OpenGL 3.3 </a:t>
            </a:r>
            <a:r>
              <a:rPr lang="zh-CN" altLang="en-US"/>
              <a:t>即可，但第</a:t>
            </a:r>
            <a:r>
              <a:rPr lang="en-US" altLang="zh-CN"/>
              <a:t> 10 </a:t>
            </a:r>
            <a:r>
              <a:rPr lang="zh-CN" altLang="en-US"/>
              <a:t>课需要用到</a:t>
            </a:r>
            <a:r>
              <a:rPr lang="en-US" altLang="zh-CN"/>
              <a:t> 4.0</a:t>
            </a:r>
            <a:r>
              <a:rPr lang="zh-CN" altLang="en-US"/>
              <a:t>，第</a:t>
            </a:r>
            <a:r>
              <a:rPr lang="en-US" altLang="zh-CN"/>
              <a:t> 12 </a:t>
            </a:r>
            <a:r>
              <a:rPr lang="zh-CN" altLang="en-US"/>
              <a:t>课需要</a:t>
            </a:r>
            <a:r>
              <a:rPr lang="en-US" altLang="zh-CN"/>
              <a:t> 4.3</a:t>
            </a:r>
            <a:r>
              <a:rPr lang="zh-CN" altLang="en-US"/>
              <a:t>。</a:t>
            </a:r>
            <a:endParaRPr lang="zh-CN" altLang="en-US"/>
          </a:p>
          <a:p>
            <a:r>
              <a:rPr lang="zh-CN" altLang="en-US"/>
              <a:t>如果你执意要在性能落后的虚拟机里体验现代</a:t>
            </a:r>
            <a:r>
              <a:rPr lang="en-US" altLang="zh-CN"/>
              <a:t> OpenGL</a:t>
            </a:r>
            <a:r>
              <a:rPr lang="zh-CN" altLang="en-US"/>
              <a:t>，则只能使用</a:t>
            </a:r>
            <a:r>
              <a:rPr lang="en-US" altLang="zh-CN"/>
              <a:t> CPU </a:t>
            </a:r>
            <a:r>
              <a:rPr lang="zh-CN" altLang="en-US"/>
              <a:t>软光栅的</a:t>
            </a:r>
            <a:r>
              <a:rPr lang="en-US" altLang="zh-CN"/>
              <a:t> mesa </a:t>
            </a:r>
            <a:r>
              <a:rPr lang="zh-CN" altLang="en-US"/>
              <a:t>驱动，而不能正常使用你的物理</a:t>
            </a:r>
            <a:r>
              <a:rPr lang="en-US" altLang="zh-CN"/>
              <a:t> GPU</a:t>
            </a:r>
            <a:r>
              <a:rPr lang="zh-CN" altLang="en-US"/>
              <a:t>。</a:t>
            </a:r>
            <a:endParaRPr lang="zh-CN" altLang="en-US"/>
          </a:p>
          <a:p>
            <a:r>
              <a:rPr lang="zh-CN" altLang="en-US"/>
              <a:t>优先级：</a:t>
            </a:r>
            <a:r>
              <a:rPr lang="zh-CN" altLang="en-US" b="1"/>
              <a:t>物理</a:t>
            </a:r>
            <a:r>
              <a:rPr lang="en-US" altLang="zh-CN" b="1"/>
              <a:t> Linux &gt; Wendous &gt; MaikeOS &gt; WSL</a:t>
            </a:r>
            <a:r>
              <a:rPr lang="en-US" altLang="zh-CN" b="1">
                <a:sym typeface="+mn-ea"/>
              </a:rPr>
              <a:t> &gt; MSYS2</a:t>
            </a:r>
            <a:r>
              <a:rPr lang="en-US" altLang="zh-CN" b="1"/>
              <a:t> &gt; </a:t>
            </a:r>
            <a:r>
              <a:rPr lang="zh-CN" altLang="en-US" b="1"/>
              <a:t>虚拟机</a:t>
            </a:r>
            <a:r>
              <a:rPr lang="en-US" altLang="zh-CN" b="1"/>
              <a:t> &gt; </a:t>
            </a:r>
            <a:r>
              <a:rPr lang="zh-CN" altLang="en-US" b="1"/>
              <a:t>远程服务器</a:t>
            </a:r>
            <a:endParaRPr lang="zh-CN" altLang="en-US">
              <a:sym typeface="+mn-ea"/>
            </a:endParaRPr>
          </a:p>
          <a:p>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无内鬼？来点，</a:t>
            </a:r>
            <a:r>
              <a:rPr lang="en-US" altLang="zh-CN">
                <a:sym typeface="+mn-ea"/>
              </a:rPr>
              <a:t>MaikeOS </a:t>
            </a:r>
            <a:r>
              <a:rPr lang="zh-CN" altLang="en-US">
                <a:sym typeface="+mn-ea"/>
              </a:rPr>
              <a:t>孝话</a:t>
            </a:r>
            <a:r>
              <a:rPr lang="en-US" altLang="zh-CN">
                <a:solidFill>
                  <a:srgbClr val="C00000"/>
                </a:solidFill>
                <a:sym typeface="+mn-ea"/>
              </a:rPr>
              <a:t>❌</a:t>
            </a:r>
            <a:endParaRPr lang="zh-CN" altLang="en-US">
              <a:sym typeface="+mn-ea"/>
            </a:endParaRPr>
          </a:p>
        </p:txBody>
      </p:sp>
      <p:sp>
        <p:nvSpPr>
          <p:cNvPr id="3" name="Content Placeholder 2"/>
          <p:cNvSpPr>
            <a:spLocks noGrp="1"/>
          </p:cNvSpPr>
          <p:nvPr>
            <p:ph idx="1"/>
          </p:nvPr>
        </p:nvSpPr>
        <p:spPr>
          <a:xfrm>
            <a:off x="647700" y="1825625"/>
            <a:ext cx="10515600" cy="4697730"/>
          </a:xfrm>
        </p:spPr>
        <p:txBody>
          <a:bodyPr/>
          <a:p>
            <a:r>
              <a:rPr lang="zh-CN" altLang="en-US">
                <a:sym typeface="+mn-ea"/>
              </a:rPr>
              <a:t>注：由于大独裁者的要求，</a:t>
            </a:r>
            <a:r>
              <a:rPr lang="en-US" altLang="zh-CN">
                <a:sym typeface="+mn-ea"/>
              </a:rPr>
              <a:t>MaikeOS </a:t>
            </a:r>
            <a:r>
              <a:rPr lang="zh-CN" altLang="en-US">
                <a:sym typeface="+mn-ea"/>
              </a:rPr>
              <a:t>最多只可以用到</a:t>
            </a:r>
            <a:r>
              <a:rPr lang="en-US" altLang="zh-CN">
                <a:sym typeface="+mn-ea"/>
              </a:rPr>
              <a:t> OpenGL 4.1</a:t>
            </a:r>
            <a:r>
              <a:rPr lang="zh-CN" altLang="en-US">
                <a:sym typeface="+mn-ea"/>
              </a:rPr>
              <a:t>。</a:t>
            </a:r>
            <a:endParaRPr lang="zh-CN" altLang="en-US">
              <a:sym typeface="+mn-ea"/>
            </a:endParaRPr>
          </a:p>
          <a:p>
            <a:r>
              <a:rPr lang="zh-CN" altLang="en-US">
                <a:sym typeface="+mn-ea"/>
              </a:rPr>
              <a:t>可笑的是，只要在</a:t>
            </a:r>
            <a:r>
              <a:rPr lang="en-US" altLang="zh-CN">
                <a:sym typeface="+mn-ea"/>
              </a:rPr>
              <a:t> MaikeBook </a:t>
            </a:r>
            <a:r>
              <a:rPr lang="zh-CN" altLang="en-US">
                <a:sym typeface="+mn-ea"/>
              </a:rPr>
              <a:t>上安装</a:t>
            </a:r>
            <a:r>
              <a:rPr lang="en-US" altLang="zh-CN">
                <a:sym typeface="+mn-ea"/>
              </a:rPr>
              <a:t> Wendous </a:t>
            </a:r>
            <a:r>
              <a:rPr lang="zh-CN" altLang="en-US">
                <a:sym typeface="+mn-ea"/>
              </a:rPr>
              <a:t>就可以用上</a:t>
            </a:r>
            <a:r>
              <a:rPr lang="en-US" altLang="zh-CN">
                <a:sym typeface="+mn-ea"/>
              </a:rPr>
              <a:t> OpenGL 4.6</a:t>
            </a:r>
            <a:r>
              <a:rPr lang="zh-CN" altLang="en-US">
                <a:sym typeface="+mn-ea"/>
              </a:rPr>
              <a:t>。由此可见，并不是按摩店提供的硬件不允许，而仅仅是为了推广他的</a:t>
            </a:r>
            <a:r>
              <a:rPr lang="en-US" altLang="zh-CN">
                <a:sym typeface="+mn-ea"/>
              </a:rPr>
              <a:t> Metal</a:t>
            </a:r>
            <a:r>
              <a:rPr lang="zh-CN" altLang="en-US">
                <a:sym typeface="+mn-ea"/>
              </a:rPr>
              <a:t>，方便构筑垄断生态。</a:t>
            </a:r>
            <a:endParaRPr lang="zh-CN" altLang="en-US">
              <a:sym typeface="+mn-ea"/>
            </a:endParaRPr>
          </a:p>
          <a:p>
            <a:r>
              <a:rPr lang="zh-CN" altLang="en-US">
                <a:sym typeface="+mn-ea"/>
              </a:rPr>
              <a:t>总之，使用</a:t>
            </a:r>
            <a:r>
              <a:rPr lang="en-US" altLang="zh-CN">
                <a:sym typeface="+mn-ea"/>
              </a:rPr>
              <a:t> MaikeOS </a:t>
            </a:r>
            <a:r>
              <a:rPr lang="zh-CN" altLang="en-US">
                <a:sym typeface="+mn-ea"/>
              </a:rPr>
              <a:t>虽然可以完整体验前</a:t>
            </a:r>
            <a:r>
              <a:rPr lang="en-US" altLang="zh-CN">
                <a:sym typeface="+mn-ea"/>
              </a:rPr>
              <a:t> 9 </a:t>
            </a:r>
            <a:r>
              <a:rPr lang="zh-CN" altLang="en-US">
                <a:sym typeface="+mn-ea"/>
              </a:rPr>
              <a:t>节课程，但最后三节（几何着色器、程序化生成、物理仿真）需要您在</a:t>
            </a:r>
            <a:r>
              <a:rPr lang="en-US" altLang="zh-CN">
                <a:sym typeface="+mn-ea"/>
              </a:rPr>
              <a:t> MaikeBook </a:t>
            </a:r>
            <a:r>
              <a:rPr lang="zh-CN" altLang="en-US">
                <a:sym typeface="+mn-ea"/>
              </a:rPr>
              <a:t>上安装开明的</a:t>
            </a:r>
            <a:r>
              <a:rPr lang="en-US" altLang="zh-CN">
                <a:sym typeface="+mn-ea"/>
              </a:rPr>
              <a:t> Linux </a:t>
            </a:r>
            <a:r>
              <a:rPr lang="zh-CN" altLang="en-US">
                <a:sym typeface="+mn-ea"/>
              </a:rPr>
              <a:t>或</a:t>
            </a:r>
            <a:r>
              <a:rPr lang="en-US" altLang="zh-CN">
                <a:sym typeface="+mn-ea"/>
              </a:rPr>
              <a:t> Wendous </a:t>
            </a:r>
            <a:r>
              <a:rPr lang="zh-CN" altLang="en-US">
                <a:sym typeface="+mn-ea"/>
              </a:rPr>
              <a:t>操作系统。</a:t>
            </a:r>
            <a:endParaRPr lang="zh-CN" altLang="en-US">
              <a:sym typeface="+mn-ea"/>
            </a:endParaRPr>
          </a:p>
          <a:p>
            <a:r>
              <a:rPr lang="zh-CN" altLang="en-US"/>
              <a:t>此外，还有从</a:t>
            </a:r>
            <a:r>
              <a:rPr lang="en-US" altLang="zh-CN"/>
              <a:t> OpenGL </a:t>
            </a:r>
            <a:r>
              <a:rPr lang="zh-CN" altLang="en-US"/>
              <a:t>翻译到</a:t>
            </a:r>
            <a:r>
              <a:rPr lang="en-US" altLang="zh-CN"/>
              <a:t> Metal </a:t>
            </a:r>
            <a:r>
              <a:rPr lang="zh-CN" altLang="en-US"/>
              <a:t>的兼容层</a:t>
            </a:r>
            <a:r>
              <a:rPr lang="en-US" altLang="zh-CN"/>
              <a:t> </a:t>
            </a:r>
            <a:r>
              <a:rPr lang="zh-CN" altLang="en-US"/>
              <a:t>Molten</a:t>
            </a:r>
            <a:r>
              <a:rPr lang="en-US" altLang="zh-CN"/>
              <a:t>GL</a:t>
            </a:r>
            <a:r>
              <a:rPr lang="zh-CN" altLang="en-US"/>
              <a:t>，让</a:t>
            </a:r>
            <a:r>
              <a:rPr lang="en-US" altLang="zh-CN"/>
              <a:t> MaikeOS </a:t>
            </a:r>
            <a:r>
              <a:rPr lang="zh-CN" altLang="en-US"/>
              <a:t>也能用上无损现代</a:t>
            </a:r>
            <a:r>
              <a:rPr lang="en-US" altLang="zh-CN"/>
              <a:t> OpenGL</a:t>
            </a:r>
            <a:r>
              <a:rPr lang="zh-CN" altLang="en-US"/>
              <a:t>，因为大独裁者和比尔盖子一样，即使老版本的</a:t>
            </a:r>
            <a:r>
              <a:rPr lang="en-US" altLang="zh-CN"/>
              <a:t> OpenGL </a:t>
            </a:r>
            <a:r>
              <a:rPr lang="zh-CN" altLang="en-US"/>
              <a:t>能用，也是负优化过的阉割版。</a:t>
            </a:r>
            <a:r>
              <a:rPr lang="zh-CN" altLang="en-US">
                <a:sym typeface="+mn-ea"/>
              </a:rPr>
              <a:t>同理，</a:t>
            </a:r>
            <a:r>
              <a:rPr lang="en-US" altLang="zh-CN">
                <a:sym typeface="+mn-ea"/>
              </a:rPr>
              <a:t>MaikeOS </a:t>
            </a:r>
            <a:r>
              <a:rPr lang="zh-CN" altLang="en-US">
                <a:sym typeface="+mn-ea"/>
              </a:rPr>
              <a:t>能够用上</a:t>
            </a:r>
            <a:r>
              <a:rPr lang="en-US" altLang="zh-CN">
                <a:sym typeface="+mn-ea"/>
              </a:rPr>
              <a:t> Vulkan</a:t>
            </a:r>
            <a:r>
              <a:rPr lang="zh-CN" altLang="en-US">
                <a:sym typeface="+mn-ea"/>
              </a:rPr>
              <a:t>，也不是因为大独裁者官方支持了</a:t>
            </a:r>
            <a:r>
              <a:rPr lang="en-US" altLang="zh-CN">
                <a:sym typeface="+mn-ea"/>
              </a:rPr>
              <a:t> Vulkan</a:t>
            </a:r>
            <a:r>
              <a:rPr lang="zh-CN" altLang="en-US">
                <a:sym typeface="+mn-ea"/>
              </a:rPr>
              <a:t>，而是第三方打造的翻译兼容层</a:t>
            </a:r>
            <a:r>
              <a:rPr lang="en-US" altLang="zh-CN">
                <a:sym typeface="+mn-ea"/>
              </a:rPr>
              <a:t> MoltenVK……</a:t>
            </a:r>
            <a:r>
              <a:rPr lang="zh-CN" altLang="en-US">
                <a:sym typeface="+mn-ea"/>
              </a:rPr>
              <a:t>把</a:t>
            </a:r>
            <a:r>
              <a:rPr lang="en-US" altLang="zh-CN">
                <a:sym typeface="+mn-ea"/>
              </a:rPr>
              <a:t> Vulkan </a:t>
            </a:r>
            <a:r>
              <a:rPr lang="zh-CN" altLang="en-US">
                <a:sym typeface="+mn-ea"/>
              </a:rPr>
              <a:t>翻译成那货钦定的</a:t>
            </a:r>
            <a:r>
              <a:rPr lang="en-US" altLang="zh-CN">
                <a:sym typeface="+mn-ea"/>
              </a:rPr>
              <a:t> Metal </a:t>
            </a:r>
            <a:r>
              <a:rPr lang="zh-CN" altLang="en-US">
                <a:sym typeface="+mn-ea"/>
              </a:rPr>
              <a:t>接口。</a:t>
            </a:r>
            <a:endParaRPr lang="zh-CN" altLang="en-US">
              <a:sym typeface="+mn-ea"/>
            </a:endParaRPr>
          </a:p>
        </p:txBody>
      </p:sp>
      <p:sp>
        <p:nvSpPr>
          <p:cNvPr id="4" name="Text Box 3"/>
          <p:cNvSpPr txBox="1"/>
          <p:nvPr/>
        </p:nvSpPr>
        <p:spPr>
          <a:xfrm>
            <a:off x="863600" y="6337935"/>
            <a:ext cx="10083800" cy="368300"/>
          </a:xfrm>
          <a:prstGeom prst="rect">
            <a:avLst/>
          </a:prstGeom>
          <a:noFill/>
        </p:spPr>
        <p:txBody>
          <a:bodyPr wrap="square" rtlCol="0" anchor="t">
            <a:spAutoFit/>
          </a:bodyPr>
          <a:p>
            <a:r>
              <a:rPr lang="en-US"/>
              <a:t>https://arstechnica.com/gadgets/2018/02/vulkan-is-coming-to-macos-ios-but-no-thanks-to-apple/</a:t>
            </a:r>
            <a:endParaRPr lang="en-US"/>
          </a:p>
        </p:txBody>
      </p:sp>
      <p:sp>
        <p:nvSpPr>
          <p:cNvPr id="5" name="Text Box 4"/>
          <p:cNvSpPr txBox="1"/>
          <p:nvPr/>
        </p:nvSpPr>
        <p:spPr>
          <a:xfrm>
            <a:off x="863600" y="5692775"/>
            <a:ext cx="8772525" cy="645160"/>
          </a:xfrm>
          <a:prstGeom prst="rect">
            <a:avLst/>
          </a:prstGeom>
          <a:noFill/>
        </p:spPr>
        <p:txBody>
          <a:bodyPr wrap="square" rtlCol="0" anchor="t">
            <a:spAutoFit/>
          </a:bodyPr>
          <a:p>
            <a:r>
              <a:rPr lang="zh-CN" altLang="en-US"/>
              <a:t>《</a:t>
            </a:r>
            <a:r>
              <a:rPr lang="en-US"/>
              <a:t>Vulkan is coming to macOS and iOS, but no thanks to Apple</a:t>
            </a:r>
            <a:r>
              <a:rPr lang="zh-CN" altLang="en-US"/>
              <a:t>》</a:t>
            </a:r>
            <a:endParaRPr lang="en-US"/>
          </a:p>
          <a:p>
            <a:r>
              <a:rPr lang="en-US"/>
              <a:t>- Early signs are that performance is much better than Apple's awful OpenGL stack</a:t>
            </a:r>
            <a:endParaRPr lang="en-US"/>
          </a:p>
        </p:txBody>
      </p:sp>
      <p:pic>
        <p:nvPicPr>
          <p:cNvPr id="18" name="Picture 17"/>
          <p:cNvPicPr>
            <a:picLocks noChangeAspect="1"/>
          </p:cNvPicPr>
          <p:nvPr/>
        </p:nvPicPr>
        <p:blipFill>
          <a:blip r:embed="rId1"/>
          <a:stretch>
            <a:fillRect/>
          </a:stretch>
        </p:blipFill>
        <p:spPr>
          <a:xfrm>
            <a:off x="5925820" y="1060450"/>
            <a:ext cx="6266180" cy="4737100"/>
          </a:xfrm>
          <a:prstGeom prst="rect">
            <a:avLst/>
          </a:prstGeom>
        </p:spPr>
      </p:pic>
      <p:pic>
        <p:nvPicPr>
          <p:cNvPr id="7" name="Picture 6"/>
          <p:cNvPicPr>
            <a:picLocks noChangeAspect="1"/>
          </p:cNvPicPr>
          <p:nvPr/>
        </p:nvPicPr>
        <p:blipFill>
          <a:blip r:embed="rId2"/>
          <a:stretch>
            <a:fillRect/>
          </a:stretch>
        </p:blipFill>
        <p:spPr>
          <a:xfrm>
            <a:off x="0" y="2658745"/>
            <a:ext cx="5088890" cy="2862580"/>
          </a:xfrm>
          <a:prstGeom prst="rect">
            <a:avLst/>
          </a:prstGeom>
        </p:spPr>
      </p:pic>
      <p:sp>
        <p:nvSpPr>
          <p:cNvPr id="8" name="Oval Callout 7"/>
          <p:cNvSpPr/>
          <p:nvPr/>
        </p:nvSpPr>
        <p:spPr>
          <a:xfrm>
            <a:off x="2925445" y="1584325"/>
            <a:ext cx="3280410" cy="1074420"/>
          </a:xfrm>
          <a:prstGeom prst="wedgeEllipseCallout">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400">
                <a:latin typeface="HYShenGongJ" panose="02010600000101010101" charset="-122"/>
                <a:ea typeface="HYShenGongJ" panose="02010600000101010101" charset="-122"/>
              </a:rPr>
              <a:t>翻译的都比他负优化的快了？</a:t>
            </a:r>
            <a:endParaRPr lang="zh-CN" altLang="en-US" sz="2400">
              <a:latin typeface="HYShenGongJ" panose="02010600000101010101" charset="-122"/>
              <a:ea typeface="HYShenGongJ" panose="02010600000101010101" charset="-122"/>
            </a:endParaRPr>
          </a:p>
        </p:txBody>
      </p:sp>
      <p:sp>
        <p:nvSpPr>
          <p:cNvPr id="9" name="Oval Callout 8"/>
          <p:cNvSpPr/>
          <p:nvPr/>
        </p:nvSpPr>
        <p:spPr>
          <a:xfrm>
            <a:off x="5187315" y="683260"/>
            <a:ext cx="3463925" cy="792480"/>
          </a:xfrm>
          <a:prstGeom prst="wedgeEllipseCallout">
            <a:avLst>
              <a:gd name="adj1" fmla="val 48111"/>
              <a:gd name="adj2" fmla="val 108012"/>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400">
                <a:latin typeface="HYShenGongJ" panose="02010600000101010101" charset="-122"/>
                <a:ea typeface="HYShenGongJ" panose="02010600000101010101" charset="-122"/>
              </a:rPr>
              <a:t>剪视频</a:t>
            </a:r>
            <a:r>
              <a:rPr lang="en-US" altLang="zh-CN" sz="2400">
                <a:latin typeface="HYShenGongJ" panose="02010600000101010101" charset="-122"/>
                <a:ea typeface="HYShenGongJ" panose="02010600000101010101" charset="-122"/>
              </a:rPr>
              <a:t>=</a:t>
            </a:r>
            <a:r>
              <a:rPr lang="zh-CN" altLang="en-US" sz="2400">
                <a:latin typeface="HYShenGongJ" panose="02010600000101010101" charset="-122"/>
                <a:ea typeface="HYShenGongJ" panose="02010600000101010101" charset="-122"/>
              </a:rPr>
              <a:t>生产力</a:t>
            </a:r>
            <a:r>
              <a:rPr lang="en-US" altLang="zh-CN" sz="2400">
                <a:latin typeface="HYShenGongJ" panose="02010600000101010101" charset="-122"/>
                <a:ea typeface="HYShenGongJ" panose="02010600000101010101" charset="-122"/>
              </a:rPr>
              <a:t>!</a:t>
            </a:r>
            <a:endParaRPr lang="en-US" altLang="zh-CN" sz="2400">
              <a:latin typeface="HYShenGongJ" panose="02010600000101010101" charset="-122"/>
              <a:ea typeface="HYShenGongJ" panose="02010600000101010101" charset="-122"/>
            </a:endParaRPr>
          </a:p>
        </p:txBody>
      </p:sp>
      <p:sp>
        <p:nvSpPr>
          <p:cNvPr id="10" name="Oval Callout 9"/>
          <p:cNvSpPr/>
          <p:nvPr/>
        </p:nvSpPr>
        <p:spPr>
          <a:xfrm>
            <a:off x="5568950" y="3475990"/>
            <a:ext cx="4067175" cy="792480"/>
          </a:xfrm>
          <a:prstGeom prst="wedgeEllipseCallout">
            <a:avLst>
              <a:gd name="adj1" fmla="val 31467"/>
              <a:gd name="adj2" fmla="val -181891"/>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400">
                <a:latin typeface="HYShenGongJ" panose="02010600000101010101" charset="-122"/>
                <a:ea typeface="HYShenGongJ" panose="02010600000101010101" charset="-122"/>
              </a:rPr>
              <a:t>臭打游戏</a:t>
            </a:r>
            <a:r>
              <a:rPr lang="en-US" altLang="zh-CN" sz="2400">
                <a:latin typeface="HYShenGongJ" panose="02010600000101010101" charset="-122"/>
                <a:ea typeface="HYShenGongJ" panose="02010600000101010101" charset="-122"/>
              </a:rPr>
              <a:t>=</a:t>
            </a:r>
            <a:r>
              <a:rPr lang="zh-CN" altLang="en-US" sz="2400">
                <a:latin typeface="HYShenGongJ" panose="02010600000101010101" charset="-122"/>
                <a:ea typeface="HYShenGongJ" panose="02010600000101010101" charset="-122"/>
              </a:rPr>
              <a:t>不专业</a:t>
            </a:r>
            <a:r>
              <a:rPr lang="en-US" altLang="zh-CN" sz="2400">
                <a:latin typeface="HYShenGongJ" panose="02010600000101010101" charset="-122"/>
                <a:ea typeface="HYShenGongJ" panose="02010600000101010101" charset="-122"/>
              </a:rPr>
              <a:t>!</a:t>
            </a:r>
            <a:endParaRPr lang="en-US" altLang="zh-CN" sz="24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385" decel="100000"/>
                                        <p:tgtEl>
                                          <p:spTgt spid="18"/>
                                        </p:tgtEl>
                                      </p:cBhvr>
                                    </p:animEffect>
                                    <p:animScale>
                                      <p:cBhvr>
                                        <p:cTn id="8" dur="385" decel="100000"/>
                                        <p:tgtEl>
                                          <p:spTgt spid="18"/>
                                        </p:tgtEl>
                                      </p:cBhvr>
                                      <p:from x="10000" y="10000"/>
                                      <p:to x="200000" y="450000"/>
                                    </p:animScale>
                                    <p:animScale>
                                      <p:cBhvr>
                                        <p:cTn id="9" dur="615" accel="100000" fill="hold">
                                          <p:stCondLst>
                                            <p:cond delay="385"/>
                                          </p:stCondLst>
                                        </p:cTn>
                                        <p:tgtEl>
                                          <p:spTgt spid="18"/>
                                        </p:tgtEl>
                                      </p:cBhvr>
                                      <p:from x="200000" y="450000"/>
                                      <p:to x="100000" y="100000"/>
                                    </p:animScale>
                                    <p:set>
                                      <p:cBhvr>
                                        <p:cTn id="10" dur="385" fill="hold"/>
                                        <p:tgtEl>
                                          <p:spTgt spid="18"/>
                                        </p:tgtEl>
                                        <p:attrNameLst>
                                          <p:attrName>ppt_x</p:attrName>
                                        </p:attrNameLst>
                                      </p:cBhvr>
                                      <p:to>
                                        <p:strVal val="(0.5)"/>
                                      </p:to>
                                    </p:set>
                                    <p:anim from="(0.5)" to="(#ppt_x)" calcmode="lin" valueType="num">
                                      <p:cBhvr>
                                        <p:cTn id="11" dur="615" accel="100000" fill="hold">
                                          <p:stCondLst>
                                            <p:cond delay="385"/>
                                          </p:stCondLst>
                                        </p:cTn>
                                        <p:tgtEl>
                                          <p:spTgt spid="18"/>
                                        </p:tgtEl>
                                        <p:attrNameLst>
                                          <p:attrName>ppt_x</p:attrName>
                                        </p:attrNameLst>
                                      </p:cBhvr>
                                    </p:anim>
                                    <p:set>
                                      <p:cBhvr>
                                        <p:cTn id="12" dur="385" fill="hold"/>
                                        <p:tgtEl>
                                          <p:spTgt spid="18"/>
                                        </p:tgtEl>
                                        <p:attrNameLst>
                                          <p:attrName>ppt_y</p:attrName>
                                        </p:attrNameLst>
                                      </p:cBhvr>
                                      <p:to>
                                        <p:strVal val="(#ppt_y+0.4)"/>
                                      </p:to>
                                    </p:set>
                                    <p:anim from="(#ppt_y+0.4)" to="(#ppt_y)" calcmode="lin" valueType="num">
                                      <p:cBhvr>
                                        <p:cTn id="13" dur="615" accel="100000" fill="hold">
                                          <p:stCondLst>
                                            <p:cond delay="385"/>
                                          </p:stCondLst>
                                        </p:cTn>
                                        <p:tgtEl>
                                          <p:spTgt spid="18"/>
                                        </p:tgtEl>
                                        <p:attrNameLst>
                                          <p:attrName>ppt_y</p:attrName>
                                        </p:attrNameLst>
                                      </p:cBhvr>
                                    </p:anim>
                                  </p:childTnLst>
                                </p:cTn>
                              </p:par>
                              <p:par>
                                <p:cTn id="14" presetID="33" presetClass="emph" presetSubtype="0" fill="remove" nodeType="withEffect">
                                  <p:stCondLst>
                                    <p:cond delay="0"/>
                                  </p:stCondLst>
                                  <p:childTnLst>
                                    <p:animClr clrSpc="rgb" dir="cw">
                                      <p:cBhvr override="childStyle">
                                        <p:cTn id="15" dur="2000" accel="50000" autoRev="1" tmFilter="0, 0; .33333, 1; 1, 1" fill="hold">
                                          <p:stCondLst>
                                            <p:cond delay="0"/>
                                          </p:stCondLst>
                                        </p:cTn>
                                        <p:tgtEl>
                                          <p:spTgt spid="18"/>
                                        </p:tgtEl>
                                        <p:attrNameLst>
                                          <p:attrName>style.color</p:attrName>
                                        </p:attrNameLst>
                                      </p:cBhvr>
                                      <p:to>
                                        <a:schemeClr val="accent2"/>
                                      </p:to>
                                    </p:animClr>
                                    <p:animClr clrSpc="rgb" dir="cw">
                                      <p:cBhvr>
                                        <p:cTn id="16" dur="2000" accel="50000" autoRev="1" tmFilter="0, 0; .33333, 1; 1, 1" fill="hold">
                                          <p:stCondLst>
                                            <p:cond delay="0"/>
                                          </p:stCondLst>
                                        </p:cTn>
                                        <p:tgtEl>
                                          <p:spTgt spid="18"/>
                                        </p:tgtEl>
                                        <p:attrNameLst>
                                          <p:attrName>fillcolor</p:attrName>
                                        </p:attrNameLst>
                                      </p:cBhvr>
                                      <p:to>
                                        <a:schemeClr val="accent2"/>
                                      </p:to>
                                    </p:animClr>
                                    <p:set>
                                      <p:cBhvr>
                                        <p:cTn id="17" dur="2000" fill="hold"/>
                                        <p:tgtEl>
                                          <p:spTgt spid="18"/>
                                        </p:tgtEl>
                                        <p:attrNameLst>
                                          <p:attrName>fill.type</p:attrName>
                                        </p:attrNameLst>
                                      </p:cBhvr>
                                      <p:to>
                                        <p:strVal val="solid"/>
                                      </p:to>
                                    </p:set>
                                    <p:set>
                                      <p:cBhvr>
                                        <p:cTn id="18" dur="2000" fill="hold"/>
                                        <p:tgtEl>
                                          <p:spTgt spid="18"/>
                                        </p:tgtEl>
                                        <p:attrNameLst>
                                          <p:attrName>fill.on</p:attrName>
                                        </p:attrNameLst>
                                      </p:cBhvr>
                                      <p:to>
                                        <p:strVal val="true"/>
                                      </p:to>
                                    </p:set>
                                    <p:animScale>
                                      <p:cBhvr>
                                        <p:cTn id="19" dur="2000" accel="50000" autoRev="1" tmFilter="0, 0; .33333, 1; 1, 1" fill="hold">
                                          <p:stCondLst>
                                            <p:cond delay="0"/>
                                          </p:stCondLst>
                                        </p:cTn>
                                        <p:tgtEl>
                                          <p:spTgt spid="18"/>
                                        </p:tgtEl>
                                      </p:cBhvr>
                                      <p:from x="100000" y="100000"/>
                                      <p:to x="100000" y="140000"/>
                                    </p:animScale>
                                  </p:childTnLst>
                                </p:cTn>
                              </p:par>
                            </p:childTnLst>
                          </p:cTn>
                        </p:par>
                        <p:par>
                          <p:cTn id="20" fill="hold">
                            <p:stCondLst>
                              <p:cond delay="2000"/>
                            </p:stCondLst>
                            <p:childTnLst>
                              <p:par>
                                <p:cTn id="21" presetID="33" presetClass="emph" presetSubtype="0" fill="remove" nodeType="afterEffect">
                                  <p:stCondLst>
                                    <p:cond delay="0"/>
                                  </p:stCondLst>
                                  <p:childTnLst>
                                    <p:animClr clrSpc="rgb" dir="cw">
                                      <p:cBhvr override="childStyle">
                                        <p:cTn id="22" dur="2000" accel="50000" autoRev="1" tmFilter="0, 0; .33333, 1; 1, 1" fill="hold">
                                          <p:stCondLst>
                                            <p:cond delay="0"/>
                                          </p:stCondLst>
                                        </p:cTn>
                                        <p:tgtEl>
                                          <p:spTgt spid="18"/>
                                        </p:tgtEl>
                                        <p:attrNameLst>
                                          <p:attrName>style.color</p:attrName>
                                        </p:attrNameLst>
                                      </p:cBhvr>
                                      <p:to>
                                        <a:schemeClr val="accent2"/>
                                      </p:to>
                                    </p:animClr>
                                    <p:animClr clrSpc="rgb" dir="cw">
                                      <p:cBhvr>
                                        <p:cTn id="23" dur="2000" accel="50000" autoRev="1" tmFilter="0, 0; .33333, 1; 1, 1" fill="hold">
                                          <p:stCondLst>
                                            <p:cond delay="0"/>
                                          </p:stCondLst>
                                        </p:cTn>
                                        <p:tgtEl>
                                          <p:spTgt spid="18"/>
                                        </p:tgtEl>
                                        <p:attrNameLst>
                                          <p:attrName>fillcolor</p:attrName>
                                        </p:attrNameLst>
                                      </p:cBhvr>
                                      <p:to>
                                        <a:schemeClr val="accent2"/>
                                      </p:to>
                                    </p:animClr>
                                    <p:set>
                                      <p:cBhvr>
                                        <p:cTn id="24" dur="2000" fill="hold"/>
                                        <p:tgtEl>
                                          <p:spTgt spid="18"/>
                                        </p:tgtEl>
                                        <p:attrNameLst>
                                          <p:attrName>fill.type</p:attrName>
                                        </p:attrNameLst>
                                      </p:cBhvr>
                                      <p:to>
                                        <p:strVal val="solid"/>
                                      </p:to>
                                    </p:set>
                                    <p:set>
                                      <p:cBhvr>
                                        <p:cTn id="25" dur="2000" fill="hold"/>
                                        <p:tgtEl>
                                          <p:spTgt spid="18"/>
                                        </p:tgtEl>
                                        <p:attrNameLst>
                                          <p:attrName>fill.on</p:attrName>
                                        </p:attrNameLst>
                                      </p:cBhvr>
                                      <p:to>
                                        <p:strVal val="true"/>
                                      </p:to>
                                    </p:set>
                                    <p:animScale>
                                      <p:cBhvr>
                                        <p:cTn id="26" dur="2000" accel="50000" autoRev="1" tmFilter="0, 0; .33333, 1; 1, 1" fill="hold">
                                          <p:stCondLst>
                                            <p:cond delay="0"/>
                                          </p:stCondLst>
                                        </p:cTn>
                                        <p:tgtEl>
                                          <p:spTgt spid="18"/>
                                        </p:tgtEl>
                                      </p:cBhvr>
                                      <p:from x="100000" y="100000"/>
                                      <p:to x="100000" y="140000"/>
                                    </p:animScale>
                                  </p:childTnLst>
                                </p:cTn>
                              </p:par>
                            </p:childTnLst>
                          </p:cTn>
                        </p:par>
                        <p:par>
                          <p:cTn id="27" fill="hold">
                            <p:stCondLst>
                              <p:cond delay="4000"/>
                            </p:stCondLst>
                            <p:childTnLst>
                              <p:par>
                                <p:cTn id="28" presetID="14" presetClass="emph" presetSubtype="0" fill="hold" nodeType="afterEffect">
                                  <p:stCondLst>
                                    <p:cond delay="0"/>
                                  </p:stCondLst>
                                  <p:childTnLst>
                                    <p:animClr clrSpc="rgb" dir="cw">
                                      <p:cBhvr override="childStyle">
                                        <p:cTn id="29" dur="950" fill="hold">
                                          <p:stCondLst>
                                            <p:cond delay="50"/>
                                          </p:stCondLst>
                                        </p:cTn>
                                        <p:tgtEl>
                                          <p:spTgt spid="18"/>
                                        </p:tgtEl>
                                        <p:attrNameLst>
                                          <p:attrName>style.color</p:attrName>
                                        </p:attrNameLst>
                                      </p:cBhvr>
                                      <p:to>
                                        <a:schemeClr val="accent2"/>
                                      </p:to>
                                    </p:animClr>
                                    <p:animClr clrSpc="rgb" dir="cw">
                                      <p:cBhvr>
                                        <p:cTn id="30" dur="950" fill="hold">
                                          <p:stCondLst>
                                            <p:cond delay="50"/>
                                          </p:stCondLst>
                                        </p:cTn>
                                        <p:tgtEl>
                                          <p:spTgt spid="18"/>
                                        </p:tgtEl>
                                        <p:attrNameLst>
                                          <p:attrName>fillcolor</p:attrName>
                                        </p:attrNameLst>
                                      </p:cBhvr>
                                      <p:to>
                                        <a:schemeClr val="accent2"/>
                                      </p:to>
                                    </p:animClr>
                                    <p:set>
                                      <p:cBhvr>
                                        <p:cTn id="31" dur="950" fill="hold">
                                          <p:stCondLst>
                                            <p:cond delay="50"/>
                                          </p:stCondLst>
                                        </p:cTn>
                                        <p:tgtEl>
                                          <p:spTgt spid="18"/>
                                        </p:tgtEl>
                                        <p:attrNameLst>
                                          <p:attrName>fill.type</p:attrName>
                                        </p:attrNameLst>
                                      </p:cBhvr>
                                      <p:to>
                                        <p:strVal val="solid"/>
                                      </p:to>
                                    </p:set>
                                    <p:set>
                                      <p:cBhvr>
                                        <p:cTn id="32" dur="950" fill="hold">
                                          <p:stCondLst>
                                            <p:cond delay="50"/>
                                          </p:stCondLst>
                                        </p:cTn>
                                        <p:tgtEl>
                                          <p:spTgt spid="18"/>
                                        </p:tgtEl>
                                        <p:attrNameLst>
                                          <p:attrName>fill.on</p:attrName>
                                        </p:attrNameLst>
                                      </p:cBhvr>
                                      <p:to>
                                        <p:strVal val="true"/>
                                      </p:to>
                                    </p:set>
                                    <p:animScale>
                                      <p:cBhvr>
                                        <p:cTn id="33" dur="100" fill="hold">
                                          <p:stCondLst>
                                            <p:cond delay="0"/>
                                          </p:stCondLst>
                                        </p:cTn>
                                        <p:tgtEl>
                                          <p:spTgt spid="18"/>
                                        </p:tgtEl>
                                      </p:cBhvr>
                                      <p:from x="100000" y="100000"/>
                                      <p:to x="100000" y="5000"/>
                                    </p:animScale>
                                    <p:animScale>
                                      <p:cBhvr>
                                        <p:cTn id="34" dur="100" fill="hold">
                                          <p:stCondLst>
                                            <p:cond delay="100"/>
                                          </p:stCondLst>
                                        </p:cTn>
                                        <p:tgtEl>
                                          <p:spTgt spid="18"/>
                                        </p:tgtEl>
                                      </p:cBhvr>
                                      <p:from x="100000" y="5000"/>
                                      <p:to x="120000" y="150000"/>
                                    </p:animScale>
                                    <p:animScale>
                                      <p:cBhvr>
                                        <p:cTn id="35" dur="300" fill="hold">
                                          <p:stCondLst>
                                            <p:cond delay="700"/>
                                          </p:stCondLst>
                                        </p:cTn>
                                        <p:tgtEl>
                                          <p:spTgt spid="18"/>
                                        </p:tgtEl>
                                      </p:cBhvr>
                                      <p:to x="120000" y="150000"/>
                                    </p:animScale>
                                  </p:childTnLst>
                                </p:cTn>
                              </p:par>
                            </p:childTnLst>
                          </p:cTn>
                        </p:par>
                        <p:par>
                          <p:cTn id="36" fill="hold">
                            <p:stCondLst>
                              <p:cond delay="5000"/>
                            </p:stCondLst>
                            <p:childTnLst>
                              <p:par>
                                <p:cTn id="37" presetID="32" presetClass="emph" presetSubtype="0" fill="hold" nodeType="afterEffect">
                                  <p:stCondLst>
                                    <p:cond delay="0"/>
                                  </p:stCondLst>
                                  <p:childTnLst>
                                    <p:animRot by="120000">
                                      <p:cBhvr>
                                        <p:cTn id="38" dur="50" fill="hold">
                                          <p:stCondLst>
                                            <p:cond delay="0"/>
                                          </p:stCondLst>
                                        </p:cTn>
                                        <p:tgtEl>
                                          <p:spTgt spid="18"/>
                                        </p:tgtEl>
                                        <p:attrNameLst>
                                          <p:attrName>r</p:attrName>
                                        </p:attrNameLst>
                                      </p:cBhvr>
                                    </p:animRot>
                                    <p:animRot by="-240000">
                                      <p:cBhvr>
                                        <p:cTn id="39" dur="100" fill="hold">
                                          <p:stCondLst>
                                            <p:cond delay="100"/>
                                          </p:stCondLst>
                                        </p:cTn>
                                        <p:tgtEl>
                                          <p:spTgt spid="18"/>
                                        </p:tgtEl>
                                        <p:attrNameLst>
                                          <p:attrName>r</p:attrName>
                                        </p:attrNameLst>
                                      </p:cBhvr>
                                    </p:animRot>
                                    <p:animRot by="240000">
                                      <p:cBhvr>
                                        <p:cTn id="40" dur="100" fill="hold">
                                          <p:stCondLst>
                                            <p:cond delay="200"/>
                                          </p:stCondLst>
                                        </p:cTn>
                                        <p:tgtEl>
                                          <p:spTgt spid="18"/>
                                        </p:tgtEl>
                                        <p:attrNameLst>
                                          <p:attrName>r</p:attrName>
                                        </p:attrNameLst>
                                      </p:cBhvr>
                                    </p:animRot>
                                    <p:animRot by="-240000">
                                      <p:cBhvr>
                                        <p:cTn id="41" dur="100" fill="hold">
                                          <p:stCondLst>
                                            <p:cond delay="300"/>
                                          </p:stCondLst>
                                        </p:cTn>
                                        <p:tgtEl>
                                          <p:spTgt spid="18"/>
                                        </p:tgtEl>
                                        <p:attrNameLst>
                                          <p:attrName>r</p:attrName>
                                        </p:attrNameLst>
                                      </p:cBhvr>
                                    </p:animRot>
                                    <p:animRot by="120000">
                                      <p:cBhvr>
                                        <p:cTn id="42" dur="100" fill="hold">
                                          <p:stCondLst>
                                            <p:cond delay="400"/>
                                          </p:stCondLst>
                                        </p:cTn>
                                        <p:tgtEl>
                                          <p:spTgt spid="18"/>
                                        </p:tgtEl>
                                        <p:attrNameLst>
                                          <p:attrName>r</p:attrName>
                                        </p:attrNameLst>
                                      </p:cBhvr>
                                    </p:animRot>
                                  </p:childTnLst>
                                </p:cTn>
                              </p:par>
                            </p:childTnLst>
                          </p:cTn>
                        </p:par>
                        <p:par>
                          <p:cTn id="43" fill="hold">
                            <p:stCondLst>
                              <p:cond delay="5500"/>
                            </p:stCondLst>
                            <p:childTnLst>
                              <p:par>
                                <p:cTn id="44" presetID="9"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dissolve">
                                      <p:cBhvr>
                                        <p:cTn id="46" dur="500"/>
                                        <p:tgtEl>
                                          <p:spTgt spid="7"/>
                                        </p:tgtEl>
                                      </p:cBhvr>
                                    </p:animEffect>
                                  </p:childTnLst>
                                </p:cTn>
                              </p:par>
                            </p:childTnLst>
                          </p:cTn>
                        </p:par>
                        <p:par>
                          <p:cTn id="47" fill="hold">
                            <p:stCondLst>
                              <p:cond delay="6000"/>
                            </p:stCondLst>
                            <p:childTnLst>
                              <p:par>
                                <p:cTn id="48" presetID="8" presetClass="entr" presetSubtype="16" fill="hold" grpId="0" nodeType="afterEffect">
                                  <p:stCondLst>
                                    <p:cond delay="0"/>
                                  </p:stCondLst>
                                  <p:childTnLst>
                                    <p:set>
                                      <p:cBhvr>
                                        <p:cTn id="49" dur="1000" fill="hold">
                                          <p:stCondLst>
                                            <p:cond delay="0"/>
                                          </p:stCondLst>
                                        </p:cTn>
                                        <p:tgtEl>
                                          <p:spTgt spid="8"/>
                                        </p:tgtEl>
                                        <p:attrNameLst>
                                          <p:attrName>style.visibility</p:attrName>
                                        </p:attrNameLst>
                                      </p:cBhvr>
                                      <p:to>
                                        <p:strVal val="visible"/>
                                      </p:to>
                                    </p:set>
                                    <p:animEffect transition="in" filter="diamond(in)">
                                      <p:cBhvr>
                                        <p:cTn id="50" dur="1000"/>
                                        <p:tgtEl>
                                          <p:spTgt spid="8"/>
                                        </p:tgtEl>
                                      </p:cBhvr>
                                    </p:animEffect>
                                  </p:childTnLst>
                                </p:cTn>
                              </p:par>
                            </p:childTnLst>
                          </p:cTn>
                        </p:par>
                        <p:par>
                          <p:cTn id="51" fill="hold">
                            <p:stCondLst>
                              <p:cond delay="7000"/>
                            </p:stCondLst>
                            <p:childTnLst>
                              <p:par>
                                <p:cTn id="52" presetID="27" presetClass="entr" presetSubtype="0" fill="hold" grpId="0" nodeType="afterEffect">
                                  <p:stCondLst>
                                    <p:cond delay="0"/>
                                  </p:stCondLst>
                                  <p:iterate type="lt">
                                    <p:tmPct val="50000"/>
                                  </p:iterate>
                                  <p:childTnLst>
                                    <p:set>
                                      <p:cBhvr>
                                        <p:cTn id="53" dur="1" fill="hold">
                                          <p:stCondLst>
                                            <p:cond delay="0"/>
                                          </p:stCondLst>
                                        </p:cTn>
                                        <p:tgtEl>
                                          <p:spTgt spid="9"/>
                                        </p:tgtEl>
                                        <p:attrNameLst>
                                          <p:attrName>style.visibility</p:attrName>
                                        </p:attrNameLst>
                                      </p:cBhvr>
                                      <p:to>
                                        <p:strVal val="visible"/>
                                      </p:to>
                                    </p:set>
                                    <p:anim calcmode="discrete" valueType="clr">
                                      <p:cBhvr override="childStyle">
                                        <p:cTn id="54"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9"/>
                                        </p:tgtEl>
                                        <p:attrNameLst>
                                          <p:attrName>fillcolor</p:attrName>
                                        </p:attrNameLst>
                                      </p:cBhvr>
                                      <p:tavLst>
                                        <p:tav tm="0">
                                          <p:val>
                                            <p:clrVal>
                                              <a:schemeClr val="accent2"/>
                                            </p:clrVal>
                                          </p:val>
                                        </p:tav>
                                        <p:tav tm="50000">
                                          <p:val>
                                            <p:clrVal>
                                              <a:schemeClr val="hlink"/>
                                            </p:clrVal>
                                          </p:val>
                                        </p:tav>
                                      </p:tavLst>
                                    </p:anim>
                                    <p:set>
                                      <p:cBhvr>
                                        <p:cTn id="56" dur="80"/>
                                        <p:tgtEl>
                                          <p:spTgt spid="9"/>
                                        </p:tgtEl>
                                        <p:attrNameLst>
                                          <p:attrName>fill.type</p:attrName>
                                        </p:attrNameLst>
                                      </p:cBhvr>
                                      <p:to>
                                        <p:strVal val="solid"/>
                                      </p:to>
                                    </p:set>
                                  </p:childTnLst>
                                </p:cTn>
                              </p:par>
                            </p:childTnLst>
                          </p:cTn>
                        </p:par>
                        <p:par>
                          <p:cTn id="57" fill="hold">
                            <p:stCondLst>
                              <p:cond delay="7360"/>
                            </p:stCondLst>
                            <p:childTnLst>
                              <p:par>
                                <p:cTn id="58" presetID="27" presetClass="entr" presetSubtype="0" fill="hold" grpId="0" nodeType="afterEffect">
                                  <p:stCondLst>
                                    <p:cond delay="0"/>
                                  </p:stCondLst>
                                  <p:iterate type="lt">
                                    <p:tmPct val="50000"/>
                                  </p:iterate>
                                  <p:childTnLst>
                                    <p:set>
                                      <p:cBhvr>
                                        <p:cTn id="59" dur="1" fill="hold">
                                          <p:stCondLst>
                                            <p:cond delay="0"/>
                                          </p:stCondLst>
                                        </p:cTn>
                                        <p:tgtEl>
                                          <p:spTgt spid="10"/>
                                        </p:tgtEl>
                                        <p:attrNameLst>
                                          <p:attrName>style.visibility</p:attrName>
                                        </p:attrNameLst>
                                      </p:cBhvr>
                                      <p:to>
                                        <p:strVal val="visible"/>
                                      </p:to>
                                    </p:set>
                                    <p:anim calcmode="discrete" valueType="clr">
                                      <p:cBhvr override="childStyle">
                                        <p:cTn id="60"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61" dur="80"/>
                                        <p:tgtEl>
                                          <p:spTgt spid="10"/>
                                        </p:tgtEl>
                                        <p:attrNameLst>
                                          <p:attrName>fillcolor</p:attrName>
                                        </p:attrNameLst>
                                      </p:cBhvr>
                                      <p:tavLst>
                                        <p:tav tm="0">
                                          <p:val>
                                            <p:clrVal>
                                              <a:schemeClr val="accent2"/>
                                            </p:clrVal>
                                          </p:val>
                                        </p:tav>
                                        <p:tav tm="50000">
                                          <p:val>
                                            <p:clrVal>
                                              <a:schemeClr val="hlink"/>
                                            </p:clrVal>
                                          </p:val>
                                        </p:tav>
                                      </p:tavLst>
                                    </p:anim>
                                    <p:set>
                                      <p:cBhvr>
                                        <p:cTn id="62"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OpenGL </a:t>
            </a:r>
            <a:r>
              <a:rPr lang="zh-CN" altLang="en-US"/>
              <a:t>头文件？</a:t>
            </a:r>
            <a:endParaRPr lang="zh-CN" altLang="en-US"/>
          </a:p>
        </p:txBody>
      </p:sp>
      <p:sp>
        <p:nvSpPr>
          <p:cNvPr id="3" name="Content Placeholder 2"/>
          <p:cNvSpPr>
            <a:spLocks noGrp="1"/>
          </p:cNvSpPr>
          <p:nvPr>
            <p:ph idx="1"/>
          </p:nvPr>
        </p:nvSpPr>
        <p:spPr>
          <a:xfrm>
            <a:off x="647700" y="1825625"/>
            <a:ext cx="10515600" cy="4038600"/>
          </a:xfrm>
        </p:spPr>
        <p:txBody>
          <a:bodyPr>
            <a:normAutofit lnSpcReduction="10000"/>
          </a:bodyPr>
          <a:p>
            <a:r>
              <a:rPr lang="zh-CN" altLang="en-US"/>
              <a:t>古代</a:t>
            </a:r>
            <a:r>
              <a:rPr lang="en-US" altLang="zh-CN"/>
              <a:t> OpenGL </a:t>
            </a:r>
            <a:r>
              <a:rPr lang="zh-CN" altLang="en-US"/>
              <a:t>往往用这个系统自带的头文件：</a:t>
            </a:r>
            <a:endParaRPr lang="en-US" altLang="zh-CN"/>
          </a:p>
          <a:p>
            <a:r>
              <a:rPr lang="en-US" altLang="zh-CN"/>
              <a:t>#include &lt;GL/gl.h&gt;</a:t>
            </a:r>
            <a:endParaRPr lang="en-US" altLang="zh-CN"/>
          </a:p>
          <a:p>
            <a:r>
              <a:rPr lang="zh-CN" altLang="en-US"/>
              <a:t>这里面包含的都是些</a:t>
            </a:r>
            <a:r>
              <a:rPr lang="en-US" altLang="zh-CN"/>
              <a:t> OpenGL 2.0 </a:t>
            </a:r>
            <a:r>
              <a:rPr lang="zh-CN" altLang="en-US"/>
              <a:t>以前版本的老函数，而不具有现代</a:t>
            </a:r>
            <a:r>
              <a:rPr lang="en-US" altLang="zh-CN"/>
              <a:t> OpenGL 3.0 </a:t>
            </a:r>
            <a:r>
              <a:rPr lang="zh-CN" altLang="en-US"/>
              <a:t>以上的新函数，如果我们想要用现代</a:t>
            </a:r>
            <a:r>
              <a:rPr lang="en-US" altLang="zh-CN"/>
              <a:t> OpenGL</a:t>
            </a:r>
            <a:r>
              <a:rPr lang="zh-CN" altLang="en-US"/>
              <a:t>，就不能用这个头文件。</a:t>
            </a:r>
            <a:endParaRPr lang="zh-CN" altLang="en-US"/>
          </a:p>
          <a:p>
            <a:r>
              <a:rPr lang="zh-CN" altLang="en-US"/>
              <a:t>现代</a:t>
            </a:r>
            <a:r>
              <a:rPr lang="en-US" altLang="zh-CN"/>
              <a:t> OpenGL </a:t>
            </a:r>
            <a:r>
              <a:rPr lang="zh-CN" altLang="en-US"/>
              <a:t>没有头文件，而是必须使用</a:t>
            </a:r>
            <a:r>
              <a:rPr lang="en-US" altLang="zh-CN"/>
              <a:t> LoadLibraryA </a:t>
            </a:r>
            <a:r>
              <a:rPr lang="zh-CN" altLang="en-US"/>
              <a:t>手动去</a:t>
            </a:r>
            <a:r>
              <a:rPr lang="en-US" altLang="zh-CN"/>
              <a:t> OpenGL </a:t>
            </a:r>
            <a:r>
              <a:rPr lang="zh-CN" altLang="en-US"/>
              <a:t>的</a:t>
            </a:r>
            <a:r>
              <a:rPr lang="en-US" altLang="zh-CN"/>
              <a:t> DLL </a:t>
            </a:r>
            <a:r>
              <a:rPr lang="zh-CN" altLang="en-US"/>
              <a:t>里一个个加载那些函数，如果我们每用一个函数就得手动加载一下函数，那该有多痛苦啊！</a:t>
            </a:r>
            <a:endParaRPr lang="zh-CN" altLang="en-US"/>
          </a:p>
          <a:p>
            <a:r>
              <a:rPr lang="zh-CN" altLang="en-US"/>
              <a:t>因此，有了</a:t>
            </a:r>
            <a:r>
              <a:rPr lang="en-US" altLang="zh-CN"/>
              <a:t> glad </a:t>
            </a:r>
            <a:r>
              <a:rPr lang="zh-CN" altLang="en-US"/>
              <a:t>和</a:t>
            </a:r>
            <a:r>
              <a:rPr lang="en-US" altLang="zh-CN"/>
              <a:t> glew </a:t>
            </a:r>
            <a:r>
              <a:rPr lang="zh-CN" altLang="en-US"/>
              <a:t>这样的第三方库，他们会在启动时加载所有的</a:t>
            </a:r>
            <a:r>
              <a:rPr lang="en-US" altLang="zh-CN"/>
              <a:t> OpenGL </a:t>
            </a:r>
            <a:r>
              <a:rPr lang="zh-CN" altLang="en-US"/>
              <a:t>函数，放到全局函数指针中去，这样当你使用时，就好像在调用一个普通的函数一样，没有痛苦。</a:t>
            </a:r>
            <a:endParaRPr lang="zh-CN" altLang="en-US"/>
          </a:p>
          <a:p>
            <a:r>
              <a:rPr lang="zh-CN" altLang="en-US"/>
              <a:t>因此为了现代</a:t>
            </a:r>
            <a:r>
              <a:rPr lang="en-US" altLang="zh-CN"/>
              <a:t> OpenGL</a:t>
            </a:r>
            <a:r>
              <a:rPr lang="zh-CN" altLang="en-US"/>
              <a:t>，我们必须选择一个</a:t>
            </a:r>
            <a:r>
              <a:rPr lang="en-US" altLang="zh-CN"/>
              <a:t> API </a:t>
            </a:r>
            <a:r>
              <a:rPr lang="zh-CN" altLang="en-US"/>
              <a:t>加载器，本课程选用了</a:t>
            </a:r>
            <a:r>
              <a:rPr lang="en-US" altLang="zh-CN"/>
              <a:t> glad</a:t>
            </a:r>
            <a:r>
              <a:rPr lang="zh-CN" altLang="en-US"/>
              <a:t>，当你需要</a:t>
            </a:r>
            <a:r>
              <a:rPr lang="en-US" altLang="zh-CN"/>
              <a:t> OpenGL </a:t>
            </a:r>
            <a:r>
              <a:rPr lang="zh-CN" altLang="en-US"/>
              <a:t>函数时，不是去导入那个落伍的</a:t>
            </a:r>
            <a:r>
              <a:rPr lang="en-US" altLang="zh-CN"/>
              <a:t> &lt;GL/gl.h&gt;</a:t>
            </a:r>
            <a:r>
              <a:rPr lang="zh-CN" altLang="en-US"/>
              <a:t>，而是导入</a:t>
            </a:r>
            <a:r>
              <a:rPr lang="en-US" altLang="zh-CN"/>
              <a:t> &lt;glad/glad.h&gt; </a:t>
            </a:r>
            <a:r>
              <a:rPr lang="zh-CN" altLang="en-US"/>
              <a:t>作为代替：</a:t>
            </a:r>
            <a:endParaRPr lang="zh-CN" altLang="en-US"/>
          </a:p>
          <a:p>
            <a:r>
              <a:rPr lang="en-US" altLang="zh-CN"/>
              <a:t>#include &lt;glad/glad.h&gt;</a:t>
            </a:r>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glad </a:t>
            </a:r>
            <a:r>
              <a:rPr lang="zh-CN" altLang="en-US"/>
              <a:t>坑点注意</a:t>
            </a:r>
            <a:endParaRPr lang="zh-CN" altLang="en-US"/>
          </a:p>
        </p:txBody>
      </p:sp>
      <p:sp>
        <p:nvSpPr>
          <p:cNvPr id="3" name="Content Placeholder 2"/>
          <p:cNvSpPr>
            <a:spLocks noGrp="1"/>
          </p:cNvSpPr>
          <p:nvPr>
            <p:ph idx="1"/>
          </p:nvPr>
        </p:nvSpPr>
        <p:spPr>
          <a:xfrm>
            <a:off x="647700" y="1825625"/>
            <a:ext cx="10515600" cy="4038600"/>
          </a:xfrm>
        </p:spPr>
        <p:txBody>
          <a:bodyPr>
            <a:normAutofit lnSpcReduction="10000"/>
          </a:bodyPr>
          <a:p>
            <a:r>
              <a:rPr lang="zh-CN" altLang="en-US"/>
              <a:t>如果你用了</a:t>
            </a:r>
            <a:r>
              <a:rPr lang="en-US" altLang="zh-CN"/>
              <a:t> glad.h</a:t>
            </a:r>
            <a:r>
              <a:rPr lang="zh-CN" altLang="en-US"/>
              <a:t>，就不要再导入那个古代的</a:t>
            </a:r>
            <a:r>
              <a:rPr lang="en-US" altLang="zh-CN"/>
              <a:t> gl.h </a:t>
            </a:r>
            <a:r>
              <a:rPr lang="zh-CN" altLang="en-US"/>
              <a:t>头文件了：</a:t>
            </a:r>
            <a:endParaRPr lang="en-US" altLang="zh-CN"/>
          </a:p>
          <a:p>
            <a:r>
              <a:rPr lang="en-US" altLang="zh-CN"/>
              <a:t>#include &lt;GL/gl.h&gt;  // </a:t>
            </a:r>
            <a:r>
              <a:rPr lang="en-US" altLang="zh-CN" b="1">
                <a:solidFill>
                  <a:srgbClr val="C00000"/>
                </a:solidFill>
              </a:rPr>
              <a:t>❌</a:t>
            </a:r>
            <a:r>
              <a:rPr lang="zh-CN" altLang="en-US"/>
              <a:t>不要导入这坨古代垃圾，会和</a:t>
            </a:r>
            <a:r>
              <a:rPr lang="en-US" altLang="zh-CN"/>
              <a:t> glad </a:t>
            </a:r>
            <a:r>
              <a:rPr lang="zh-CN" altLang="en-US"/>
              <a:t>冲突！</a:t>
            </a:r>
            <a:endParaRPr lang="en-US" altLang="zh-CN"/>
          </a:p>
          <a:p>
            <a:r>
              <a:rPr lang="en-US" altLang="zh-CN"/>
              <a:t>#include &lt;glad/glad.h&gt;  // </a:t>
            </a:r>
            <a:r>
              <a:rPr lang="en-US" altLang="zh-CN" b="1">
                <a:solidFill>
                  <a:srgbClr val="00B050"/>
                </a:solidFill>
              </a:rPr>
              <a:t>✔ </a:t>
            </a:r>
            <a:r>
              <a:rPr lang="zh-CN" altLang="en-US"/>
              <a:t>只需导入这个现代的即可！</a:t>
            </a:r>
            <a:endParaRPr lang="zh-CN" altLang="en-US"/>
          </a:p>
          <a:p>
            <a:r>
              <a:rPr lang="zh-CN" altLang="en-US"/>
              <a:t>此外还要记住</a:t>
            </a:r>
            <a:r>
              <a:rPr lang="en-US" altLang="zh-CN"/>
              <a:t> glad </a:t>
            </a:r>
            <a:r>
              <a:rPr lang="zh-CN" altLang="en-US"/>
              <a:t>头文件必须在其他</a:t>
            </a:r>
            <a:r>
              <a:rPr lang="en-US" altLang="zh-CN"/>
              <a:t> gl </a:t>
            </a:r>
            <a:r>
              <a:rPr lang="zh-CN" altLang="en-US"/>
              <a:t>相关库的前面，虽说</a:t>
            </a:r>
            <a:r>
              <a:rPr lang="en-US" altLang="zh-CN"/>
              <a:t> C++ Guidelines </a:t>
            </a:r>
            <a:r>
              <a:rPr lang="zh-CN" altLang="en-US"/>
              <a:t>都要求头文件的顺序理应不影响结果，但毕竟</a:t>
            </a:r>
            <a:r>
              <a:rPr lang="en-US" altLang="zh-CN"/>
              <a:t> glad </a:t>
            </a:r>
            <a:r>
              <a:rPr lang="zh-CN" altLang="en-US"/>
              <a:t>是个特殊玩意，还是得照顾他一下的。</a:t>
            </a:r>
            <a:endParaRPr lang="zh-CN" altLang="en-US"/>
          </a:p>
          <a:p>
            <a:r>
              <a:rPr lang="zh-CN" altLang="en-US"/>
              <a:t>例如</a:t>
            </a:r>
            <a:r>
              <a:rPr lang="en-US" altLang="zh-CN"/>
              <a:t> glad </a:t>
            </a:r>
            <a:r>
              <a:rPr lang="zh-CN" altLang="en-US"/>
              <a:t>必须放在</a:t>
            </a:r>
            <a:r>
              <a:rPr lang="en-US" altLang="zh-CN"/>
              <a:t> glfw </a:t>
            </a:r>
            <a:r>
              <a:rPr lang="zh-CN" altLang="en-US"/>
              <a:t>头文件的前面：</a:t>
            </a:r>
            <a:endParaRPr lang="zh-CN" altLang="en-US"/>
          </a:p>
          <a:p>
            <a:r>
              <a:rPr lang="en-US" altLang="zh-CN"/>
              <a:t>#include &lt;glad/glad.h&gt;</a:t>
            </a:r>
            <a:endParaRPr lang="en-US" altLang="zh-CN"/>
          </a:p>
          <a:p>
            <a:r>
              <a:rPr lang="en-US" altLang="zh-CN"/>
              <a:t>#include &lt;GLFW/glfw3.h&gt;</a:t>
            </a:r>
            <a:endParaRPr lang="en-US" altLang="zh-CN"/>
          </a:p>
          <a:p>
            <a:r>
              <a:rPr lang="zh-CN" altLang="en-US"/>
              <a:t>建议自己的</a:t>
            </a:r>
            <a:r>
              <a:rPr lang="en-US" altLang="zh-CN"/>
              <a:t> glcommon.h </a:t>
            </a:r>
            <a:r>
              <a:rPr lang="zh-CN" altLang="en-US"/>
              <a:t>头文件里写这两行，然后用</a:t>
            </a:r>
            <a:r>
              <a:rPr lang="en-US" altLang="zh-CN"/>
              <a:t> gl </a:t>
            </a:r>
            <a:r>
              <a:rPr lang="zh-CN" altLang="en-US"/>
              <a:t>和</a:t>
            </a:r>
            <a:r>
              <a:rPr lang="en-US" altLang="zh-CN"/>
              <a:t> glfw </a:t>
            </a:r>
            <a:r>
              <a:rPr lang="zh-CN" altLang="en-US"/>
              <a:t>就导入这个</a:t>
            </a:r>
            <a:r>
              <a:rPr lang="en-US" altLang="zh-CN"/>
              <a:t> glcommon.h</a:t>
            </a:r>
            <a:r>
              <a:rPr lang="zh-CN" altLang="en-US"/>
              <a:t>，这样就能保证顺序不乱。如果用到其他的</a:t>
            </a:r>
            <a:r>
              <a:rPr lang="en-US" altLang="zh-CN"/>
              <a:t> gl </a:t>
            </a:r>
            <a:r>
              <a:rPr lang="zh-CN" altLang="en-US"/>
              <a:t>相关库也可以往</a:t>
            </a:r>
            <a:r>
              <a:rPr lang="en-US" altLang="zh-CN"/>
              <a:t> glcommon.h </a:t>
            </a:r>
            <a:r>
              <a:rPr lang="zh-CN" altLang="en-US"/>
              <a:t>里追加。</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glad </a:t>
            </a:r>
            <a:r>
              <a:rPr lang="zh-CN" altLang="en-US"/>
              <a:t>其实是让我们自己生成的</a:t>
            </a:r>
            <a:endParaRPr lang="zh-CN" altLang="en-US"/>
          </a:p>
        </p:txBody>
      </p:sp>
      <p:sp>
        <p:nvSpPr>
          <p:cNvPr id="3" name="Content Placeholder 2"/>
          <p:cNvSpPr>
            <a:spLocks noGrp="1"/>
          </p:cNvSpPr>
          <p:nvPr>
            <p:ph idx="1"/>
          </p:nvPr>
        </p:nvSpPr>
        <p:spPr/>
        <p:txBody>
          <a:bodyPr/>
          <a:p>
            <a:r>
              <a:rPr lang="en-US" altLang="zh-CN"/>
              <a:t>glad </a:t>
            </a:r>
            <a:r>
              <a:rPr lang="zh-CN" altLang="en-US"/>
              <a:t>实际上是一个</a:t>
            </a:r>
            <a:r>
              <a:rPr lang="en-US" altLang="zh-CN"/>
              <a:t> python </a:t>
            </a:r>
            <a:r>
              <a:rPr lang="zh-CN" altLang="en-US"/>
              <a:t>包，他所做的是根据你指定的版本，生成加载</a:t>
            </a:r>
            <a:r>
              <a:rPr lang="en-US" altLang="zh-CN"/>
              <a:t> OpenGL </a:t>
            </a:r>
            <a:r>
              <a:rPr lang="zh-CN" altLang="en-US"/>
              <a:t>全部函数的</a:t>
            </a:r>
            <a:r>
              <a:rPr lang="en-US" altLang="zh-CN"/>
              <a:t> glad.c </a:t>
            </a:r>
            <a:r>
              <a:rPr lang="zh-CN" altLang="en-US"/>
              <a:t>和头文件</a:t>
            </a:r>
            <a:r>
              <a:rPr lang="en-US" altLang="zh-CN"/>
              <a:t> glad.h</a:t>
            </a:r>
            <a:endParaRPr lang="zh-CN" altLang="en-US"/>
          </a:p>
          <a:p>
            <a:r>
              <a:rPr lang="zh-CN" altLang="en-US"/>
              <a:t>例如本项目的</a:t>
            </a:r>
            <a:r>
              <a:rPr lang="en-US" altLang="zh-CN"/>
              <a:t> glad.c </a:t>
            </a:r>
            <a:r>
              <a:rPr lang="zh-CN" altLang="en-US"/>
              <a:t>和</a:t>
            </a:r>
            <a:r>
              <a:rPr lang="en-US" altLang="zh-CN"/>
              <a:t> glad.h </a:t>
            </a:r>
            <a:r>
              <a:rPr lang="zh-CN" altLang="en-US"/>
              <a:t>是用以下命令生成的：</a:t>
            </a:r>
            <a:endParaRPr lang="en-US"/>
          </a:p>
          <a:p>
            <a:r>
              <a:rPr lang="en-US"/>
              <a:t>python -m pip install glad</a:t>
            </a:r>
            <a:endParaRPr lang="en-US"/>
          </a:p>
          <a:p>
            <a:r>
              <a:rPr lang="en-US"/>
              <a:t>python -m glad --out-path . --generator c --api gl=4.6 --profile compatibility</a:t>
            </a:r>
            <a:endParaRPr lang="en-US"/>
          </a:p>
          <a:p>
            <a:r>
              <a:rPr lang="zh-CN" altLang="en-US"/>
              <a:t>我还添加了</a:t>
            </a:r>
            <a:r>
              <a:rPr lang="en-US" altLang="zh-CN"/>
              <a:t> CMakeLists.txt </a:t>
            </a:r>
            <a:r>
              <a:rPr lang="zh-CN" altLang="en-US"/>
              <a:t>使其能够生成一个</a:t>
            </a:r>
            <a:r>
              <a:rPr lang="en-US" altLang="zh-CN"/>
              <a:t> glad </a:t>
            </a:r>
            <a:r>
              <a:rPr lang="zh-CN" altLang="en-US"/>
              <a:t>静态库，最终代码结构如下：</a:t>
            </a:r>
            <a:endParaRPr lang="zh-CN" altLang="en-US"/>
          </a:p>
          <a:p>
            <a:endParaRPr lang="zh-CN" altLang="en-US"/>
          </a:p>
        </p:txBody>
      </p:sp>
      <p:pic>
        <p:nvPicPr>
          <p:cNvPr id="4" name="Picture 3"/>
          <p:cNvPicPr>
            <a:picLocks noChangeAspect="1"/>
          </p:cNvPicPr>
          <p:nvPr/>
        </p:nvPicPr>
        <p:blipFill>
          <a:blip r:embed="rId1"/>
          <a:stretch>
            <a:fillRect/>
          </a:stretch>
        </p:blipFill>
        <p:spPr>
          <a:xfrm>
            <a:off x="4437380" y="4236720"/>
            <a:ext cx="2936240" cy="262128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glfw - </a:t>
            </a:r>
            <a:r>
              <a:rPr lang="zh-CN" altLang="en-US"/>
              <a:t>跨平台的</a:t>
            </a:r>
            <a:r>
              <a:rPr lang="en-US" altLang="zh-CN"/>
              <a:t> OpenGL </a:t>
            </a:r>
            <a:r>
              <a:rPr lang="zh-CN" altLang="en-US"/>
              <a:t>窗体管理库</a:t>
            </a:r>
            <a:endParaRPr lang="zh-CN" altLang="en-US"/>
          </a:p>
        </p:txBody>
      </p:sp>
      <p:sp>
        <p:nvSpPr>
          <p:cNvPr id="3" name="Content Placeholder 2"/>
          <p:cNvSpPr>
            <a:spLocks noGrp="1"/>
          </p:cNvSpPr>
          <p:nvPr>
            <p:ph idx="1"/>
          </p:nvPr>
        </p:nvSpPr>
        <p:spPr/>
        <p:txBody>
          <a:bodyPr/>
          <a:p>
            <a:r>
              <a:rPr lang="en-US"/>
              <a:t>https://github.com/glfw/glfw</a:t>
            </a:r>
            <a:endParaRPr lang="en-US"/>
          </a:p>
          <a:p>
            <a:r>
              <a:t>GLFW 是配合 OpenGL 使用的轻量级工具程序库，缩写自 Graphics Library Framework（图形库框架）。GLFW 的主要功能是创建并管理窗口和 OpenGL 上下文，同时还提供了处理手柄、键盘、鼠标输入的功能。</a:t>
            </a:r>
          </a:p>
          <a:p>
            <a:r>
              <a:rPr lang="zh-CN"/>
              <a:t>注：他实际上也支持创建</a:t>
            </a:r>
            <a:r>
              <a:rPr lang="en-US" altLang="zh-CN"/>
              <a:t> OpenGL ES </a:t>
            </a:r>
            <a:r>
              <a:rPr lang="zh-CN" altLang="en-US"/>
              <a:t>和</a:t>
            </a:r>
            <a:r>
              <a:rPr lang="en-US" altLang="zh-CN"/>
              <a:t> Vulkan </a:t>
            </a:r>
            <a:r>
              <a:rPr lang="zh-CN" altLang="en-US"/>
              <a:t>上下文。</a:t>
            </a:r>
            <a:endParaRPr lang="zh-CN" altLang="en-US"/>
          </a:p>
        </p:txBody>
      </p:sp>
      <p:pic>
        <p:nvPicPr>
          <p:cNvPr id="6" name="Picture 5"/>
          <p:cNvPicPr>
            <a:picLocks noChangeAspect="1"/>
          </p:cNvPicPr>
          <p:nvPr/>
        </p:nvPicPr>
        <p:blipFill>
          <a:blip r:embed="rId1"/>
          <a:stretch>
            <a:fillRect/>
          </a:stretch>
        </p:blipFill>
        <p:spPr>
          <a:xfrm>
            <a:off x="10259060" y="439420"/>
            <a:ext cx="1144905" cy="114490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 </a:t>
            </a:r>
            <a:r>
              <a:rPr lang="zh-CN" altLang="en-US"/>
              <a:t>仿</a:t>
            </a:r>
            <a:r>
              <a:rPr lang="en-US" altLang="zh-CN"/>
              <a:t> glsl </a:t>
            </a:r>
            <a:r>
              <a:rPr lang="zh-CN" altLang="en-US"/>
              <a:t>语法的数学矢量库</a:t>
            </a:r>
            <a:endParaRPr lang="zh-CN" altLang="en-US"/>
          </a:p>
        </p:txBody>
      </p:sp>
      <p:sp>
        <p:nvSpPr>
          <p:cNvPr id="3" name="Content Placeholder 2"/>
          <p:cNvSpPr>
            <a:spLocks noGrp="1"/>
          </p:cNvSpPr>
          <p:nvPr>
            <p:ph idx="1"/>
          </p:nvPr>
        </p:nvSpPr>
        <p:spPr>
          <a:xfrm>
            <a:off x="647700" y="1673860"/>
            <a:ext cx="10515600" cy="4351338"/>
          </a:xfrm>
        </p:spPr>
        <p:txBody>
          <a:bodyPr/>
          <a:p>
            <a:r>
              <a:rPr lang="en-US"/>
              <a:t>https://github.com/g-truc/glm</a:t>
            </a:r>
            <a:endParaRPr lang="en-US"/>
          </a:p>
          <a:p>
            <a:r>
              <a:rPr lang="en-US"/>
              <a:t>glm </a:t>
            </a:r>
            <a:r>
              <a:rPr lang="zh-CN" altLang="en-US"/>
              <a:t>和</a:t>
            </a:r>
            <a:r>
              <a:rPr lang="en-US" altLang="zh-CN"/>
              <a:t> glsl </a:t>
            </a:r>
            <a:r>
              <a:rPr lang="zh-CN" altLang="en-US"/>
              <a:t>的语法如出一辙，学会了</a:t>
            </a:r>
            <a:r>
              <a:rPr lang="en-US" altLang="zh-CN"/>
              <a:t> glsl </a:t>
            </a:r>
            <a:r>
              <a:rPr lang="zh-CN" altLang="en-US"/>
              <a:t>等于学会了</a:t>
            </a:r>
            <a:r>
              <a:rPr lang="en-US" altLang="zh-CN"/>
              <a:t> glm</a:t>
            </a:r>
            <a:r>
              <a:rPr lang="zh-CN" altLang="en-US"/>
              <a:t>，反之亦然。</a:t>
            </a:r>
            <a:endParaRPr lang="zh-CN" altLang="en-US"/>
          </a:p>
          <a:p>
            <a:r>
              <a:rPr lang="zh-CN" altLang="en-US"/>
              <a:t>选择这款最接近</a:t>
            </a:r>
            <a:r>
              <a:rPr lang="en-US" altLang="zh-CN"/>
              <a:t> glsl </a:t>
            </a:r>
            <a:r>
              <a:rPr lang="zh-CN" altLang="en-US"/>
              <a:t>语法的矢量库将会大大节省我们的重复学习成本。</a:t>
            </a:r>
            <a:endParaRPr lang="zh-CN" altLang="en-US"/>
          </a:p>
          <a:p>
            <a:r>
              <a:rPr lang="zh-CN" altLang="en-US"/>
              <a:t>此外，</a:t>
            </a:r>
            <a:r>
              <a:rPr lang="en-US" altLang="zh-CN"/>
              <a:t>glm </a:t>
            </a:r>
            <a:r>
              <a:rPr lang="zh-CN" altLang="en-US"/>
              <a:t>还支持</a:t>
            </a:r>
            <a:r>
              <a:rPr lang="en-US" altLang="zh-CN"/>
              <a:t> SIMD</a:t>
            </a:r>
            <a:r>
              <a:rPr lang="zh-CN" altLang="en-US"/>
              <a:t>，支持</a:t>
            </a:r>
            <a:r>
              <a:rPr lang="en-US" altLang="zh-CN"/>
              <a:t> CUDA</a:t>
            </a:r>
            <a:r>
              <a:rPr lang="zh-CN" altLang="en-US"/>
              <a:t>，虽然本课程用不到。</a:t>
            </a:r>
            <a:endParaRPr lang="zh-CN" altLang="en-US"/>
          </a:p>
        </p:txBody>
      </p:sp>
      <p:pic>
        <p:nvPicPr>
          <p:cNvPr id="4" name="Picture 3"/>
          <p:cNvPicPr>
            <a:picLocks noChangeAspect="1"/>
          </p:cNvPicPr>
          <p:nvPr/>
        </p:nvPicPr>
        <p:blipFill>
          <a:blip r:embed="rId1"/>
          <a:stretch>
            <a:fillRect/>
          </a:stretch>
        </p:blipFill>
        <p:spPr>
          <a:xfrm>
            <a:off x="9401175" y="633095"/>
            <a:ext cx="1908175" cy="1192530"/>
          </a:xfrm>
          <a:prstGeom prst="rect">
            <a:avLst/>
          </a:prstGeom>
        </p:spPr>
      </p:pic>
      <p:pic>
        <p:nvPicPr>
          <p:cNvPr id="6" name="Picture 5" descr="carbon(14)"/>
          <p:cNvPicPr>
            <a:picLocks noChangeAspect="1"/>
          </p:cNvPicPr>
          <p:nvPr/>
        </p:nvPicPr>
        <p:blipFill>
          <a:blip r:embed="rId2"/>
          <a:stretch>
            <a:fillRect/>
          </a:stretch>
        </p:blipFill>
        <p:spPr>
          <a:xfrm>
            <a:off x="2643505" y="3256915"/>
            <a:ext cx="6905625" cy="360108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a:t>
            </a:r>
            <a:r>
              <a:rPr lang="zh-CN" altLang="en-US"/>
              <a:t>系列术语全家桶总结</a:t>
            </a:r>
            <a:endParaRPr lang="zh-CN" altLang="en-US"/>
          </a:p>
        </p:txBody>
      </p:sp>
      <p:sp>
        <p:nvSpPr>
          <p:cNvPr id="3" name="Content Placeholder 2"/>
          <p:cNvSpPr>
            <a:spLocks noGrp="1"/>
          </p:cNvSpPr>
          <p:nvPr>
            <p:ph idx="1"/>
          </p:nvPr>
        </p:nvSpPr>
        <p:spPr/>
        <p:txBody>
          <a:bodyPr/>
          <a:p>
            <a:r>
              <a:rPr lang="en-US" altLang="zh-CN"/>
              <a:t>API</a:t>
            </a:r>
            <a:r>
              <a:rPr lang="zh-CN" altLang="en-US"/>
              <a:t>：</a:t>
            </a:r>
            <a:r>
              <a:rPr lang="en-US" altLang="zh-CN"/>
              <a:t>opengl</a:t>
            </a:r>
            <a:r>
              <a:rPr lang="zh-CN" altLang="en-US"/>
              <a:t>（个人电脑）、</a:t>
            </a:r>
            <a:r>
              <a:rPr lang="en-US" altLang="zh-CN"/>
              <a:t>opengl es</a:t>
            </a:r>
            <a:r>
              <a:rPr lang="zh-CN" altLang="en-US"/>
              <a:t>（嵌入式平台）、</a:t>
            </a:r>
            <a:r>
              <a:rPr lang="en-US" altLang="zh-CN"/>
              <a:t>vulkan</a:t>
            </a:r>
            <a:r>
              <a:rPr lang="zh-CN" altLang="en-US"/>
              <a:t>、</a:t>
            </a:r>
            <a:r>
              <a:rPr lang="en-US" altLang="zh-CN"/>
              <a:t>metal</a:t>
            </a:r>
            <a:r>
              <a:rPr lang="zh-CN" altLang="en-US"/>
              <a:t>、</a:t>
            </a:r>
            <a:r>
              <a:rPr lang="en-US" altLang="zh-CN"/>
              <a:t>directx</a:t>
            </a:r>
            <a:endParaRPr lang="zh-CN" altLang="en-US"/>
          </a:p>
          <a:p>
            <a:r>
              <a:rPr lang="en-US" altLang="zh-CN"/>
              <a:t>OpenGL </a:t>
            </a:r>
            <a:r>
              <a:rPr lang="zh-CN" altLang="en-US"/>
              <a:t>模式：</a:t>
            </a:r>
            <a:r>
              <a:rPr lang="en-US" altLang="zh-CN"/>
              <a:t>compatible</a:t>
            </a:r>
            <a:r>
              <a:rPr lang="zh-CN" altLang="en-US"/>
              <a:t>（为</a:t>
            </a:r>
            <a:r>
              <a:rPr lang="zh-CN" altLang="en-US">
                <a:sym typeface="+mn-ea"/>
              </a:rPr>
              <a:t>兼容性</a:t>
            </a:r>
            <a:r>
              <a:rPr lang="zh-CN" altLang="en-US"/>
              <a:t>保留老功能），</a:t>
            </a:r>
            <a:r>
              <a:rPr lang="en-US" altLang="zh-CN"/>
              <a:t>core</a:t>
            </a:r>
            <a:r>
              <a:rPr lang="zh-CN" altLang="en-US"/>
              <a:t>（仅保留最新功能）</a:t>
            </a:r>
            <a:endParaRPr lang="en-US" altLang="zh-CN"/>
          </a:p>
          <a:p>
            <a:r>
              <a:rPr lang="zh-CN" altLang="en-US"/>
              <a:t>上下文创建：</a:t>
            </a:r>
            <a:r>
              <a:rPr lang="en-US" altLang="zh-CN"/>
              <a:t>wgl</a:t>
            </a:r>
            <a:r>
              <a:rPr lang="zh-CN" altLang="en-US"/>
              <a:t>（</a:t>
            </a:r>
            <a:r>
              <a:rPr lang="en-US" altLang="zh-CN"/>
              <a:t>Wendous</a:t>
            </a:r>
            <a:r>
              <a:rPr lang="zh-CN" altLang="en-US"/>
              <a:t>）、</a:t>
            </a:r>
            <a:r>
              <a:rPr lang="en-US" altLang="zh-CN"/>
              <a:t>glx</a:t>
            </a:r>
            <a:r>
              <a:rPr lang="zh-CN" altLang="en-US"/>
              <a:t>（</a:t>
            </a:r>
            <a:r>
              <a:rPr lang="en-US" altLang="zh-CN"/>
              <a:t>Linux</a:t>
            </a:r>
            <a:r>
              <a:rPr lang="zh-CN" altLang="en-US"/>
              <a:t>）、</a:t>
            </a:r>
            <a:r>
              <a:rPr lang="en-US" altLang="zh-CN"/>
              <a:t>egl</a:t>
            </a:r>
            <a:r>
              <a:rPr lang="zh-CN" altLang="en-US"/>
              <a:t>（嵌入式平台）</a:t>
            </a:r>
            <a:endParaRPr lang="zh-CN" altLang="en-US"/>
          </a:p>
          <a:p>
            <a:r>
              <a:rPr lang="zh-CN" altLang="en-US"/>
              <a:t>窗口创建：</a:t>
            </a:r>
            <a:r>
              <a:rPr lang="en-US"/>
              <a:t>glfw</a:t>
            </a:r>
            <a:r>
              <a:rPr lang="zh-CN" altLang="en-US"/>
              <a:t>、</a:t>
            </a:r>
            <a:r>
              <a:rPr lang="en-US" altLang="zh-CN"/>
              <a:t>glut</a:t>
            </a:r>
            <a:endParaRPr lang="zh-CN" altLang="en-US"/>
          </a:p>
          <a:p>
            <a:r>
              <a:rPr lang="en-US" altLang="zh-CN"/>
              <a:t>API </a:t>
            </a:r>
            <a:r>
              <a:rPr lang="zh-CN" altLang="en-US"/>
              <a:t>加载器：</a:t>
            </a:r>
            <a:r>
              <a:rPr lang="en-US" altLang="zh-CN"/>
              <a:t>glad</a:t>
            </a:r>
            <a:r>
              <a:rPr lang="zh-CN" altLang="en-US"/>
              <a:t>、</a:t>
            </a:r>
            <a:r>
              <a:rPr lang="en-US" altLang="zh-CN"/>
              <a:t>glew</a:t>
            </a:r>
            <a:endParaRPr lang="zh-CN" altLang="en-US"/>
          </a:p>
          <a:p>
            <a:r>
              <a:rPr lang="zh-CN" altLang="en-US"/>
              <a:t>数学矢量库：</a:t>
            </a:r>
            <a:r>
              <a:rPr lang="en-US" altLang="zh-CN"/>
              <a:t>glm</a:t>
            </a:r>
            <a:endParaRPr lang="en-US" altLang="zh-CN"/>
          </a:p>
          <a:p>
            <a:r>
              <a:rPr lang="zh-CN" altLang="en-US"/>
              <a:t>着色器语言：</a:t>
            </a:r>
            <a:r>
              <a:rPr lang="en-US" altLang="zh-CN"/>
              <a:t>glsl</a:t>
            </a:r>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a:t>
            </a:r>
            <a:r>
              <a:rPr lang="zh-CN" altLang="en-US"/>
              <a:t>系列术语全家桶</a:t>
            </a:r>
            <a:r>
              <a:rPr lang="zh-CN" altLang="en-US">
                <a:sym typeface="+mn-ea"/>
              </a:rPr>
              <a:t>总结</a:t>
            </a:r>
            <a:endParaRPr lang="zh-CN" altLang="en-US"/>
          </a:p>
        </p:txBody>
      </p:sp>
      <p:sp>
        <p:nvSpPr>
          <p:cNvPr id="3" name="Content Placeholder 2"/>
          <p:cNvSpPr>
            <a:spLocks noGrp="1"/>
          </p:cNvSpPr>
          <p:nvPr>
            <p:ph idx="1"/>
          </p:nvPr>
        </p:nvSpPr>
        <p:spPr/>
        <p:txBody>
          <a:bodyPr/>
          <a:p>
            <a:r>
              <a:rPr lang="en-US" altLang="zh-CN"/>
              <a:t>API</a:t>
            </a:r>
            <a:r>
              <a:rPr lang="zh-CN" altLang="en-US"/>
              <a:t>：为方便实验，采用容易上手，兼容性强的</a:t>
            </a:r>
            <a:r>
              <a:rPr lang="en-US" altLang="zh-CN"/>
              <a:t> opengl</a:t>
            </a:r>
            <a:endParaRPr lang="en-US" altLang="zh-CN"/>
          </a:p>
          <a:p>
            <a:r>
              <a:rPr lang="en-US" altLang="zh-CN">
                <a:sym typeface="+mn-ea"/>
              </a:rPr>
              <a:t>OpenGL </a:t>
            </a:r>
            <a:r>
              <a:rPr lang="zh-CN" altLang="en-US">
                <a:sym typeface="+mn-ea"/>
              </a:rPr>
              <a:t>模式：我们用</a:t>
            </a:r>
            <a:r>
              <a:rPr lang="en-US" altLang="zh-CN">
                <a:sym typeface="+mn-ea"/>
              </a:rPr>
              <a:t> </a:t>
            </a:r>
            <a:r>
              <a:rPr lang="en-US">
                <a:sym typeface="+mn-ea"/>
              </a:rPr>
              <a:t>core</a:t>
            </a:r>
            <a:r>
              <a:rPr lang="zh-CN" altLang="en-US">
                <a:sym typeface="+mn-ea"/>
              </a:rPr>
              <a:t>，直接上手现代</a:t>
            </a:r>
            <a:r>
              <a:rPr lang="en-US" altLang="zh-CN">
                <a:sym typeface="+mn-ea"/>
              </a:rPr>
              <a:t> API</a:t>
            </a:r>
            <a:r>
              <a:rPr lang="zh-CN" altLang="en-US">
                <a:sym typeface="+mn-ea"/>
              </a:rPr>
              <a:t>，避开古代</a:t>
            </a:r>
            <a:r>
              <a:rPr lang="en-US" altLang="zh-CN">
                <a:sym typeface="+mn-ea"/>
              </a:rPr>
              <a:t> OpenGL </a:t>
            </a:r>
            <a:r>
              <a:rPr lang="zh-CN" altLang="en-US">
                <a:sym typeface="+mn-ea"/>
              </a:rPr>
              <a:t>的又臭又长</a:t>
            </a:r>
            <a:endParaRPr lang="en-US" altLang="zh-CN"/>
          </a:p>
          <a:p>
            <a:r>
              <a:rPr lang="zh-CN" altLang="en-US"/>
              <a:t>上下文创建：不需要我们程序员考虑，已经被</a:t>
            </a:r>
            <a:r>
              <a:rPr lang="zh-CN" altLang="en-US">
                <a:sym typeface="+mn-ea"/>
              </a:rPr>
              <a:t>跨平台的</a:t>
            </a:r>
            <a:r>
              <a:rPr lang="en-US" altLang="zh-CN"/>
              <a:t> glfw </a:t>
            </a:r>
            <a:r>
              <a:rPr lang="zh-CN" altLang="en-US"/>
              <a:t>或</a:t>
            </a:r>
            <a:r>
              <a:rPr lang="en-US" altLang="zh-CN"/>
              <a:t> glut </a:t>
            </a:r>
            <a:r>
              <a:rPr lang="zh-CN" altLang="en-US"/>
              <a:t>全权接管</a:t>
            </a:r>
            <a:endParaRPr lang="zh-CN" altLang="en-US"/>
          </a:p>
          <a:p>
            <a:r>
              <a:rPr lang="zh-CN" altLang="en-US"/>
              <a:t>窗口创建：我推荐</a:t>
            </a:r>
            <a:r>
              <a:rPr lang="en-US" altLang="zh-CN"/>
              <a:t> glfw</a:t>
            </a:r>
            <a:r>
              <a:rPr lang="zh-CN" altLang="en-US"/>
              <a:t>，因为他比较新，而且用的人比较多</a:t>
            </a:r>
            <a:endParaRPr lang="zh-CN" altLang="en-US"/>
          </a:p>
          <a:p>
            <a:r>
              <a:rPr lang="en-US" altLang="zh-CN"/>
              <a:t>API </a:t>
            </a:r>
            <a:r>
              <a:rPr lang="zh-CN" altLang="en-US"/>
              <a:t>加载器：如果需要现代</a:t>
            </a:r>
            <a:r>
              <a:rPr lang="en-US" altLang="zh-CN"/>
              <a:t> OpenGL</a:t>
            </a:r>
            <a:r>
              <a:rPr lang="zh-CN" altLang="en-US"/>
              <a:t>（</a:t>
            </a:r>
            <a:r>
              <a:rPr lang="en-US" altLang="zh-CN"/>
              <a:t>2.0 </a:t>
            </a:r>
            <a:r>
              <a:rPr lang="zh-CN" altLang="en-US"/>
              <a:t>以上）就必须用一款加载器，我们选择</a:t>
            </a:r>
            <a:r>
              <a:rPr lang="en-US" altLang="zh-CN"/>
              <a:t> glad</a:t>
            </a:r>
            <a:endParaRPr lang="zh-CN" altLang="en-US"/>
          </a:p>
          <a:p>
            <a:r>
              <a:rPr lang="zh-CN" altLang="en-US"/>
              <a:t>数学矢量库：</a:t>
            </a:r>
            <a:r>
              <a:rPr lang="en-US" altLang="zh-CN"/>
              <a:t>glm </a:t>
            </a:r>
            <a:r>
              <a:rPr lang="zh-CN" altLang="en-US"/>
              <a:t>在</a:t>
            </a:r>
            <a:r>
              <a:rPr lang="en-US" altLang="zh-CN"/>
              <a:t> C++ </a:t>
            </a:r>
            <a:r>
              <a:rPr lang="zh-CN" altLang="en-US"/>
              <a:t>中</a:t>
            </a:r>
            <a:r>
              <a:rPr lang="zh-CN" altLang="en-US">
                <a:sym typeface="+mn-ea"/>
              </a:rPr>
              <a:t>模仿</a:t>
            </a:r>
            <a:r>
              <a:rPr lang="en-US" altLang="zh-CN">
                <a:sym typeface="+mn-ea"/>
              </a:rPr>
              <a:t> glsl </a:t>
            </a:r>
            <a:r>
              <a:rPr lang="zh-CN" altLang="en-US">
                <a:sym typeface="+mn-ea"/>
              </a:rPr>
              <a:t>中的</a:t>
            </a:r>
            <a:r>
              <a:rPr lang="en-US" altLang="zh-CN">
                <a:sym typeface="+mn-ea"/>
              </a:rPr>
              <a:t> vec3 </a:t>
            </a:r>
            <a:r>
              <a:rPr lang="zh-CN" altLang="en-US">
                <a:sym typeface="+mn-ea"/>
              </a:rPr>
              <a:t>语法，减少重复学习的成本</a:t>
            </a:r>
            <a:endParaRPr lang="en-US" altLang="zh-CN"/>
          </a:p>
          <a:p>
            <a:r>
              <a:rPr lang="zh-CN" altLang="en-US"/>
              <a:t>着色器语言：</a:t>
            </a:r>
            <a:r>
              <a:rPr lang="en-US" altLang="zh-CN"/>
              <a:t>glsl</a:t>
            </a:r>
            <a:r>
              <a:rPr lang="zh-CN" altLang="en-US"/>
              <a:t>，</a:t>
            </a:r>
            <a:r>
              <a:rPr lang="en-US" altLang="zh-CN"/>
              <a:t>opengl </a:t>
            </a:r>
            <a:r>
              <a:rPr lang="zh-CN" altLang="en-US"/>
              <a:t>专属着色器语言，可以通过玩</a:t>
            </a:r>
            <a:r>
              <a:rPr lang="en-US" altLang="zh-CN"/>
              <a:t> shadertoy </a:t>
            </a:r>
            <a:r>
              <a:rPr lang="zh-CN" altLang="en-US"/>
              <a:t>来学习</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课程竞争力</a:t>
            </a:r>
            <a:endParaRPr lang="en-US" altLang="zh-CN">
              <a:sym typeface="+mn-ea"/>
            </a:endParaRPr>
          </a:p>
        </p:txBody>
      </p:sp>
      <p:sp>
        <p:nvSpPr>
          <p:cNvPr id="3" name="Content Placeholder 2"/>
          <p:cNvSpPr>
            <a:spLocks noGrp="1"/>
          </p:cNvSpPr>
          <p:nvPr>
            <p:ph idx="1"/>
          </p:nvPr>
        </p:nvSpPr>
        <p:spPr/>
        <p:txBody>
          <a:bodyPr/>
          <a:p>
            <a:r>
              <a:rPr lang="zh-CN" altLang="en-US">
                <a:sym typeface="+mn-ea"/>
              </a:rPr>
              <a:t>小彭老师的</a:t>
            </a:r>
            <a:r>
              <a:rPr lang="en-US" altLang="zh-CN">
                <a:sym typeface="+mn-ea"/>
              </a:rPr>
              <a:t> OpenGL </a:t>
            </a:r>
            <a:r>
              <a:rPr lang="zh-CN" altLang="en-US">
                <a:sym typeface="+mn-ea"/>
              </a:rPr>
              <a:t>引擎实战课</a:t>
            </a:r>
            <a:r>
              <a:rPr lang="en-US" altLang="zh-CN">
                <a:sym typeface="+mn-ea"/>
              </a:rPr>
              <a:t> vs GAMES104 </a:t>
            </a:r>
            <a:r>
              <a:rPr lang="zh-CN" altLang="en-US">
                <a:sym typeface="+mn-ea"/>
              </a:rPr>
              <a:t>的</a:t>
            </a:r>
            <a:r>
              <a:rPr lang="en-US" altLang="zh-CN">
                <a:sym typeface="+mn-ea"/>
              </a:rPr>
              <a:t> Piccolo </a:t>
            </a:r>
            <a:r>
              <a:rPr lang="zh-CN" altLang="en-US">
                <a:sym typeface="+mn-ea"/>
              </a:rPr>
              <a:t>引擎。</a:t>
            </a:r>
            <a:endParaRPr lang="zh-CN" altLang="en-US">
              <a:sym typeface="+mn-ea"/>
            </a:endParaRPr>
          </a:p>
          <a:p>
            <a:r>
              <a:rPr lang="zh-CN" altLang="en-US">
                <a:sym typeface="+mn-ea"/>
              </a:rPr>
              <a:t>共同点</a:t>
            </a:r>
            <a:r>
              <a:rPr lang="en-US" altLang="zh-CN">
                <a:sym typeface="+mn-ea"/>
              </a:rPr>
              <a:t>1</a:t>
            </a:r>
            <a:r>
              <a:rPr lang="zh-CN" altLang="en-US">
                <a:sym typeface="+mn-ea"/>
              </a:rPr>
              <a:t>：免费收看，打造一个实验小引擎，代码开源，方便同学们学习参照。</a:t>
            </a:r>
            <a:endParaRPr lang="zh-CN" altLang="en-US">
              <a:sym typeface="+mn-ea"/>
            </a:endParaRPr>
          </a:p>
          <a:p>
            <a:r>
              <a:rPr lang="zh-CN" altLang="en-US">
                <a:sym typeface="+mn-ea"/>
              </a:rPr>
              <a:t>优势</a:t>
            </a:r>
            <a:r>
              <a:rPr lang="en-US" altLang="zh-CN">
                <a:sym typeface="+mn-ea"/>
              </a:rPr>
              <a:t>1</a:t>
            </a:r>
            <a:r>
              <a:rPr lang="zh-CN" altLang="en-US">
                <a:sym typeface="+mn-ea"/>
              </a:rPr>
              <a:t>：代码简单精炼，第三方依赖库全部在项目源码中自带，更容易构建。</a:t>
            </a:r>
            <a:endParaRPr lang="zh-CN" altLang="en-US">
              <a:sym typeface="+mn-ea"/>
            </a:endParaRPr>
          </a:p>
          <a:p>
            <a:r>
              <a:rPr lang="zh-CN" altLang="en-US">
                <a:sym typeface="+mn-ea"/>
              </a:rPr>
              <a:t>优势</a:t>
            </a:r>
            <a:r>
              <a:rPr lang="en-US" altLang="zh-CN">
                <a:sym typeface="+mn-ea"/>
              </a:rPr>
              <a:t>2</a:t>
            </a:r>
            <a:r>
              <a:rPr lang="zh-CN" altLang="en-US">
                <a:sym typeface="+mn-ea"/>
              </a:rPr>
              <a:t>：基于更易学的</a:t>
            </a:r>
            <a:r>
              <a:rPr lang="en-US" altLang="zh-CN">
                <a:sym typeface="+mn-ea"/>
              </a:rPr>
              <a:t> OpenGL</a:t>
            </a:r>
            <a:r>
              <a:rPr lang="zh-CN" altLang="en-US">
                <a:sym typeface="+mn-ea"/>
              </a:rPr>
              <a:t>，而不是都没学会走就开始学着跑的</a:t>
            </a:r>
            <a:r>
              <a:rPr lang="en-US" altLang="zh-CN">
                <a:sym typeface="+mn-ea"/>
              </a:rPr>
              <a:t> Vulkan</a:t>
            </a:r>
            <a:r>
              <a:rPr lang="zh-CN" altLang="en-US">
                <a:sym typeface="+mn-ea"/>
              </a:rPr>
              <a:t>。</a:t>
            </a:r>
            <a:endParaRPr lang="zh-CN" altLang="en-US">
              <a:sym typeface="+mn-ea"/>
            </a:endParaRPr>
          </a:p>
          <a:p>
            <a:r>
              <a:rPr lang="zh-CN" altLang="en-US">
                <a:sym typeface="+mn-ea"/>
              </a:rPr>
              <a:t>优势</a:t>
            </a:r>
            <a:r>
              <a:rPr lang="en-US" altLang="zh-CN">
                <a:sym typeface="+mn-ea"/>
              </a:rPr>
              <a:t>3</a:t>
            </a:r>
            <a:r>
              <a:rPr lang="zh-CN" altLang="en-US">
                <a:sym typeface="+mn-ea"/>
              </a:rPr>
              <a:t>：本课程更注重实战，对着代码讲解，</a:t>
            </a:r>
            <a:r>
              <a:rPr lang="en-US" altLang="zh-CN">
                <a:sym typeface="+mn-ea"/>
              </a:rPr>
              <a:t>Piccolo </a:t>
            </a:r>
            <a:r>
              <a:rPr lang="zh-CN" altLang="en-US">
                <a:sym typeface="+mn-ea"/>
              </a:rPr>
              <a:t>虽有源码，上课却念</a:t>
            </a:r>
            <a:r>
              <a:rPr lang="en-US" altLang="zh-CN">
                <a:sym typeface="+mn-ea"/>
              </a:rPr>
              <a:t> PPT </a:t>
            </a:r>
            <a:r>
              <a:rPr lang="zh-CN" altLang="en-US">
                <a:sym typeface="+mn-ea"/>
              </a:rPr>
              <a:t>讲稿。</a:t>
            </a:r>
            <a:endParaRPr lang="zh-CN" altLang="en-US">
              <a:sym typeface="+mn-ea"/>
            </a:endParaRPr>
          </a:p>
          <a:p>
            <a:r>
              <a:rPr lang="zh-CN" altLang="en-US">
                <a:sym typeface="+mn-ea"/>
              </a:rPr>
              <a:t>优势</a:t>
            </a:r>
            <a:r>
              <a:rPr lang="en-US" altLang="zh-CN">
                <a:sym typeface="+mn-ea"/>
              </a:rPr>
              <a:t>4</a:t>
            </a:r>
            <a:r>
              <a:rPr lang="zh-CN" altLang="en-US">
                <a:sym typeface="+mn-ea"/>
              </a:rPr>
              <a:t>：每一个专业术语，都会中英文对照，并用生动形象的比喻手法解释。</a:t>
            </a:r>
            <a:endParaRPr lang="zh-CN" altLang="en-US">
              <a:sym typeface="+mn-ea"/>
            </a:endParaRPr>
          </a:p>
          <a:p>
            <a:r>
              <a:rPr lang="zh-CN" altLang="en-US">
                <a:sym typeface="+mn-ea"/>
              </a:rPr>
              <a:t>优势</a:t>
            </a:r>
            <a:r>
              <a:rPr lang="en-US" altLang="zh-CN">
                <a:sym typeface="+mn-ea"/>
              </a:rPr>
              <a:t>5</a:t>
            </a:r>
            <a:r>
              <a:rPr lang="zh-CN" altLang="en-US">
                <a:sym typeface="+mn-ea"/>
              </a:rPr>
              <a:t>：本课程面向零基础或图形学初学者，全中文课件，进一步降低入学门槛。</a:t>
            </a:r>
            <a:endParaRPr lang="zh-CN" altLang="en-US">
              <a:sym typeface="+mn-ea"/>
            </a:endParaRPr>
          </a:p>
          <a:p>
            <a:r>
              <a:rPr lang="zh-CN" altLang="en-US"/>
              <a:t>如果本课程收视率理想，将会在下一季继续推出对标</a:t>
            </a:r>
            <a:r>
              <a:rPr lang="en-US" altLang="zh-CN"/>
              <a:t> GAMES201 </a:t>
            </a:r>
            <a:r>
              <a:rPr lang="zh-CN" altLang="en-US"/>
              <a:t>的物理仿真课程。</a:t>
            </a:r>
            <a:endParaRPr lang="zh-CN" altLang="en-US"/>
          </a:p>
        </p:txBody>
      </p:sp>
      <p:pic>
        <p:nvPicPr>
          <p:cNvPr id="5" name="Picture 4"/>
          <p:cNvPicPr>
            <a:picLocks noChangeAspect="1"/>
          </p:cNvPicPr>
          <p:nvPr/>
        </p:nvPicPr>
        <p:blipFill>
          <a:blip r:embed="rId1"/>
          <a:stretch>
            <a:fillRect/>
          </a:stretch>
        </p:blipFill>
        <p:spPr>
          <a:xfrm>
            <a:off x="7421245" y="0"/>
            <a:ext cx="4770755" cy="1431290"/>
          </a:xfrm>
          <a:prstGeom prst="rect">
            <a:avLst/>
          </a:prstGeom>
        </p:spPr>
      </p:pic>
      <p:pic>
        <p:nvPicPr>
          <p:cNvPr id="6" name="Picture 5"/>
          <p:cNvPicPr>
            <a:picLocks noChangeAspect="1"/>
          </p:cNvPicPr>
          <p:nvPr/>
        </p:nvPicPr>
        <p:blipFill>
          <a:blip r:embed="rId2"/>
          <a:stretch>
            <a:fillRect/>
          </a:stretch>
        </p:blipFill>
        <p:spPr>
          <a:xfrm>
            <a:off x="4659630" y="119380"/>
            <a:ext cx="1192530" cy="1192530"/>
          </a:xfrm>
          <a:prstGeom prst="rect">
            <a:avLst/>
          </a:prstGeom>
        </p:spPr>
      </p:pic>
      <p:sp>
        <p:nvSpPr>
          <p:cNvPr id="7" name="Rectangles 6"/>
          <p:cNvSpPr/>
          <p:nvPr/>
        </p:nvSpPr>
        <p:spPr>
          <a:xfrm>
            <a:off x="6165533" y="300990"/>
            <a:ext cx="941070" cy="829945"/>
          </a:xfrm>
          <a:prstGeom prst="rect">
            <a:avLst/>
          </a:prstGeom>
          <a:noFill/>
          <a:ln>
            <a:noFill/>
          </a:ln>
        </p:spPr>
        <p:txBody>
          <a:bodyPr wrap="none" rtlCol="0" anchor="t">
            <a:spAutoFit/>
          </a:bodyPr>
          <a:p>
            <a:pPr algn="ctr"/>
            <a:r>
              <a:rPr lang="en-US" altLang="zh-CN" sz="4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HYTangMeiRen 45W" panose="00020600040101010101" charset="-122"/>
                <a:ea typeface="HYTangMeiRen 45W" panose="00020600040101010101" charset="-122"/>
              </a:rPr>
              <a:t>VS</a:t>
            </a:r>
            <a:endParaRPr lang="en-US" altLang="zh-CN" sz="4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HYTangMeiRen 45W" panose="00020600040101010101" charset="-122"/>
              <a:ea typeface="HYTangMeiRen 45W" panose="00020600040101010101"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链接现代</a:t>
            </a:r>
            <a:r>
              <a:rPr lang="en-US" altLang="zh-CN"/>
              <a:t> OpenGL </a:t>
            </a:r>
            <a:r>
              <a:rPr lang="zh-CN"/>
              <a:t>所需第三方库</a:t>
            </a:r>
            <a:endParaRPr lang="zh-CN"/>
          </a:p>
        </p:txBody>
      </p:sp>
      <p:sp>
        <p:nvSpPr>
          <p:cNvPr id="3" name="Content Placeholder 2"/>
          <p:cNvSpPr>
            <a:spLocks noGrp="1"/>
          </p:cNvSpPr>
          <p:nvPr>
            <p:ph idx="1"/>
          </p:nvPr>
        </p:nvSpPr>
        <p:spPr/>
        <p:txBody>
          <a:bodyPr>
            <a:normAutofit/>
          </a:bodyPr>
          <a:p>
            <a:r>
              <a:t>add_subdirectory(glm)</a:t>
            </a:r>
          </a:p>
          <a:p>
            <a:r>
              <a:t>target_link_libraries(main PUBLIC glm)</a:t>
            </a:r>
          </a:p>
          <a:p>
            <a:r>
              <a:t>add_subdirectory(glfw)</a:t>
            </a:r>
          </a:p>
          <a:p>
            <a:r>
              <a:t>target_link_libraries(main PUBLIC glfw)</a:t>
            </a:r>
          </a:p>
          <a:p>
            <a:r>
              <a:rPr>
                <a:sym typeface="+mn-ea"/>
              </a:rPr>
              <a:t>add_subdirectory(gl</a:t>
            </a:r>
            <a:r>
              <a:rPr lang="en-US">
                <a:sym typeface="+mn-ea"/>
              </a:rPr>
              <a:t>ad</a:t>
            </a:r>
            <a:r>
              <a:rPr>
                <a:sym typeface="+mn-ea"/>
              </a:rPr>
              <a:t>)</a:t>
            </a:r>
            <a:endParaRPr>
              <a:sym typeface="+mn-ea"/>
            </a:endParaRPr>
          </a:p>
          <a:p>
            <a:r>
              <a:rPr>
                <a:sym typeface="+mn-ea"/>
              </a:rPr>
              <a:t>target_link_libraries(main PUBLIC gl</a:t>
            </a:r>
            <a:r>
              <a:rPr lang="en-US">
                <a:sym typeface="+mn-ea"/>
              </a:rPr>
              <a:t>ad</a:t>
            </a:r>
            <a:r>
              <a:rPr>
                <a:sym typeface="+mn-ea"/>
              </a:rPr>
              <a:t>)</a:t>
            </a:r>
            <a:endParaRPr>
              <a:sym typeface="+mn-ea"/>
            </a:endParaRPr>
          </a:p>
          <a:p/>
          <a:p>
            <a:r>
              <a:rPr lang="zh-CN" altLang="en-US"/>
              <a:t>在我们的实验源码中，已经预先帮你下载好了</a:t>
            </a:r>
            <a:r>
              <a:rPr lang="en-US" altLang="zh-CN"/>
              <a:t> glm</a:t>
            </a:r>
            <a:r>
              <a:rPr lang="zh-CN" altLang="en-US"/>
              <a:t>、</a:t>
            </a:r>
            <a:r>
              <a:rPr lang="en-US" altLang="zh-CN"/>
              <a:t>glfw </a:t>
            </a:r>
            <a:r>
              <a:rPr lang="zh-CN" altLang="en-US"/>
              <a:t>和</a:t>
            </a:r>
            <a:r>
              <a:rPr lang="en-US" altLang="zh-CN"/>
              <a:t> glad </a:t>
            </a:r>
            <a:r>
              <a:rPr lang="zh-CN" altLang="en-US"/>
              <a:t>的源码放在项目根目录，所以这里只需要</a:t>
            </a:r>
            <a:r>
              <a:rPr lang="en-US" altLang="zh-CN"/>
              <a:t> add_subdirectory </a:t>
            </a:r>
            <a:r>
              <a:rPr lang="zh-CN" altLang="en-US"/>
              <a:t>并导入即可，构建主项目时会自动一并构建这些库。</a:t>
            </a:r>
            <a:endParaRPr lang="zh-CN" altLang="en-US"/>
          </a:p>
          <a:p>
            <a:r>
              <a:rPr lang="zh-CN" altLang="en-US"/>
              <a:t>到时候你只需要下载实验源码</a:t>
            </a:r>
            <a:r>
              <a:rPr lang="en-US" altLang="zh-CN"/>
              <a:t> https://github.com/parallel101/opengltutor</a:t>
            </a:r>
            <a:r>
              <a:rPr lang="zh-CN" altLang="en-US"/>
              <a:t>，就可以得到全部的第三方依赖</a:t>
            </a:r>
            <a:r>
              <a:rPr lang="zh-CN" altLang="en-US">
                <a:sym typeface="+mn-ea"/>
              </a:rPr>
              <a:t>库</a:t>
            </a:r>
            <a:r>
              <a:rPr lang="zh-CN" altLang="en-US"/>
              <a:t>了，不需要劳烦您再去折腾安装各种库。</a:t>
            </a:r>
            <a:endParaRPr lang="zh-CN" altLang="en-US"/>
          </a:p>
        </p:txBody>
      </p:sp>
      <p:sp>
        <p:nvSpPr>
          <p:cNvPr id="4" name="Text Box 3"/>
          <p:cNvSpPr txBox="1"/>
          <p:nvPr/>
        </p:nvSpPr>
        <p:spPr>
          <a:xfrm>
            <a:off x="6350" y="6489700"/>
            <a:ext cx="12256135" cy="368300"/>
          </a:xfrm>
          <a:prstGeom prst="rect">
            <a:avLst/>
          </a:prstGeom>
          <a:noFill/>
        </p:spPr>
        <p:txBody>
          <a:bodyPr wrap="none" rtlCol="0" anchor="t">
            <a:spAutoFit/>
          </a:bodyPr>
          <a:p>
            <a:r>
              <a:rPr lang="zh-CN" altLang="en-US">
                <a:sym typeface="+mn-ea"/>
              </a:rPr>
              <a:t>（之前我看到过一个</a:t>
            </a:r>
            <a:r>
              <a:rPr lang="en-US" altLang="zh-CN">
                <a:sym typeface="+mn-ea"/>
              </a:rPr>
              <a:t> wayland </a:t>
            </a:r>
            <a:r>
              <a:rPr lang="zh-CN" altLang="en-US">
                <a:sym typeface="+mn-ea"/>
              </a:rPr>
              <a:t>用户安装</a:t>
            </a:r>
            <a:r>
              <a:rPr lang="en-US" altLang="zh-CN">
                <a:sym typeface="+mn-ea"/>
              </a:rPr>
              <a:t> glfw-x11</a:t>
            </a:r>
            <a:r>
              <a:rPr lang="zh-CN" altLang="en-US">
                <a:sym typeface="+mn-ea"/>
              </a:rPr>
              <a:t>，结果</a:t>
            </a:r>
            <a:r>
              <a:rPr lang="en-US" altLang="zh-CN">
                <a:sym typeface="+mn-ea"/>
              </a:rPr>
              <a:t> glfwInit </a:t>
            </a:r>
            <a:r>
              <a:rPr lang="zh-CN" altLang="en-US">
                <a:sym typeface="+mn-ea"/>
              </a:rPr>
              <a:t>出错了，而这种源码构建的就没有问题，他会自带识别）</a:t>
            </a:r>
            <a:endParaRPr lang="zh-CN" altLang="en-US">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第三章：配置开发环境</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idx="1"/>
          </p:nvPr>
        </p:nvPicPr>
        <p:blipFill>
          <a:blip r:embed="rId1"/>
          <a:stretch>
            <a:fillRect/>
          </a:stretch>
        </p:blipFill>
        <p:spPr>
          <a:xfrm>
            <a:off x="457835" y="2844165"/>
            <a:ext cx="10336530" cy="4013835"/>
          </a:xfrm>
          <a:prstGeom prst="rect">
            <a:avLst/>
          </a:prstGeom>
        </p:spPr>
      </p:pic>
      <p:sp>
        <p:nvSpPr>
          <p:cNvPr id="2" name="Title 1"/>
          <p:cNvSpPr>
            <a:spLocks noGrp="1"/>
          </p:cNvSpPr>
          <p:nvPr>
            <p:ph type="title"/>
          </p:nvPr>
        </p:nvSpPr>
        <p:spPr/>
        <p:txBody>
          <a:bodyPr/>
          <a:p>
            <a:r>
              <a:rPr lang="en-US" altLang="zh-CN"/>
              <a:t>Windows OpenGL </a:t>
            </a:r>
            <a:r>
              <a:rPr lang="zh-CN" altLang="en-US"/>
              <a:t>开发环境所需文件资源共享</a:t>
            </a:r>
            <a:endParaRPr lang="zh-CN" altLang="en-US"/>
          </a:p>
        </p:txBody>
      </p:sp>
      <p:sp>
        <p:nvSpPr>
          <p:cNvPr id="5" name="Text Box 4"/>
          <p:cNvSpPr txBox="1"/>
          <p:nvPr/>
        </p:nvSpPr>
        <p:spPr>
          <a:xfrm>
            <a:off x="1023620" y="1753235"/>
            <a:ext cx="8510905" cy="922020"/>
          </a:xfrm>
          <a:prstGeom prst="rect">
            <a:avLst/>
          </a:prstGeom>
          <a:noFill/>
        </p:spPr>
        <p:txBody>
          <a:bodyPr wrap="square" rtlCol="0" anchor="t">
            <a:spAutoFit/>
          </a:bodyPr>
          <a:p>
            <a:r>
              <a:rPr lang="zh-CN" altLang="en-US">
                <a:sym typeface="+mn-ea"/>
              </a:rPr>
              <a:t>网盘分享链接：</a:t>
            </a:r>
            <a:r>
              <a:rPr lang="en-US" altLang="zh-CN">
                <a:sym typeface="+mn-ea"/>
              </a:rPr>
              <a:t>https://pan.baidu.com/s/1TZ6nVJC7DZIuUarZrGJYow</a:t>
            </a:r>
            <a:endParaRPr lang="en-US" altLang="zh-CN">
              <a:sym typeface="+mn-ea"/>
            </a:endParaRPr>
          </a:p>
          <a:p>
            <a:r>
              <a:rPr lang="zh-CN" altLang="en-US">
                <a:sym typeface="+mn-ea"/>
              </a:rPr>
              <a:t>提取码：</a:t>
            </a:r>
            <a:r>
              <a:rPr lang="en-US" altLang="zh-CN">
                <a:sym typeface="+mn-ea"/>
              </a:rPr>
              <a:t>opgl</a:t>
            </a:r>
            <a:endParaRPr lang="en-US" altLang="zh-CN">
              <a:sym typeface="+mn-ea"/>
            </a:endParaRPr>
          </a:p>
          <a:p>
            <a:r>
              <a:rPr lang="zh-CN" altLang="en-US"/>
              <a:t>对于大多数同学，只需要下载这两个红框框起来的文件：</a:t>
            </a:r>
            <a:endParaRPr lang="zh-CN" altLang="en-US"/>
          </a:p>
        </p:txBody>
      </p:sp>
      <p:pic>
        <p:nvPicPr>
          <p:cNvPr id="6" name="Picture 5"/>
          <p:cNvPicPr>
            <a:picLocks noChangeAspect="1"/>
          </p:cNvPicPr>
          <p:nvPr/>
        </p:nvPicPr>
        <p:blipFill>
          <a:blip r:embed="rId2"/>
          <a:stretch>
            <a:fillRect/>
          </a:stretch>
        </p:blipFill>
        <p:spPr>
          <a:xfrm>
            <a:off x="9907270" y="258445"/>
            <a:ext cx="2023745" cy="2412365"/>
          </a:xfrm>
          <a:prstGeom prst="rect">
            <a:avLst/>
          </a:prstGeom>
        </p:spPr>
      </p:pic>
      <p:sp>
        <p:nvSpPr>
          <p:cNvPr id="12" name="Rounded Rectangle 11"/>
          <p:cNvSpPr/>
          <p:nvPr/>
        </p:nvSpPr>
        <p:spPr>
          <a:xfrm>
            <a:off x="1185545" y="5927090"/>
            <a:ext cx="4950460" cy="27178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1185545" y="4591050"/>
            <a:ext cx="4722495" cy="27178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9"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以</a:t>
            </a:r>
            <a:r>
              <a:rPr lang="en-US" altLang="zh-CN"/>
              <a:t> </a:t>
            </a:r>
            <a:r>
              <a:rPr lang="en-US"/>
              <a:t>NVIDIA </a:t>
            </a:r>
            <a:r>
              <a:rPr lang="zh-CN" altLang="en-US"/>
              <a:t>为例：显卡驱动下载教学</a:t>
            </a:r>
            <a:endParaRPr lang="zh-CN" altLang="en-US"/>
          </a:p>
        </p:txBody>
      </p:sp>
      <p:sp>
        <p:nvSpPr>
          <p:cNvPr id="3" name="Content Placeholder 2"/>
          <p:cNvSpPr>
            <a:spLocks noGrp="1"/>
          </p:cNvSpPr>
          <p:nvPr>
            <p:ph sz="half" idx="1"/>
          </p:nvPr>
        </p:nvSpPr>
        <p:spPr>
          <a:xfrm>
            <a:off x="224790" y="1825625"/>
            <a:ext cx="6027420" cy="4351655"/>
          </a:xfrm>
        </p:spPr>
        <p:txBody>
          <a:bodyPr/>
          <a:p>
            <a:r>
              <a:rPr lang="zh-CN" altLang="en-US"/>
              <a:t>通常老板帮你</a:t>
            </a:r>
            <a:r>
              <a:rPr lang="zh-CN" altLang="en-US">
                <a:sym typeface="+mn-ea"/>
              </a:rPr>
              <a:t>“装</a:t>
            </a:r>
            <a:r>
              <a:rPr lang="zh-CN" altLang="en-US"/>
              <a:t>配电脑”的时候，驱动都已经安装好了，如果还没有安装的话，就按照本教程安装。</a:t>
            </a:r>
            <a:endParaRPr lang="zh-CN" altLang="en-US"/>
          </a:p>
          <a:p>
            <a:r>
              <a:rPr lang="zh-CN" altLang="en-US"/>
              <a:t>浏览器打开</a:t>
            </a:r>
            <a:r>
              <a:rPr lang="en-US" altLang="zh-CN"/>
              <a:t> </a:t>
            </a:r>
            <a:r>
              <a:rPr lang="en-US"/>
              <a:t>https://www.nvidia.cn/geforce/drivers</a:t>
            </a:r>
            <a:endParaRPr lang="en-US"/>
          </a:p>
          <a:p>
            <a:r>
              <a:rPr lang="zh-CN" altLang="en-US"/>
              <a:t>在“手动搜索驱动程序”中，选择你的显卡型号，操作系统版本等信息。</a:t>
            </a:r>
            <a:endParaRPr lang="zh-CN" altLang="en-US"/>
          </a:p>
          <a:p>
            <a:r>
              <a:rPr lang="zh-CN" altLang="en-US"/>
              <a:t>例如我这里选择“</a:t>
            </a:r>
            <a:r>
              <a:rPr lang="en-US" altLang="zh-CN"/>
              <a:t>20</a:t>
            </a:r>
            <a:r>
              <a:rPr lang="zh-CN" altLang="en-US"/>
              <a:t>系”“</a:t>
            </a:r>
            <a:r>
              <a:rPr lang="en-US" altLang="zh-CN"/>
              <a:t>2080</a:t>
            </a:r>
            <a:r>
              <a:rPr lang="zh-CN" altLang="en-US"/>
              <a:t>”“</a:t>
            </a:r>
            <a:r>
              <a:rPr lang="en-US" altLang="zh-CN"/>
              <a:t>Win10 64</a:t>
            </a:r>
            <a:r>
              <a:rPr lang="zh-CN" altLang="en-US"/>
              <a:t>位”</a:t>
            </a:r>
            <a:endParaRPr lang="zh-CN" altLang="en-US"/>
          </a:p>
          <a:p>
            <a:r>
              <a:rPr lang="zh-CN" altLang="en-US"/>
              <a:t>然后点击“开始搜索”。</a:t>
            </a:r>
            <a:endParaRPr lang="zh-CN" altLang="en-US"/>
          </a:p>
        </p:txBody>
      </p:sp>
      <p:pic>
        <p:nvPicPr>
          <p:cNvPr id="5" name="Content Placeholder 4"/>
          <p:cNvPicPr>
            <a:picLocks noChangeAspect="1"/>
          </p:cNvPicPr>
          <p:nvPr>
            <p:ph sz="half" idx="2"/>
          </p:nvPr>
        </p:nvPicPr>
        <p:blipFill>
          <a:blip r:embed="rId1"/>
          <a:stretch>
            <a:fillRect/>
          </a:stretch>
        </p:blipFill>
        <p:spPr>
          <a:xfrm>
            <a:off x="6467475" y="1825625"/>
            <a:ext cx="4208780" cy="4351655"/>
          </a:xfrm>
          <a:prstGeom prst="rect">
            <a:avLst/>
          </a:prstGeom>
        </p:spPr>
      </p:pic>
      <p:sp>
        <p:nvSpPr>
          <p:cNvPr id="9" name="Rounded Rectangle 8"/>
          <p:cNvSpPr/>
          <p:nvPr/>
        </p:nvSpPr>
        <p:spPr>
          <a:xfrm>
            <a:off x="7621270" y="3149600"/>
            <a:ext cx="2654935" cy="30416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621270" y="3601720"/>
            <a:ext cx="2654935" cy="30416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7621270" y="4064635"/>
            <a:ext cx="2654935" cy="30416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7" grpId="0" bldLvl="0" animBg="1"/>
      <p:bldP spid="8"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以</a:t>
            </a:r>
            <a:r>
              <a:rPr lang="en-US" altLang="zh-CN"/>
              <a:t> </a:t>
            </a:r>
            <a:r>
              <a:rPr lang="en-US"/>
              <a:t>NVIDIA </a:t>
            </a:r>
            <a:r>
              <a:rPr lang="zh-CN" altLang="en-US"/>
              <a:t>为例：显卡驱动下载</a:t>
            </a:r>
            <a:r>
              <a:rPr lang="zh-CN" altLang="en-US">
                <a:sym typeface="+mn-ea"/>
              </a:rPr>
              <a:t>教学</a:t>
            </a:r>
            <a:endParaRPr lang="zh-CN" altLang="en-US"/>
          </a:p>
        </p:txBody>
      </p:sp>
      <p:sp>
        <p:nvSpPr>
          <p:cNvPr id="3" name="Content Placeholder 2"/>
          <p:cNvSpPr>
            <a:spLocks noGrp="1"/>
          </p:cNvSpPr>
          <p:nvPr>
            <p:ph sz="half" idx="1"/>
          </p:nvPr>
        </p:nvSpPr>
        <p:spPr/>
        <p:txBody>
          <a:bodyPr/>
          <a:p>
            <a:r>
              <a:rPr lang="zh-CN" altLang="en-US"/>
              <a:t>等待片刻后，浏览器页面往下滚动。可以看到许多搜索结果，点击第一个最新的“获取下载”。</a:t>
            </a:r>
            <a:endParaRPr lang="zh-CN" altLang="en-US"/>
          </a:p>
          <a:p>
            <a:r>
              <a:rPr lang="zh-CN" altLang="en-US"/>
              <a:t>录制课程时最新的驱动版本号是</a:t>
            </a:r>
            <a:r>
              <a:rPr lang="en-US" altLang="zh-CN"/>
              <a:t> 536.23</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195695" y="1825625"/>
            <a:ext cx="4752975" cy="4351655"/>
          </a:xfrm>
          <a:prstGeom prst="rect">
            <a:avLst/>
          </a:prstGeom>
        </p:spPr>
      </p:pic>
      <p:sp>
        <p:nvSpPr>
          <p:cNvPr id="8" name="Rounded Rectangle 7"/>
          <p:cNvSpPr/>
          <p:nvPr/>
        </p:nvSpPr>
        <p:spPr>
          <a:xfrm>
            <a:off x="10092690" y="2482850"/>
            <a:ext cx="855980" cy="41148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3572510" y="2318385"/>
            <a:ext cx="8619490" cy="4539615"/>
          </a:xfrm>
          <a:prstGeom prst="rect">
            <a:avLst/>
          </a:prstGeom>
        </p:spPr>
      </p:pic>
      <p:sp>
        <p:nvSpPr>
          <p:cNvPr id="2" name="Title 1"/>
          <p:cNvSpPr>
            <a:spLocks noGrp="1"/>
          </p:cNvSpPr>
          <p:nvPr>
            <p:ph type="title"/>
          </p:nvPr>
        </p:nvSpPr>
        <p:spPr/>
        <p:txBody>
          <a:bodyPr/>
          <a:p>
            <a:r>
              <a:rPr lang="zh-CN" altLang="en-US"/>
              <a:t>以</a:t>
            </a:r>
            <a:r>
              <a:rPr lang="en-US" altLang="zh-CN"/>
              <a:t> </a:t>
            </a:r>
            <a:r>
              <a:rPr lang="en-US"/>
              <a:t>NVIDIA </a:t>
            </a:r>
            <a:r>
              <a:rPr lang="zh-CN" altLang="en-US"/>
              <a:t>为例：显卡驱动下载</a:t>
            </a:r>
            <a:r>
              <a:rPr lang="zh-CN" altLang="en-US">
                <a:sym typeface="+mn-ea"/>
              </a:rPr>
              <a:t>教学</a:t>
            </a:r>
            <a:endParaRPr lang="zh-CN" altLang="en-US"/>
          </a:p>
        </p:txBody>
      </p:sp>
      <p:sp>
        <p:nvSpPr>
          <p:cNvPr id="3" name="Content Placeholder 2"/>
          <p:cNvSpPr>
            <a:spLocks noGrp="1"/>
          </p:cNvSpPr>
          <p:nvPr>
            <p:ph sz="half" idx="1"/>
          </p:nvPr>
        </p:nvSpPr>
        <p:spPr>
          <a:xfrm>
            <a:off x="647700" y="1825625"/>
            <a:ext cx="10515600" cy="4351655"/>
          </a:xfrm>
        </p:spPr>
        <p:txBody>
          <a:bodyPr/>
          <a:p>
            <a:r>
              <a:rPr lang="zh-CN" altLang="en-US"/>
              <a:t>跳转到了一个新的页面，点击“立即下载”。文件非常大，就不放百度网盘了，</a:t>
            </a:r>
            <a:r>
              <a:rPr lang="en-US" altLang="zh-CN"/>
              <a:t>AMD </a:t>
            </a:r>
            <a:r>
              <a:rPr lang="zh-CN" altLang="en-US"/>
              <a:t>用户同理去</a:t>
            </a:r>
            <a:r>
              <a:rPr lang="en-US" altLang="zh-CN"/>
              <a:t> AMD </a:t>
            </a:r>
            <a:r>
              <a:rPr lang="zh-CN" altLang="en-US"/>
              <a:t>官网下载。</a:t>
            </a:r>
            <a:endParaRPr lang="zh-CN" altLang="en-US"/>
          </a:p>
        </p:txBody>
      </p:sp>
      <p:sp>
        <p:nvSpPr>
          <p:cNvPr id="8" name="Rounded Rectangle 7"/>
          <p:cNvSpPr/>
          <p:nvPr/>
        </p:nvSpPr>
        <p:spPr>
          <a:xfrm>
            <a:off x="10960100" y="3653155"/>
            <a:ext cx="855980" cy="41148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Cloud Callout 13"/>
          <p:cNvSpPr/>
          <p:nvPr/>
        </p:nvSpPr>
        <p:spPr>
          <a:xfrm>
            <a:off x="2003425" y="4592955"/>
            <a:ext cx="3726815" cy="1035685"/>
          </a:xfrm>
          <a:prstGeom prst="cloudCallout">
            <a:avLst>
              <a:gd name="adj1" fmla="val 22720"/>
              <a:gd name="adj2" fmla="val -70468"/>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sz="2400">
                <a:latin typeface="HYTangMeiRen 85W" panose="00020600040101010101" charset="-122"/>
                <a:ea typeface="HYTangMeiRen 85W" panose="00020600040101010101" charset="-122"/>
              </a:rPr>
              <a:t>警惕黄仁勋消费主义陷阱！</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500"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strVal val="#ppt_w*0.70"/>
                                          </p:val>
                                        </p:tav>
                                        <p:tav tm="100000">
                                          <p:val>
                                            <p:strVal val="#ppt_w"/>
                                          </p:val>
                                        </p:tav>
                                      </p:tavLst>
                                    </p:anim>
                                    <p:anim calcmode="lin" valueType="num">
                                      <p:cBhvr>
                                        <p:cTn id="13" dur="500" fill="hold"/>
                                        <p:tgtEl>
                                          <p:spTgt spid="14"/>
                                        </p:tgtEl>
                                        <p:attrNameLst>
                                          <p:attrName>ppt_h</p:attrName>
                                        </p:attrNameLst>
                                      </p:cBhvr>
                                      <p:tavLst>
                                        <p:tav tm="0">
                                          <p:val>
                                            <p:strVal val="#ppt_h"/>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DirectX </a:t>
            </a:r>
            <a:r>
              <a:rPr lang="zh-CN" altLang="en-US"/>
              <a:t>运行时安装（如果你还没有的话）</a:t>
            </a:r>
            <a:endParaRPr lang="zh-CN" altLang="en-US"/>
          </a:p>
        </p:txBody>
      </p:sp>
      <p:sp>
        <p:nvSpPr>
          <p:cNvPr id="7" name="Content Placeholder 6"/>
          <p:cNvSpPr>
            <a:spLocks noGrp="1"/>
          </p:cNvSpPr>
          <p:nvPr>
            <p:ph sz="half" idx="1"/>
          </p:nvPr>
        </p:nvSpPr>
        <p:spPr/>
        <p:txBody>
          <a:bodyPr/>
          <a:p>
            <a:r>
              <a:rPr lang="zh-CN"/>
              <a:t>对于</a:t>
            </a:r>
            <a:r>
              <a:rPr lang="en-US" altLang="zh-CN"/>
              <a:t> Wendous </a:t>
            </a:r>
            <a:r>
              <a:rPr lang="zh-CN" altLang="en-US"/>
              <a:t>而言，微软为了方便，</a:t>
            </a:r>
            <a:r>
              <a:rPr lang="en-US" altLang="zh-CN"/>
              <a:t>DirectX </a:t>
            </a:r>
            <a:r>
              <a:rPr lang="zh-CN" altLang="en-US"/>
              <a:t>的运行时中包含了</a:t>
            </a:r>
            <a:r>
              <a:rPr lang="en-US" altLang="zh-CN"/>
              <a:t> OpenGL </a:t>
            </a:r>
            <a:r>
              <a:rPr lang="zh-CN" altLang="en-US"/>
              <a:t>运行时，所以我们只要安装了</a:t>
            </a:r>
            <a:r>
              <a:rPr lang="en-US" altLang="zh-CN"/>
              <a:t> DirectX </a:t>
            </a:r>
            <a:r>
              <a:rPr lang="zh-CN" altLang="en-US"/>
              <a:t>就有了</a:t>
            </a:r>
            <a:r>
              <a:rPr lang="en-US" altLang="zh-CN"/>
              <a:t> OpenGL</a:t>
            </a:r>
            <a:r>
              <a:rPr lang="zh-CN" altLang="en-US"/>
              <a:t>。</a:t>
            </a:r>
            <a:endParaRPr lang="zh-CN" altLang="en-US"/>
          </a:p>
          <a:p>
            <a:r>
              <a:rPr lang="zh-CN" altLang="en-US"/>
              <a:t>一直点击</a:t>
            </a:r>
            <a:r>
              <a:rPr lang="zh-CN" altLang="en-US">
                <a:sym typeface="+mn-ea"/>
              </a:rPr>
              <a:t>“</a:t>
            </a:r>
            <a:r>
              <a:rPr lang="zh-CN" altLang="en-US"/>
              <a:t>我接受”“下一步”即可。</a:t>
            </a:r>
            <a:endParaRPr lang="zh-CN" altLang="en-US"/>
          </a:p>
        </p:txBody>
      </p:sp>
      <p:pic>
        <p:nvPicPr>
          <p:cNvPr id="9" name="Content Placeholder 8"/>
          <p:cNvPicPr>
            <a:picLocks noChangeAspect="1"/>
          </p:cNvPicPr>
          <p:nvPr>
            <p:ph sz="half" idx="2"/>
          </p:nvPr>
        </p:nvPicPr>
        <p:blipFill>
          <a:blip r:embed="rId1"/>
          <a:stretch>
            <a:fillRect/>
          </a:stretch>
        </p:blipFill>
        <p:spPr>
          <a:xfrm>
            <a:off x="5981700" y="2403475"/>
            <a:ext cx="6120765" cy="3773805"/>
          </a:xfrm>
          <a:prstGeom prst="rect">
            <a:avLst/>
          </a:prstGeom>
        </p:spPr>
      </p:pic>
      <p:sp>
        <p:nvSpPr>
          <p:cNvPr id="14" name="Cloud Callout 13"/>
          <p:cNvSpPr/>
          <p:nvPr/>
        </p:nvSpPr>
        <p:spPr>
          <a:xfrm>
            <a:off x="1504950" y="4766310"/>
            <a:ext cx="6479540" cy="1739265"/>
          </a:xfrm>
          <a:prstGeom prst="cloudCallout">
            <a:avLst>
              <a:gd name="adj1" fmla="val 22720"/>
              <a:gd name="adj2" fmla="val -70468"/>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因为微软的</a:t>
            </a:r>
            <a:r>
              <a:rPr lang="en-US" altLang="zh-CN" sz="2400">
                <a:latin typeface="HYTangMeiRen 85W" panose="00020600040101010101" charset="-122"/>
                <a:ea typeface="HYTangMeiRen 85W" panose="00020600040101010101" charset="-122"/>
              </a:rPr>
              <a:t> DirectX </a:t>
            </a:r>
            <a:r>
              <a:rPr lang="zh-CN" altLang="en-US" sz="2400">
                <a:latin typeface="HYTangMeiRen 85W" panose="00020600040101010101" charset="-122"/>
                <a:ea typeface="HYTangMeiRen 85W" panose="00020600040101010101" charset="-122"/>
              </a:rPr>
              <a:t>包含</a:t>
            </a:r>
            <a:r>
              <a:rPr lang="en-US" altLang="zh-CN" sz="2400">
                <a:latin typeface="HYTangMeiRen 85W" panose="00020600040101010101" charset="-122"/>
                <a:ea typeface="HYTangMeiRen 85W" panose="00020600040101010101" charset="-122"/>
              </a:rPr>
              <a:t> OpenGL </a:t>
            </a:r>
            <a:r>
              <a:rPr lang="zh-CN" altLang="en-US" sz="2400">
                <a:latin typeface="HYTangMeiRen 85W" panose="00020600040101010101" charset="-122"/>
                <a:ea typeface="HYTangMeiRen 85W" panose="00020600040101010101" charset="-122"/>
              </a:rPr>
              <a:t>驱动</a:t>
            </a:r>
            <a:endParaRPr lang="zh-CN" altLang="en-US" sz="2400">
              <a:latin typeface="HYTangMeiRen 85W" panose="00020600040101010101" charset="-122"/>
              <a:ea typeface="HYTangMeiRen 85W" panose="00020600040101010101" charset="-122"/>
            </a:endParaRPr>
          </a:p>
        </p:txBody>
      </p:sp>
      <p:pic>
        <p:nvPicPr>
          <p:cNvPr id="11" name="Content Placeholder 10"/>
          <p:cNvPicPr>
            <a:picLocks noChangeAspect="1"/>
          </p:cNvPicPr>
          <p:nvPr/>
        </p:nvPicPr>
        <p:blipFill>
          <a:blip r:embed="rId2"/>
          <a:srcRect/>
          <a:stretch>
            <a:fillRect/>
          </a:stretch>
        </p:blipFill>
        <p:spPr>
          <a:xfrm>
            <a:off x="6669405" y="737235"/>
            <a:ext cx="4963160" cy="368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strVal val="#ppt_w*0.7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Visual Studio 2022 </a:t>
            </a:r>
            <a:r>
              <a:rPr lang="zh-CN" altLang="en-US"/>
              <a:t>安装教学</a:t>
            </a:r>
            <a:endParaRPr lang="zh-CN" altLang="en-US"/>
          </a:p>
        </p:txBody>
      </p:sp>
      <p:sp>
        <p:nvSpPr>
          <p:cNvPr id="3" name="Content Placeholder 2"/>
          <p:cNvSpPr>
            <a:spLocks noGrp="1"/>
          </p:cNvSpPr>
          <p:nvPr>
            <p:ph idx="1"/>
          </p:nvPr>
        </p:nvSpPr>
        <p:spPr/>
        <p:txBody>
          <a:bodyPr/>
          <a:p>
            <a:r>
              <a:rPr lang="zh-CN" altLang="en-US"/>
              <a:t>使用必应</a:t>
            </a:r>
            <a:r>
              <a:rPr lang="zh-CN" altLang="en-US"/>
              <a:t>搜索“vs2022安装教程”可以找到一篇文章：</a:t>
            </a:r>
            <a:endParaRPr lang="zh-CN" altLang="en-US"/>
          </a:p>
          <a:p>
            <a:r>
              <a:rPr lang="zh-CN" altLang="en-US"/>
              <a:t>https://zhuanlan.zhihu.com/p/502100966</a:t>
            </a:r>
            <a:endParaRPr lang="zh-CN" altLang="en-US"/>
          </a:p>
          <a:p>
            <a:r>
              <a:rPr lang="zh-CN" altLang="en-US"/>
              <a:t>跟随他的步骤安装（其实只需要一直点</a:t>
            </a:r>
            <a:r>
              <a:rPr lang="zh-CN" altLang="en-US">
                <a:sym typeface="+mn-ea"/>
              </a:rPr>
              <a:t>“</a:t>
            </a:r>
            <a:r>
              <a:rPr lang="zh-CN" altLang="en-US"/>
              <a:t>确定”就可以）。</a:t>
            </a:r>
            <a:endParaRPr lang="zh-CN" altLang="en-US"/>
          </a:p>
          <a:p>
            <a:r>
              <a:rPr lang="zh-CN" altLang="en-US">
                <a:sym typeface="+mn-ea"/>
              </a:rPr>
              <a:t>注意记得要勾选</a:t>
            </a:r>
            <a:r>
              <a:rPr lang="zh-CN" altLang="en-US">
                <a:sym typeface="+mn-ea"/>
              </a:rPr>
              <a:t>“使用</a:t>
            </a:r>
            <a:r>
              <a:rPr lang="en-US" altLang="zh-CN">
                <a:sym typeface="+mn-ea"/>
              </a:rPr>
              <a:t> </a:t>
            </a:r>
            <a:r>
              <a:rPr lang="en-US" altLang="zh-CN">
                <a:sym typeface="+mn-ea"/>
              </a:rPr>
              <a:t>C++ </a:t>
            </a:r>
            <a:r>
              <a:rPr lang="zh-CN" altLang="en-US">
                <a:sym typeface="+mn-ea"/>
              </a:rPr>
              <a:t>的桌面开发”，其他都不用勾选，</a:t>
            </a:r>
            <a:r>
              <a:rPr lang="zh-CN" altLang="en-US"/>
              <a:t>右侧勾选不要动。</a:t>
            </a:r>
            <a:endParaRPr lang="zh-CN" altLang="en-US"/>
          </a:p>
        </p:txBody>
      </p:sp>
      <p:pic>
        <p:nvPicPr>
          <p:cNvPr id="8" name="Picture 7"/>
          <p:cNvPicPr>
            <a:picLocks noChangeAspect="1"/>
          </p:cNvPicPr>
          <p:nvPr/>
        </p:nvPicPr>
        <p:blipFill>
          <a:blip r:embed="rId1"/>
          <a:stretch>
            <a:fillRect/>
          </a:stretch>
        </p:blipFill>
        <p:spPr>
          <a:xfrm>
            <a:off x="10189845" y="426085"/>
            <a:ext cx="1522730" cy="1522730"/>
          </a:xfrm>
          <a:prstGeom prst="rect">
            <a:avLst/>
          </a:prstGeom>
        </p:spPr>
      </p:pic>
      <p:pic>
        <p:nvPicPr>
          <p:cNvPr id="11" name="Picture 10"/>
          <p:cNvPicPr>
            <a:picLocks noChangeAspect="1"/>
          </p:cNvPicPr>
          <p:nvPr/>
        </p:nvPicPr>
        <p:blipFill>
          <a:blip r:embed="rId2"/>
          <a:stretch>
            <a:fillRect/>
          </a:stretch>
        </p:blipFill>
        <p:spPr>
          <a:xfrm>
            <a:off x="3897630" y="3419475"/>
            <a:ext cx="6158865" cy="3438525"/>
          </a:xfrm>
          <a:prstGeom prst="rect">
            <a:avLst/>
          </a:prstGeom>
        </p:spPr>
      </p:pic>
      <p:sp>
        <p:nvSpPr>
          <p:cNvPr id="12" name="Rounded Rectangle 11"/>
          <p:cNvSpPr/>
          <p:nvPr/>
        </p:nvSpPr>
        <p:spPr>
          <a:xfrm>
            <a:off x="5775960" y="5646420"/>
            <a:ext cx="324485" cy="37973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Content Placeholder 7"/>
          <p:cNvPicPr>
            <a:picLocks noChangeAspect="1"/>
          </p:cNvPicPr>
          <p:nvPr/>
        </p:nvPicPr>
        <p:blipFill>
          <a:blip r:embed="rId3"/>
          <a:srcRect/>
          <a:stretch>
            <a:fillRect/>
          </a:stretch>
        </p:blipFill>
        <p:spPr>
          <a:xfrm>
            <a:off x="5179060" y="726440"/>
            <a:ext cx="4378325" cy="389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为什么说</a:t>
            </a:r>
            <a:r>
              <a:rPr lang="en-US" altLang="zh-CN"/>
              <a:t> </a:t>
            </a:r>
            <a:r>
              <a:rPr lang="en-US"/>
              <a:t>Windows </a:t>
            </a:r>
            <a:r>
              <a:rPr lang="zh-CN" altLang="en-US"/>
              <a:t>下不推荐使用</a:t>
            </a:r>
            <a:r>
              <a:rPr lang="en-US" altLang="zh-CN"/>
              <a:t> VS </a:t>
            </a:r>
            <a:r>
              <a:rPr lang="zh-CN" altLang="en-US"/>
              <a:t>以外的开发环境</a:t>
            </a:r>
            <a:endParaRPr lang="zh-CN" altLang="en-US"/>
          </a:p>
        </p:txBody>
      </p:sp>
      <p:sp>
        <p:nvSpPr>
          <p:cNvPr id="3" name="Content Placeholder 2"/>
          <p:cNvSpPr>
            <a:spLocks noGrp="1"/>
          </p:cNvSpPr>
          <p:nvPr>
            <p:ph idx="1"/>
          </p:nvPr>
        </p:nvSpPr>
        <p:spPr>
          <a:xfrm>
            <a:off x="354330" y="1825625"/>
            <a:ext cx="11102340" cy="4351655"/>
          </a:xfrm>
        </p:spPr>
        <p:txBody>
          <a:bodyPr/>
          <a:p>
            <a:r>
              <a:rPr lang="en-US" altLang="zh-CN" b="1">
                <a:solidFill>
                  <a:srgbClr val="C00000"/>
                </a:solidFill>
                <a:sym typeface="+mn-ea"/>
              </a:rPr>
              <a:t>❌</a:t>
            </a:r>
            <a:r>
              <a:rPr lang="en-US"/>
              <a:t>VS Code - </a:t>
            </a:r>
            <a:r>
              <a:rPr lang="zh-CN" altLang="en-US"/>
              <a:t>如果你不配置好，他会经常动不动冒红线</a:t>
            </a:r>
            <a:r>
              <a:rPr lang="zh-CN" altLang="en-US">
                <a:sym typeface="+mn-ea"/>
              </a:rPr>
              <a:t>，且</a:t>
            </a:r>
            <a:r>
              <a:rPr lang="en-US" altLang="zh-CN">
                <a:sym typeface="+mn-ea"/>
              </a:rPr>
              <a:t> CMake </a:t>
            </a:r>
            <a:r>
              <a:rPr lang="zh-CN" altLang="en-US">
                <a:sym typeface="+mn-ea"/>
              </a:rPr>
              <a:t>和</a:t>
            </a:r>
            <a:r>
              <a:rPr lang="en-US" altLang="zh-CN">
                <a:sym typeface="+mn-ea"/>
              </a:rPr>
              <a:t> Git </a:t>
            </a:r>
            <a:r>
              <a:rPr lang="zh-CN" altLang="en-US">
                <a:sym typeface="+mn-ea"/>
              </a:rPr>
              <a:t>需要另外安装</a:t>
            </a:r>
            <a:endParaRPr lang="zh-CN" altLang="en-US"/>
          </a:p>
          <a:p>
            <a:r>
              <a:rPr lang="en-US" altLang="zh-CN" b="1">
                <a:solidFill>
                  <a:srgbClr val="C00000"/>
                </a:solidFill>
                <a:sym typeface="+mn-ea"/>
              </a:rPr>
              <a:t>❌</a:t>
            </a:r>
            <a:r>
              <a:rPr lang="en-US" altLang="zh-CN"/>
              <a:t>MSYS2 - mingw </a:t>
            </a:r>
            <a:r>
              <a:rPr lang="zh-CN" altLang="en-US"/>
              <a:t>编译器人权较低，例如不能和</a:t>
            </a:r>
            <a:r>
              <a:rPr lang="en-US" altLang="zh-CN"/>
              <a:t> nvcc </a:t>
            </a:r>
            <a:r>
              <a:rPr lang="zh-CN" altLang="en-US"/>
              <a:t>互通，且</a:t>
            </a:r>
            <a:r>
              <a:rPr lang="en-US" altLang="zh-CN"/>
              <a:t> CMake </a:t>
            </a:r>
            <a:r>
              <a:rPr lang="zh-CN" altLang="en-US"/>
              <a:t>和</a:t>
            </a:r>
            <a:r>
              <a:rPr lang="en-US" altLang="zh-CN"/>
              <a:t> Git </a:t>
            </a:r>
            <a:r>
              <a:rPr lang="zh-CN" altLang="en-US"/>
              <a:t>需要另外安装</a:t>
            </a:r>
            <a:endParaRPr lang="zh-CN" altLang="en-US"/>
          </a:p>
          <a:p>
            <a:r>
              <a:rPr lang="en-US" altLang="zh-CN" b="1">
                <a:solidFill>
                  <a:srgbClr val="C00000"/>
                </a:solidFill>
                <a:sym typeface="+mn-ea"/>
              </a:rPr>
              <a:t>❌</a:t>
            </a:r>
            <a:r>
              <a:rPr lang="en-US" altLang="zh-CN"/>
              <a:t>WSL2 - </a:t>
            </a:r>
            <a:r>
              <a:rPr lang="zh-CN" altLang="en-US"/>
              <a:t>需要安装</a:t>
            </a:r>
            <a:r>
              <a:rPr lang="en-US" altLang="zh-CN"/>
              <a:t> WSLg </a:t>
            </a:r>
            <a:r>
              <a:rPr lang="zh-CN" altLang="en-US"/>
              <a:t>才能使用现代</a:t>
            </a:r>
            <a:r>
              <a:rPr lang="en-US" altLang="zh-CN"/>
              <a:t> OpenGL </a:t>
            </a:r>
            <a:r>
              <a:rPr lang="zh-CN" altLang="en-US"/>
              <a:t>完整功能，不如物理机</a:t>
            </a:r>
            <a:r>
              <a:rPr lang="en-US" altLang="zh-CN"/>
              <a:t> Linux </a:t>
            </a:r>
            <a:r>
              <a:rPr lang="zh-CN" altLang="en-US"/>
              <a:t>人权高</a:t>
            </a:r>
            <a:endParaRPr lang="en-US" altLang="zh-CN"/>
          </a:p>
          <a:p>
            <a:r>
              <a:rPr lang="en-US" altLang="zh-CN" b="1">
                <a:solidFill>
                  <a:srgbClr val="00B050"/>
                </a:solidFill>
                <a:sym typeface="+mn-ea"/>
              </a:rPr>
              <a:t>✔ </a:t>
            </a:r>
            <a:r>
              <a:rPr lang="en-US" altLang="zh-CN"/>
              <a:t>VS2022 - </a:t>
            </a:r>
            <a:r>
              <a:rPr lang="zh-CN" altLang="en-US"/>
              <a:t>和编译器一起安装，还自带</a:t>
            </a:r>
            <a:r>
              <a:rPr lang="en-US" altLang="zh-CN"/>
              <a:t> CMake </a:t>
            </a:r>
            <a:r>
              <a:rPr lang="zh-CN" altLang="en-US"/>
              <a:t>和</a:t>
            </a:r>
            <a:r>
              <a:rPr lang="en-US" altLang="zh-CN"/>
              <a:t> Git</a:t>
            </a:r>
            <a:r>
              <a:rPr lang="zh-CN" altLang="en-US"/>
              <a:t>，有代码静态分析和补全，不冒红线</a:t>
            </a:r>
            <a:endParaRPr lang="en-US" altLang="zh-CN"/>
          </a:p>
          <a:p>
            <a:r>
              <a:rPr lang="zh-CN" altLang="en-US"/>
              <a:t>综上所述，建议全部同学统一用</a:t>
            </a:r>
            <a:r>
              <a:rPr lang="en-US" altLang="zh-CN"/>
              <a:t> VS2022</a:t>
            </a:r>
            <a:r>
              <a:rPr lang="zh-CN" altLang="en-US"/>
              <a:t>，避免各种不统一的麻烦。</a:t>
            </a:r>
            <a:endParaRPr lang="zh-CN" altLang="en-US"/>
          </a:p>
          <a:p>
            <a:r>
              <a:rPr lang="zh-CN" altLang="en-US"/>
              <a:t>如果你有信心有能力配置好</a:t>
            </a:r>
            <a:r>
              <a:rPr lang="en-US" altLang="zh-CN"/>
              <a:t> VS Code </a:t>
            </a:r>
            <a:r>
              <a:rPr lang="zh-CN" altLang="en-US"/>
              <a:t>等需要各种扩展才能正常使用的编辑器，那么请随意。</a:t>
            </a:r>
            <a:endParaRPr lang="zh-CN" altLang="en-US"/>
          </a:p>
        </p:txBody>
      </p:sp>
      <p:pic>
        <p:nvPicPr>
          <p:cNvPr id="8" name="Picture 7"/>
          <p:cNvPicPr>
            <a:picLocks noChangeAspect="1"/>
          </p:cNvPicPr>
          <p:nvPr/>
        </p:nvPicPr>
        <p:blipFill>
          <a:blip r:embed="rId1"/>
          <a:stretch>
            <a:fillRect/>
          </a:stretch>
        </p:blipFill>
        <p:spPr>
          <a:xfrm>
            <a:off x="10189845" y="426085"/>
            <a:ext cx="1522730" cy="1522730"/>
          </a:xfrm>
          <a:prstGeom prst="rect">
            <a:avLst/>
          </a:prstGeom>
        </p:spPr>
      </p:pic>
      <p:sp>
        <p:nvSpPr>
          <p:cNvPr id="14" name="Cloud Callout 13"/>
          <p:cNvSpPr/>
          <p:nvPr/>
        </p:nvSpPr>
        <p:spPr>
          <a:xfrm>
            <a:off x="5536565" y="2132965"/>
            <a:ext cx="6479540" cy="1739265"/>
          </a:xfrm>
          <a:prstGeom prst="cloudCallout">
            <a:avLst>
              <a:gd name="adj1" fmla="val 22720"/>
              <a:gd name="adj2" fmla="val -70468"/>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使用</a:t>
            </a:r>
            <a:r>
              <a:rPr lang="en-US" altLang="zh-CN" sz="2400">
                <a:latin typeface="HYTangMeiRen 85W" panose="00020600040101010101" charset="-122"/>
                <a:ea typeface="HYTangMeiRen 85W" panose="00020600040101010101" charset="-122"/>
              </a:rPr>
              <a:t> WSL </a:t>
            </a:r>
            <a:r>
              <a:rPr lang="zh-CN" altLang="en-US" sz="2400">
                <a:latin typeface="HYTangMeiRen 85W" panose="00020600040101010101" charset="-122"/>
                <a:ea typeface="HYTangMeiRen 85W" panose="00020600040101010101" charset="-122"/>
              </a:rPr>
              <a:t>或</a:t>
            </a:r>
            <a:r>
              <a:rPr lang="en-US" altLang="zh-CN" sz="2400">
                <a:latin typeface="HYTangMeiRen 85W" panose="00020600040101010101" charset="-122"/>
                <a:ea typeface="HYTangMeiRen 85W" panose="00020600040101010101" charset="-122"/>
              </a:rPr>
              <a:t> MSYS </a:t>
            </a:r>
            <a:r>
              <a:rPr lang="zh-CN" altLang="en-US" sz="2400">
                <a:latin typeface="HYTangMeiRen 85W" panose="00020600040101010101" charset="-122"/>
                <a:ea typeface="HYTangMeiRen 85W" panose="00020600040101010101" charset="-122"/>
              </a:rPr>
              <a:t>造成的一切编译运行出错，后果自负，不要来问我，我是教</a:t>
            </a:r>
            <a:r>
              <a:rPr lang="en-US" altLang="zh-CN" sz="2400">
                <a:latin typeface="HYTangMeiRen 85W" panose="00020600040101010101" charset="-122"/>
                <a:ea typeface="HYTangMeiRen 85W" panose="00020600040101010101" charset="-122"/>
              </a:rPr>
              <a:t> OpenGL </a:t>
            </a:r>
            <a:r>
              <a:rPr lang="zh-CN" altLang="en-US" sz="2400">
                <a:latin typeface="HYTangMeiRen 85W" panose="00020600040101010101" charset="-122"/>
                <a:ea typeface="HYTangMeiRen 85W" panose="00020600040101010101" charset="-122"/>
              </a:rPr>
              <a:t>的，又不是教</a:t>
            </a:r>
            <a:r>
              <a:rPr lang="en-US" altLang="zh-CN" sz="2400">
                <a:latin typeface="HYTangMeiRen 85W" panose="00020600040101010101" charset="-122"/>
                <a:ea typeface="HYTangMeiRen 85W" panose="00020600040101010101" charset="-122"/>
              </a:rPr>
              <a:t> WSL </a:t>
            </a:r>
            <a:r>
              <a:rPr lang="zh-CN" altLang="en-US" sz="2400">
                <a:latin typeface="HYTangMeiRen 85W" panose="00020600040101010101" charset="-122"/>
                <a:ea typeface="HYTangMeiRen 85W" panose="00020600040101010101" charset="-122"/>
              </a:rPr>
              <a:t>的</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strVal val="#ppt_w*0.7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p:cNvPicPr>
            <a:picLocks noChangeAspect="1"/>
          </p:cNvPicPr>
          <p:nvPr/>
        </p:nvPicPr>
        <p:blipFill>
          <a:blip r:embed="rId1"/>
          <a:stretch>
            <a:fillRect/>
          </a:stretch>
        </p:blipFill>
        <p:spPr>
          <a:xfrm>
            <a:off x="5220970" y="767080"/>
            <a:ext cx="4064635" cy="328295"/>
          </a:xfrm>
          <a:prstGeom prst="rect">
            <a:avLst/>
          </a:prstGeom>
        </p:spPr>
      </p:pic>
      <p:pic>
        <p:nvPicPr>
          <p:cNvPr id="11" name="Picture 10"/>
          <p:cNvPicPr>
            <a:picLocks noChangeAspect="1"/>
          </p:cNvPicPr>
          <p:nvPr/>
        </p:nvPicPr>
        <p:blipFill>
          <a:blip r:embed="rId2"/>
          <a:stretch>
            <a:fillRect/>
          </a:stretch>
        </p:blipFill>
        <p:spPr>
          <a:xfrm>
            <a:off x="6842760" y="2181860"/>
            <a:ext cx="5349240" cy="2978150"/>
          </a:xfrm>
          <a:prstGeom prst="rect">
            <a:avLst/>
          </a:prstGeom>
        </p:spPr>
      </p:pic>
      <p:sp>
        <p:nvSpPr>
          <p:cNvPr id="2" name="Title 1"/>
          <p:cNvSpPr>
            <a:spLocks noGrp="1"/>
          </p:cNvSpPr>
          <p:nvPr>
            <p:ph type="title"/>
          </p:nvPr>
        </p:nvSpPr>
        <p:spPr/>
        <p:txBody>
          <a:bodyPr/>
          <a:p>
            <a:r>
              <a:rPr lang="zh-CN" altLang="en-US"/>
              <a:t>源码下载与配置</a:t>
            </a:r>
            <a:endParaRPr lang="en-US" altLang="zh-CN"/>
          </a:p>
        </p:txBody>
      </p:sp>
      <p:sp>
        <p:nvSpPr>
          <p:cNvPr id="3" name="Content Placeholder 2"/>
          <p:cNvSpPr>
            <a:spLocks noGrp="1"/>
          </p:cNvSpPr>
          <p:nvPr>
            <p:ph idx="1"/>
          </p:nvPr>
        </p:nvSpPr>
        <p:spPr/>
        <p:txBody>
          <a:bodyPr/>
          <a:p>
            <a:pPr marL="457200" indent="-457200">
              <a:buAutoNum type="arabicPeriod"/>
            </a:pPr>
            <a:r>
              <a:rPr lang="zh-CN" altLang="en-US"/>
              <a:t>浏览器打开</a:t>
            </a:r>
            <a:r>
              <a:rPr lang="en-US" altLang="zh-CN"/>
              <a:t> </a:t>
            </a:r>
            <a:r>
              <a:rPr lang="en-US"/>
              <a:t>https://gitee.com/archibate/opengltutor</a:t>
            </a:r>
            <a:endParaRPr lang="zh-CN" altLang="en-US"/>
          </a:p>
          <a:p>
            <a:pPr marL="457200" indent="-457200">
              <a:buAutoNum type="arabicPeriod"/>
            </a:pPr>
            <a:r>
              <a:rPr lang="zh-CN" altLang="en-US"/>
              <a:t>点击“克隆</a:t>
            </a:r>
            <a:r>
              <a:rPr lang="en-US" altLang="zh-CN"/>
              <a:t>/</a:t>
            </a:r>
            <a:r>
              <a:rPr lang="zh-CN" altLang="en-US"/>
              <a:t>下载”出现一个下拉菜单</a:t>
            </a:r>
            <a:endParaRPr lang="zh-CN" altLang="en-US"/>
          </a:p>
          <a:p>
            <a:pPr marL="457200" indent="-457200">
              <a:buAutoNum type="arabicPeriod"/>
            </a:pPr>
            <a:r>
              <a:rPr lang="zh-CN" altLang="en-US"/>
              <a:t>点击“下载</a:t>
            </a:r>
            <a:r>
              <a:rPr lang="en-US" altLang="zh-CN"/>
              <a:t> ZIP</a:t>
            </a:r>
            <a:r>
              <a:rPr lang="zh-CN" altLang="en-US"/>
              <a:t>”开始下载</a:t>
            </a:r>
            <a:endParaRPr lang="zh-CN" altLang="en-US"/>
          </a:p>
        </p:txBody>
      </p:sp>
      <p:sp>
        <p:nvSpPr>
          <p:cNvPr id="5" name="Right Arrow 4"/>
          <p:cNvSpPr/>
          <p:nvPr/>
        </p:nvSpPr>
        <p:spPr>
          <a:xfrm>
            <a:off x="7833995" y="4328795"/>
            <a:ext cx="110553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7" name="Down Arrow 6"/>
          <p:cNvSpPr/>
          <p:nvPr/>
        </p:nvSpPr>
        <p:spPr>
          <a:xfrm>
            <a:off x="9850120" y="1716405"/>
            <a:ext cx="292100" cy="791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0" name="Right Arrow 9"/>
          <p:cNvSpPr/>
          <p:nvPr/>
        </p:nvSpPr>
        <p:spPr>
          <a:xfrm flipH="1">
            <a:off x="8687435" y="726440"/>
            <a:ext cx="7905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12192635" cy="6858000"/>
          </a:xfrm>
          <a:prstGeom prst="rect">
            <a:avLst/>
          </a:prstGeom>
        </p:spPr>
      </p:pic>
      <p:sp>
        <p:nvSpPr>
          <p:cNvPr id="5" name="Text Box 4"/>
          <p:cNvSpPr txBox="1"/>
          <p:nvPr/>
        </p:nvSpPr>
        <p:spPr>
          <a:xfrm>
            <a:off x="1331595" y="5194935"/>
            <a:ext cx="9530080" cy="583565"/>
          </a:xfrm>
          <a:prstGeom prst="rect">
            <a:avLst/>
          </a:prstGeom>
          <a:solidFill>
            <a:srgbClr val="FFC000"/>
          </a:solidFill>
          <a:ln w="28575">
            <a:solidFill>
              <a:srgbClr val="C00000"/>
            </a:solidFill>
          </a:ln>
        </p:spPr>
        <p:style>
          <a:lnRef idx="2">
            <a:schemeClr val="accent5"/>
          </a:lnRef>
          <a:fillRef idx="1">
            <a:schemeClr val="lt1"/>
          </a:fillRef>
          <a:effectRef idx="0">
            <a:schemeClr val="accent5"/>
          </a:effectRef>
          <a:fontRef idx="minor">
            <a:schemeClr val="dk1"/>
          </a:fontRef>
        </p:style>
        <p:txBody>
          <a:bodyPr wrap="none" rtlCol="0">
            <a:spAutoFit/>
          </a:bodyPr>
          <a:p>
            <a:r>
              <a:rPr lang="zh-CN" altLang="en-US" sz="3200">
                <a:solidFill>
                  <a:srgbClr val="C00000"/>
                </a:solidFill>
                <a:latin typeface="HYShenGongJ" panose="02010600000101010101" charset="-122"/>
                <a:ea typeface="HYShenGongJ" panose="02010600000101010101" charset="-122"/>
              </a:rPr>
              <a:t>世界名画：中国老师面向中国学生用全英文课件上课</a:t>
            </a:r>
            <a:endParaRPr lang="zh-CN" altLang="en-US" sz="3200">
              <a:solidFill>
                <a:srgbClr val="C00000"/>
              </a:solidFill>
              <a:latin typeface="HYShenGongJ" panose="02010600000101010101" charset="-122"/>
              <a:ea typeface="HYShenGongJ" panose="02010600000101010101" charset="-122"/>
            </a:endParaRPr>
          </a:p>
        </p:txBody>
      </p:sp>
      <p:pic>
        <p:nvPicPr>
          <p:cNvPr id="7" name="Picture 6" descr="yuanming-v2-7d2e996c26bf0724b612b4b107845835_xl"/>
          <p:cNvPicPr>
            <a:picLocks noChangeAspect="1"/>
          </p:cNvPicPr>
          <p:nvPr/>
        </p:nvPicPr>
        <p:blipFill>
          <a:blip r:embed="rId2"/>
          <a:stretch>
            <a:fillRect/>
          </a:stretch>
        </p:blipFill>
        <p:spPr>
          <a:xfrm>
            <a:off x="2266315" y="3501390"/>
            <a:ext cx="1590040" cy="1590040"/>
          </a:xfrm>
          <a:prstGeom prst="rect">
            <a:avLst/>
          </a:prstGeom>
        </p:spPr>
      </p:pic>
      <p:sp>
        <p:nvSpPr>
          <p:cNvPr id="8" name="Oval Callout 7"/>
          <p:cNvSpPr/>
          <p:nvPr/>
        </p:nvSpPr>
        <p:spPr>
          <a:xfrm>
            <a:off x="3218180" y="2919095"/>
            <a:ext cx="2600960" cy="791210"/>
          </a:xfrm>
          <a:prstGeom prst="wedgeEllipseCallout">
            <a:avLst>
              <a:gd name="adj1" fmla="val -44580"/>
              <a:gd name="adj2" fmla="val 6084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200">
                <a:latin typeface="微软简隶书" charset="0"/>
                <a:ea typeface="微软简隶书" charset="0"/>
              </a:rPr>
              <a:t>直呼内行</a:t>
            </a:r>
            <a:endParaRPr lang="zh-CN" altLang="en-US" sz="3200">
              <a:latin typeface="微软简隶书" charset="0"/>
              <a:ea typeface="微软简隶书" charset="0"/>
            </a:endParaRPr>
          </a:p>
        </p:txBody>
      </p:sp>
      <p:pic>
        <p:nvPicPr>
          <p:cNvPr id="9" name="Picture 8"/>
          <p:cNvPicPr>
            <a:picLocks noChangeAspect="1"/>
          </p:cNvPicPr>
          <p:nvPr/>
        </p:nvPicPr>
        <p:blipFill>
          <a:blip r:embed="rId3"/>
          <a:stretch>
            <a:fillRect/>
          </a:stretch>
        </p:blipFill>
        <p:spPr>
          <a:xfrm>
            <a:off x="9601200" y="391795"/>
            <a:ext cx="1192530" cy="1192530"/>
          </a:xfrm>
          <a:prstGeom prst="rect">
            <a:avLst/>
          </a:prstGeom>
        </p:spPr>
      </p:pic>
      <p:sp>
        <p:nvSpPr>
          <p:cNvPr id="10" name="Oval Callout 9"/>
          <p:cNvSpPr/>
          <p:nvPr/>
        </p:nvSpPr>
        <p:spPr>
          <a:xfrm>
            <a:off x="6145530" y="1323975"/>
            <a:ext cx="3745230" cy="974725"/>
          </a:xfrm>
          <a:prstGeom prst="wedgeEllipseCallout">
            <a:avLst>
              <a:gd name="adj1" fmla="val 48754"/>
              <a:gd name="adj2" fmla="val -66532"/>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害怕我们中国学生听懂吗？</a:t>
            </a:r>
            <a:endParaRPr lang="zh-CN" altLang="en-US" sz="2800">
              <a:latin typeface="HYTangMeiRen 85W" panose="00020600040101010101" charset="-122"/>
              <a:ea typeface="HYTangMeiRen 85W" panose="00020600040101010101" charset="-122"/>
            </a:endParaRPr>
          </a:p>
        </p:txBody>
      </p:sp>
      <p:sp>
        <p:nvSpPr>
          <p:cNvPr id="11" name="Oval Callout 10"/>
          <p:cNvSpPr/>
          <p:nvPr/>
        </p:nvSpPr>
        <p:spPr>
          <a:xfrm>
            <a:off x="1255395" y="1584325"/>
            <a:ext cx="2600960" cy="791210"/>
          </a:xfrm>
          <a:prstGeom prst="wedgeEllipseCallout">
            <a:avLst>
              <a:gd name="adj1" fmla="val -44580"/>
              <a:gd name="adj2" fmla="val 60847"/>
            </a:avLst>
          </a:prstGeom>
        </p:spPr>
        <p:style>
          <a:lnRef idx="1">
            <a:schemeClr val="accent4"/>
          </a:lnRef>
          <a:fillRef idx="3">
            <a:schemeClr val="accent4"/>
          </a:fillRef>
          <a:effectRef idx="2">
            <a:schemeClr val="accent4"/>
          </a:effectRef>
          <a:fontRef idx="minor">
            <a:schemeClr val="lt1"/>
          </a:fontRef>
        </p:style>
        <p:txBody>
          <a:bodyPr rtlCol="0" anchor="ctr"/>
          <a:p>
            <a:pPr algn="ctr"/>
            <a:r>
              <a:rPr lang="zh-CN" altLang="en-US" sz="3200">
                <a:latin typeface="微软简隶书" charset="0"/>
                <a:ea typeface="微软简隶书" charset="0"/>
              </a:rPr>
              <a:t>我写英文我高级</a:t>
            </a:r>
            <a:endParaRPr lang="zh-CN" altLang="en-US" sz="3200">
              <a:latin typeface="微软简隶书" charset="0"/>
              <a:ea typeface="微软简隶书"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0.70"/>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par>
                          <p:cTn id="15" fill="hold">
                            <p:stCondLst>
                              <p:cond delay="1000"/>
                            </p:stCondLst>
                            <p:childTnLst>
                              <p:par>
                                <p:cTn id="16" presetID="55"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strVal val="#ppt_w*0.70"/>
                                          </p:val>
                                        </p:tav>
                                        <p:tav tm="100000">
                                          <p:val>
                                            <p:strVal val="#ppt_w"/>
                                          </p:val>
                                        </p:tav>
                                      </p:tavLst>
                                    </p:anim>
                                    <p:anim calcmode="lin" valueType="num">
                                      <p:cBhvr>
                                        <p:cTn id="19" dur="1000" fill="hold"/>
                                        <p:tgtEl>
                                          <p:spTgt spid="7"/>
                                        </p:tgtEl>
                                        <p:attrNameLst>
                                          <p:attrName>ppt_h</p:attrName>
                                        </p:attrNameLst>
                                      </p:cBhvr>
                                      <p:tavLst>
                                        <p:tav tm="0">
                                          <p:val>
                                            <p:strVal val="#ppt_h"/>
                                          </p:val>
                                        </p:tav>
                                        <p:tav tm="100000">
                                          <p:val>
                                            <p:strVal val="#ppt_h"/>
                                          </p:val>
                                        </p:tav>
                                      </p:tavLst>
                                    </p:anim>
                                    <p:animEffect transition="in" filter="fade">
                                      <p:cBhvr>
                                        <p:cTn id="20" dur="1000"/>
                                        <p:tgtEl>
                                          <p:spTgt spid="7"/>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strVal val="#ppt_w*0.70"/>
                                          </p:val>
                                        </p:tav>
                                        <p:tav tm="100000">
                                          <p:val>
                                            <p:strVal val="#ppt_w"/>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animEffect transition="in" filter="fade">
                                      <p:cBhvr>
                                        <p:cTn id="25" dur="1000"/>
                                        <p:tgtEl>
                                          <p:spTgt spid="8"/>
                                        </p:tgtEl>
                                      </p:cBhvr>
                                    </p:animEffect>
                                  </p:childTnLst>
                                </p:cTn>
                              </p:par>
                            </p:childTnLst>
                          </p:cTn>
                        </p:par>
                        <p:par>
                          <p:cTn id="26" fill="hold">
                            <p:stCondLst>
                              <p:cond delay="2000"/>
                            </p:stCondLst>
                            <p:childTnLst>
                              <p:par>
                                <p:cTn id="27" presetID="7" presetClass="entr" presetSubtype="1" fill="hold" nodeType="afterEffect">
                                  <p:stCondLst>
                                    <p:cond delay="0"/>
                                  </p:stCondLst>
                                  <p:childTnLst>
                                    <p:set>
                                      <p:cBhvr>
                                        <p:cTn id="28" dur="1000"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fmla="">
                                          <p:val>
                                            <p:strVal val="#ppt_x"/>
                                          </p:val>
                                        </p:tav>
                                        <p:tav tm="100000" fmla="">
                                          <p:val>
                                            <p:strVal val="#ppt_x"/>
                                          </p:val>
                                        </p:tav>
                                      </p:tavLst>
                                    </p:anim>
                                    <p:anim calcmode="lin" valueType="num">
                                      <p:cBhvr additive="base">
                                        <p:cTn id="30" dur="1000" fill="hold"/>
                                        <p:tgtEl>
                                          <p:spTgt spid="9"/>
                                        </p:tgtEl>
                                        <p:attrNameLst>
                                          <p:attrName>ppt_y</p:attrName>
                                        </p:attrNameLst>
                                      </p:cBhvr>
                                      <p:tavLst>
                                        <p:tav tm="0" fmla="">
                                          <p:val>
                                            <p:strVal val="0-#ppt_h/2"/>
                                          </p:val>
                                        </p:tav>
                                        <p:tav tm="100000" fmla="">
                                          <p:val>
                                            <p:strVal val="#ppt_y"/>
                                          </p:val>
                                        </p:tav>
                                      </p:tavLst>
                                    </p:anim>
                                  </p:childTnLst>
                                </p:cTn>
                              </p:par>
                            </p:childTnLst>
                          </p:cTn>
                        </p:par>
                        <p:par>
                          <p:cTn id="31" fill="hold">
                            <p:stCondLst>
                              <p:cond delay="3000"/>
                            </p:stCondLst>
                            <p:childTnLst>
                              <p:par>
                                <p:cTn id="32" presetID="7" presetClass="entr" presetSubtype="2" fill="hold" grpId="0" nodeType="afterEffect">
                                  <p:stCondLst>
                                    <p:cond delay="0"/>
                                  </p:stCondLst>
                                  <p:childTnLst>
                                    <p:set>
                                      <p:cBhvr>
                                        <p:cTn id="33" dur="1000" fill="hold">
                                          <p:stCondLst>
                                            <p:cond delay="0"/>
                                          </p:stCondLst>
                                        </p:cTn>
                                        <p:tgtEl>
                                          <p:spTgt spid="10"/>
                                        </p:tgtEl>
                                        <p:attrNameLst>
                                          <p:attrName>style.visibility</p:attrName>
                                        </p:attrNameLst>
                                      </p:cBhvr>
                                      <p:to>
                                        <p:strVal val="visible"/>
                                      </p:to>
                                    </p:set>
                                    <p:anim calcmode="lin" valueType="num">
                                      <p:cBhvr additive="base">
                                        <p:cTn id="34" dur="1000" fill="hold"/>
                                        <p:tgtEl>
                                          <p:spTgt spid="10"/>
                                        </p:tgtEl>
                                        <p:attrNameLst>
                                          <p:attrName>ppt_x</p:attrName>
                                        </p:attrNameLst>
                                      </p:cBhvr>
                                      <p:tavLst>
                                        <p:tav tm="0" fmla="">
                                          <p:val>
                                            <p:strVal val="1+#ppt_w/2"/>
                                          </p:val>
                                        </p:tav>
                                        <p:tav tm="100000" fmla="">
                                          <p:val>
                                            <p:strVal val="#ppt_x"/>
                                          </p:val>
                                        </p:tav>
                                      </p:tavLst>
                                    </p:anim>
                                    <p:anim calcmode="lin" valueType="num">
                                      <p:cBhvr additive="base">
                                        <p:cTn id="35" dur="1000" fill="hold"/>
                                        <p:tgtEl>
                                          <p:spTgt spid="10"/>
                                        </p:tgtEl>
                                        <p:attrNameLst>
                                          <p:attrName>ppt_y</p:attrName>
                                        </p:attrNameLst>
                                      </p:cBhvr>
                                      <p:tavLst>
                                        <p:tav tm="0" fmla="">
                                          <p:val>
                                            <p:strVal val="#ppt_y"/>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animBg="1"/>
      <p:bldP spid="10" grpId="0" bldLvl="0" animBg="1"/>
      <p:bldP spid="11"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源码下载与配置</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a:sym typeface="+mn-ea"/>
              </a:rPr>
              <a:t>浏览器打开</a:t>
            </a:r>
            <a:r>
              <a:rPr lang="en-US" altLang="zh-CN">
                <a:sym typeface="+mn-ea"/>
              </a:rPr>
              <a:t> </a:t>
            </a:r>
            <a:r>
              <a:rPr lang="en-US">
                <a:sym typeface="+mn-ea"/>
              </a:rPr>
              <a:t>https://gitee.com/archibate/opengltutor</a:t>
            </a:r>
            <a:endParaRPr lang="zh-CN" altLang="en-US"/>
          </a:p>
          <a:p>
            <a:pPr marL="457200" indent="-457200">
              <a:buAutoNum type="arabicPeriod"/>
            </a:pPr>
            <a:r>
              <a:rPr lang="zh-CN" altLang="en-US">
                <a:sym typeface="+mn-ea"/>
              </a:rPr>
              <a:t>点击“克隆</a:t>
            </a:r>
            <a:r>
              <a:rPr lang="en-US" altLang="zh-CN">
                <a:sym typeface="+mn-ea"/>
              </a:rPr>
              <a:t>/</a:t>
            </a:r>
            <a:r>
              <a:rPr lang="zh-CN" altLang="en-US">
                <a:sym typeface="+mn-ea"/>
              </a:rPr>
              <a:t>下载”出现一个下拉菜单</a:t>
            </a:r>
            <a:endParaRPr lang="zh-CN" altLang="en-US"/>
          </a:p>
          <a:p>
            <a:pPr marL="457200" indent="-457200">
              <a:buAutoNum type="arabicPeriod"/>
            </a:pPr>
            <a:r>
              <a:rPr lang="zh-CN" altLang="en-US">
                <a:sym typeface="+mn-ea"/>
              </a:rPr>
              <a:t>点击“下载</a:t>
            </a:r>
            <a:r>
              <a:rPr lang="en-US" altLang="zh-CN">
                <a:sym typeface="+mn-ea"/>
              </a:rPr>
              <a:t> ZIP</a:t>
            </a:r>
            <a:r>
              <a:rPr lang="zh-CN" altLang="en-US">
                <a:sym typeface="+mn-ea"/>
              </a:rPr>
              <a:t>”开始下载</a:t>
            </a:r>
            <a:endParaRPr lang="zh-CN" altLang="en-US"/>
          </a:p>
          <a:p>
            <a:pPr marL="457200" indent="-457200">
              <a:buAutoNum type="arabicPeriod"/>
            </a:pPr>
            <a:r>
              <a:rPr lang="zh-CN" altLang="en-US">
                <a:sym typeface="+mn-ea"/>
              </a:rPr>
              <a:t>解压缩刚刚下载的</a:t>
            </a:r>
            <a:r>
              <a:rPr lang="en-US" altLang="zh-CN"/>
              <a:t> opengltutor-master.zip</a:t>
            </a:r>
            <a:endParaRPr lang="zh-CN" altLang="en-US"/>
          </a:p>
          <a:p>
            <a:pPr marL="457200" indent="-457200">
              <a:buAutoNum type="arabicPeriod"/>
            </a:pPr>
            <a:r>
              <a:rPr lang="zh-CN" altLang="en-US"/>
              <a:t>在弹出的解压窗口中点击“开始提取”</a:t>
            </a:r>
            <a:endParaRPr lang="zh-CN" altLang="en-US"/>
          </a:p>
        </p:txBody>
      </p:sp>
      <p:pic>
        <p:nvPicPr>
          <p:cNvPr id="8" name="Picture 7"/>
          <p:cNvPicPr>
            <a:picLocks noChangeAspect="1"/>
          </p:cNvPicPr>
          <p:nvPr/>
        </p:nvPicPr>
        <p:blipFill>
          <a:blip r:embed="rId1"/>
          <a:stretch>
            <a:fillRect/>
          </a:stretch>
        </p:blipFill>
        <p:spPr>
          <a:xfrm>
            <a:off x="7097395" y="542290"/>
            <a:ext cx="5094605" cy="2340610"/>
          </a:xfrm>
          <a:prstGeom prst="rect">
            <a:avLst/>
          </a:prstGeom>
        </p:spPr>
      </p:pic>
      <p:sp>
        <p:nvSpPr>
          <p:cNvPr id="10" name="Right Arrow 9"/>
          <p:cNvSpPr/>
          <p:nvPr/>
        </p:nvSpPr>
        <p:spPr>
          <a:xfrm flipH="1">
            <a:off x="11000740" y="1156335"/>
            <a:ext cx="79057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4</a:t>
            </a:r>
            <a:endParaRPr lang="en-US"/>
          </a:p>
        </p:txBody>
      </p:sp>
      <p:pic>
        <p:nvPicPr>
          <p:cNvPr id="9" name="Picture 8"/>
          <p:cNvPicPr>
            <a:picLocks noChangeAspect="1"/>
          </p:cNvPicPr>
          <p:nvPr/>
        </p:nvPicPr>
        <p:blipFill>
          <a:blip r:embed="rId2"/>
          <a:stretch>
            <a:fillRect/>
          </a:stretch>
        </p:blipFill>
        <p:spPr>
          <a:xfrm>
            <a:off x="7021830" y="3147695"/>
            <a:ext cx="4325620" cy="3471545"/>
          </a:xfrm>
          <a:prstGeom prst="rect">
            <a:avLst/>
          </a:prstGeom>
        </p:spPr>
      </p:pic>
      <p:sp>
        <p:nvSpPr>
          <p:cNvPr id="11" name="Right Arrow 10"/>
          <p:cNvSpPr/>
          <p:nvPr/>
        </p:nvSpPr>
        <p:spPr>
          <a:xfrm>
            <a:off x="9011285" y="6299835"/>
            <a:ext cx="1105535" cy="38989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en-US"/>
              <a:t>5</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源码下载与配置</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a:sym typeface="+mn-ea"/>
              </a:rPr>
              <a:t>浏览器打开</a:t>
            </a:r>
            <a:r>
              <a:rPr lang="en-US" altLang="zh-CN">
                <a:sym typeface="+mn-ea"/>
              </a:rPr>
              <a:t> </a:t>
            </a:r>
            <a:r>
              <a:rPr lang="en-US">
                <a:sym typeface="+mn-ea"/>
              </a:rPr>
              <a:t>https://gitee.com/archibate/opengltutor</a:t>
            </a:r>
            <a:endParaRPr lang="zh-CN" altLang="en-US"/>
          </a:p>
          <a:p>
            <a:pPr marL="457200" indent="-457200">
              <a:buAutoNum type="arabicPeriod"/>
            </a:pPr>
            <a:r>
              <a:rPr lang="zh-CN" altLang="en-US">
                <a:sym typeface="+mn-ea"/>
              </a:rPr>
              <a:t>点击“克隆</a:t>
            </a:r>
            <a:r>
              <a:rPr lang="en-US" altLang="zh-CN">
                <a:sym typeface="+mn-ea"/>
              </a:rPr>
              <a:t>/</a:t>
            </a:r>
            <a:r>
              <a:rPr lang="zh-CN" altLang="en-US">
                <a:sym typeface="+mn-ea"/>
              </a:rPr>
              <a:t>下载”出现一个下拉菜单</a:t>
            </a:r>
            <a:endParaRPr lang="zh-CN" altLang="en-US"/>
          </a:p>
          <a:p>
            <a:pPr marL="457200" indent="-457200">
              <a:buAutoNum type="arabicPeriod"/>
            </a:pPr>
            <a:r>
              <a:rPr lang="zh-CN" altLang="en-US">
                <a:sym typeface="+mn-ea"/>
              </a:rPr>
              <a:t>点击“下载</a:t>
            </a:r>
            <a:r>
              <a:rPr lang="en-US" altLang="zh-CN">
                <a:sym typeface="+mn-ea"/>
              </a:rPr>
              <a:t> ZIP</a:t>
            </a:r>
            <a:r>
              <a:rPr lang="zh-CN" altLang="en-US">
                <a:sym typeface="+mn-ea"/>
              </a:rPr>
              <a:t>”开始下载</a:t>
            </a:r>
            <a:endParaRPr lang="zh-CN" altLang="en-US"/>
          </a:p>
          <a:p>
            <a:pPr marL="457200" indent="-457200">
              <a:buAutoNum type="arabicPeriod"/>
            </a:pPr>
            <a:r>
              <a:rPr lang="zh-CN" altLang="en-US">
                <a:sym typeface="+mn-ea"/>
              </a:rPr>
              <a:t>解压缩刚刚下载的</a:t>
            </a:r>
            <a:r>
              <a:rPr lang="en-US" altLang="zh-CN"/>
              <a:t> opengltutor-master.zip</a:t>
            </a:r>
            <a:endParaRPr lang="zh-CN" altLang="en-US"/>
          </a:p>
          <a:p>
            <a:pPr marL="457200" indent="-457200">
              <a:buAutoNum type="arabicPeriod"/>
            </a:pPr>
            <a:r>
              <a:rPr lang="zh-CN" altLang="en-US"/>
              <a:t>在弹出的解压窗口中点击“开始提取”</a:t>
            </a:r>
            <a:endParaRPr lang="zh-CN" altLang="en-US"/>
          </a:p>
        </p:txBody>
      </p:sp>
      <p:pic>
        <p:nvPicPr>
          <p:cNvPr id="12" name="Picture 11"/>
          <p:cNvPicPr>
            <a:picLocks noChangeAspect="1"/>
          </p:cNvPicPr>
          <p:nvPr/>
        </p:nvPicPr>
        <p:blipFill>
          <a:blip r:embed="rId1"/>
          <a:stretch>
            <a:fillRect/>
          </a:stretch>
        </p:blipFill>
        <p:spPr>
          <a:xfrm>
            <a:off x="3676650" y="4312920"/>
            <a:ext cx="7680325" cy="2545080"/>
          </a:xfrm>
          <a:prstGeom prst="rect">
            <a:avLst/>
          </a:prstGeom>
        </p:spPr>
      </p:pic>
      <p:sp>
        <p:nvSpPr>
          <p:cNvPr id="4" name="Cloud Callout 3"/>
          <p:cNvSpPr/>
          <p:nvPr/>
        </p:nvSpPr>
        <p:spPr>
          <a:xfrm>
            <a:off x="7910830" y="2897505"/>
            <a:ext cx="3446145" cy="1311275"/>
          </a:xfrm>
          <a:prstGeom prst="cloudCallout">
            <a:avLst>
              <a:gd name="adj1" fmla="val -23355"/>
              <a:gd name="adj2" fmla="val 73244"/>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解压完成后的文件夹的如下</a:t>
            </a:r>
            <a:endParaRPr lang="zh-CN" altLang="en-US" sz="2400">
              <a:latin typeface="HYTangMeiRen 85W" panose="00020600040101010101" charset="-122"/>
              <a:ea typeface="HYTangMeiRen 85W" panose="00020600040101010101"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799580" y="2520315"/>
            <a:ext cx="5392420" cy="4082415"/>
          </a:xfrm>
          <a:prstGeom prst="rect">
            <a:avLst/>
          </a:prstGeom>
        </p:spPr>
      </p:pic>
      <p:sp>
        <p:nvSpPr>
          <p:cNvPr id="2" name="Title 1"/>
          <p:cNvSpPr>
            <a:spLocks noGrp="1"/>
          </p:cNvSpPr>
          <p:nvPr>
            <p:ph type="title"/>
          </p:nvPr>
        </p:nvSpPr>
        <p:spPr/>
        <p:txBody>
          <a:bodyPr/>
          <a:p>
            <a:r>
              <a:rPr lang="zh-CN" altLang="en-US">
                <a:sym typeface="+mn-ea"/>
              </a:rPr>
              <a:t>源码下载与配置</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a:sym typeface="+mn-ea"/>
              </a:rPr>
              <a:t>浏览器打开</a:t>
            </a:r>
            <a:r>
              <a:rPr lang="en-US" altLang="zh-CN">
                <a:sym typeface="+mn-ea"/>
              </a:rPr>
              <a:t> </a:t>
            </a:r>
            <a:r>
              <a:rPr lang="en-US">
                <a:sym typeface="+mn-ea"/>
              </a:rPr>
              <a:t>https://gitee.com/archibate/opengltutor</a:t>
            </a:r>
            <a:endParaRPr lang="zh-CN" altLang="en-US"/>
          </a:p>
          <a:p>
            <a:pPr marL="457200" indent="-457200">
              <a:buAutoNum type="arabicPeriod"/>
            </a:pPr>
            <a:r>
              <a:rPr lang="zh-CN" altLang="en-US">
                <a:sym typeface="+mn-ea"/>
              </a:rPr>
              <a:t>点击“克隆</a:t>
            </a:r>
            <a:r>
              <a:rPr lang="en-US" altLang="zh-CN">
                <a:sym typeface="+mn-ea"/>
              </a:rPr>
              <a:t>/</a:t>
            </a:r>
            <a:r>
              <a:rPr lang="zh-CN" altLang="en-US">
                <a:sym typeface="+mn-ea"/>
              </a:rPr>
              <a:t>下载”出现一个下拉菜单</a:t>
            </a:r>
            <a:endParaRPr lang="zh-CN" altLang="en-US"/>
          </a:p>
          <a:p>
            <a:pPr marL="457200" indent="-457200">
              <a:buAutoNum type="arabicPeriod"/>
            </a:pPr>
            <a:r>
              <a:rPr lang="zh-CN" altLang="en-US">
                <a:sym typeface="+mn-ea"/>
              </a:rPr>
              <a:t>点击“下载</a:t>
            </a:r>
            <a:r>
              <a:rPr lang="en-US" altLang="zh-CN">
                <a:sym typeface="+mn-ea"/>
              </a:rPr>
              <a:t> ZIP</a:t>
            </a:r>
            <a:r>
              <a:rPr lang="zh-CN" altLang="en-US">
                <a:sym typeface="+mn-ea"/>
              </a:rPr>
              <a:t>”开始下载</a:t>
            </a:r>
            <a:endParaRPr lang="zh-CN" altLang="en-US"/>
          </a:p>
          <a:p>
            <a:pPr marL="457200" indent="-457200">
              <a:buAutoNum type="arabicPeriod"/>
            </a:pPr>
            <a:r>
              <a:rPr lang="zh-CN" altLang="en-US">
                <a:sym typeface="+mn-ea"/>
              </a:rPr>
              <a:t>解压缩刚刚下载的</a:t>
            </a:r>
            <a:r>
              <a:rPr lang="en-US" altLang="zh-CN">
                <a:sym typeface="+mn-ea"/>
              </a:rPr>
              <a:t> opengltutor-master.zip</a:t>
            </a:r>
            <a:endParaRPr lang="zh-CN" altLang="en-US"/>
          </a:p>
          <a:p>
            <a:pPr marL="457200" indent="-457200">
              <a:buAutoNum type="arabicPeriod"/>
            </a:pPr>
            <a:r>
              <a:rPr lang="zh-CN" altLang="en-US">
                <a:sym typeface="+mn-ea"/>
              </a:rPr>
              <a:t>在弹出的解压窗口中点击“开始提取”</a:t>
            </a:r>
            <a:endParaRPr lang="zh-CN" altLang="en-US"/>
          </a:p>
          <a:p>
            <a:pPr marL="457200" indent="-457200">
              <a:buAutoNum type="arabicPeriod"/>
            </a:pPr>
            <a:r>
              <a:rPr lang="zh-CN" altLang="en-US"/>
              <a:t>启动</a:t>
            </a:r>
            <a:r>
              <a:rPr lang="en-US" altLang="zh-CN"/>
              <a:t> VS2022</a:t>
            </a:r>
            <a:r>
              <a:rPr lang="zh-CN" altLang="en-US"/>
              <a:t>，点击“打开本地文件夹”</a:t>
            </a:r>
            <a:endParaRPr lang="zh-CN" altLang="en-US"/>
          </a:p>
          <a:p>
            <a:pPr marL="457200" indent="-457200">
              <a:buNone/>
            </a:pPr>
            <a:endParaRPr lang="zh-CN" altLang="en-US"/>
          </a:p>
        </p:txBody>
      </p:sp>
      <p:sp>
        <p:nvSpPr>
          <p:cNvPr id="5" name="Right Arrow 4"/>
          <p:cNvSpPr/>
          <p:nvPr/>
        </p:nvSpPr>
        <p:spPr>
          <a:xfrm>
            <a:off x="8837930" y="4446905"/>
            <a:ext cx="1105535" cy="389890"/>
          </a:xfrm>
          <a:prstGeom prst="rightArrow">
            <a:avLst/>
          </a:prstGeom>
          <a:solidFill>
            <a:srgbClr val="E33991"/>
          </a:solidFill>
          <a:ln>
            <a:solidFill>
              <a:schemeClr val="accent4"/>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6</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037580" y="2202180"/>
            <a:ext cx="6154420" cy="3896360"/>
          </a:xfrm>
          <a:prstGeom prst="rect">
            <a:avLst/>
          </a:prstGeom>
        </p:spPr>
      </p:pic>
      <p:sp>
        <p:nvSpPr>
          <p:cNvPr id="2" name="Title 1"/>
          <p:cNvSpPr>
            <a:spLocks noGrp="1"/>
          </p:cNvSpPr>
          <p:nvPr>
            <p:ph type="title"/>
          </p:nvPr>
        </p:nvSpPr>
        <p:spPr/>
        <p:txBody>
          <a:bodyPr/>
          <a:p>
            <a:r>
              <a:rPr lang="zh-CN" altLang="en-US">
                <a:sym typeface="+mn-ea"/>
              </a:rPr>
              <a:t>源码下载与配置</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a:sym typeface="+mn-ea"/>
              </a:rPr>
              <a:t>浏览器打开</a:t>
            </a:r>
            <a:r>
              <a:rPr lang="en-US" altLang="zh-CN">
                <a:sym typeface="+mn-ea"/>
              </a:rPr>
              <a:t> </a:t>
            </a:r>
            <a:r>
              <a:rPr lang="en-US">
                <a:sym typeface="+mn-ea"/>
              </a:rPr>
              <a:t>https://gitee.com/archibate/opengltutor</a:t>
            </a:r>
            <a:endParaRPr lang="zh-CN" altLang="en-US"/>
          </a:p>
          <a:p>
            <a:pPr marL="457200" indent="-457200">
              <a:buAutoNum type="arabicPeriod"/>
            </a:pPr>
            <a:r>
              <a:rPr lang="zh-CN" altLang="en-US">
                <a:sym typeface="+mn-ea"/>
              </a:rPr>
              <a:t>点击“克隆</a:t>
            </a:r>
            <a:r>
              <a:rPr lang="en-US" altLang="zh-CN">
                <a:sym typeface="+mn-ea"/>
              </a:rPr>
              <a:t>/</a:t>
            </a:r>
            <a:r>
              <a:rPr lang="zh-CN" altLang="en-US">
                <a:sym typeface="+mn-ea"/>
              </a:rPr>
              <a:t>下载”出现一个下拉菜单</a:t>
            </a:r>
            <a:endParaRPr lang="zh-CN" altLang="en-US"/>
          </a:p>
          <a:p>
            <a:pPr marL="457200" indent="-457200">
              <a:buAutoNum type="arabicPeriod"/>
            </a:pPr>
            <a:r>
              <a:rPr lang="zh-CN" altLang="en-US">
                <a:sym typeface="+mn-ea"/>
              </a:rPr>
              <a:t>点击“下载</a:t>
            </a:r>
            <a:r>
              <a:rPr lang="en-US" altLang="zh-CN">
                <a:sym typeface="+mn-ea"/>
              </a:rPr>
              <a:t> ZIP</a:t>
            </a:r>
            <a:r>
              <a:rPr lang="zh-CN" altLang="en-US">
                <a:sym typeface="+mn-ea"/>
              </a:rPr>
              <a:t>”开始下载</a:t>
            </a:r>
            <a:endParaRPr lang="zh-CN" altLang="en-US"/>
          </a:p>
          <a:p>
            <a:pPr marL="457200" indent="-457200">
              <a:buAutoNum type="arabicPeriod"/>
            </a:pPr>
            <a:r>
              <a:rPr lang="zh-CN" altLang="en-US">
                <a:sym typeface="+mn-ea"/>
              </a:rPr>
              <a:t>解压缩刚刚下载的</a:t>
            </a:r>
            <a:r>
              <a:rPr lang="en-US" altLang="zh-CN">
                <a:sym typeface="+mn-ea"/>
              </a:rPr>
              <a:t> opengltutor-master.zip</a:t>
            </a:r>
            <a:endParaRPr lang="zh-CN" altLang="en-US"/>
          </a:p>
          <a:p>
            <a:pPr marL="457200" indent="-457200">
              <a:buAutoNum type="arabicPeriod"/>
            </a:pPr>
            <a:r>
              <a:rPr lang="zh-CN" altLang="en-US">
                <a:sym typeface="+mn-ea"/>
              </a:rPr>
              <a:t>在弹出的解压窗口中点击“开始提取”</a:t>
            </a:r>
            <a:endParaRPr lang="zh-CN" altLang="en-US"/>
          </a:p>
          <a:p>
            <a:pPr marL="457200" indent="-457200">
              <a:buAutoNum type="arabicPeriod"/>
            </a:pPr>
            <a:r>
              <a:rPr lang="zh-CN" altLang="en-US"/>
              <a:t>启动</a:t>
            </a:r>
            <a:r>
              <a:rPr lang="en-US" altLang="zh-CN"/>
              <a:t> VS2022</a:t>
            </a:r>
            <a:r>
              <a:rPr lang="zh-CN" altLang="en-US"/>
              <a:t>，点击“打开本地文件夹”</a:t>
            </a:r>
            <a:endParaRPr lang="zh-CN" altLang="en-US"/>
          </a:p>
          <a:p>
            <a:pPr marL="457200" indent="-457200">
              <a:buAutoNum type="arabicPeriod"/>
            </a:pPr>
            <a:r>
              <a:rPr lang="zh-CN" altLang="en-US"/>
              <a:t>进入最里面一层的</a:t>
            </a:r>
            <a:r>
              <a:rPr lang="en-US" altLang="zh-CN"/>
              <a:t> opengltutor-master </a:t>
            </a:r>
            <a:r>
              <a:rPr lang="zh-CN" altLang="en-US"/>
              <a:t>文件夹打开</a:t>
            </a:r>
            <a:endParaRPr lang="zh-CN" altLang="en-US"/>
          </a:p>
          <a:p>
            <a:pPr marL="457200" indent="-457200">
              <a:buAutoNum type="arabicPeriod"/>
            </a:pPr>
            <a:endParaRPr lang="zh-CN" altLang="en-US"/>
          </a:p>
        </p:txBody>
      </p:sp>
      <p:sp>
        <p:nvSpPr>
          <p:cNvPr id="5" name="Right Arrow 4"/>
          <p:cNvSpPr/>
          <p:nvPr/>
        </p:nvSpPr>
        <p:spPr>
          <a:xfrm>
            <a:off x="9390380" y="5708650"/>
            <a:ext cx="1105535" cy="3898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7</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看到这个界面《</a:t>
            </a:r>
            <a:r>
              <a:rPr lang="en-US" altLang="zh-CN"/>
              <a:t>Visual Studio </a:t>
            </a:r>
            <a:r>
              <a:rPr lang="zh-CN" altLang="en-US"/>
              <a:t>中的</a:t>
            </a:r>
            <a:r>
              <a:rPr lang="en-US" altLang="zh-CN"/>
              <a:t> CMake</a:t>
            </a:r>
            <a:r>
              <a:rPr lang="zh-CN" altLang="en-US"/>
              <a:t>》就说明你成功了</a:t>
            </a:r>
            <a:endParaRPr lang="en-US" altLang="zh-CN"/>
          </a:p>
        </p:txBody>
      </p:sp>
      <p:pic>
        <p:nvPicPr>
          <p:cNvPr id="4" name="Content Placeholder 3"/>
          <p:cNvPicPr>
            <a:picLocks noChangeAspect="1"/>
          </p:cNvPicPr>
          <p:nvPr>
            <p:ph idx="1"/>
          </p:nvPr>
        </p:nvPicPr>
        <p:blipFill>
          <a:blip r:embed="rId1"/>
          <a:stretch>
            <a:fillRect/>
          </a:stretch>
        </p:blipFill>
        <p:spPr>
          <a:xfrm>
            <a:off x="628015" y="1145540"/>
            <a:ext cx="10554970" cy="571246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双击左侧栏目可打开文件进行编辑和查看</a:t>
            </a:r>
            <a:endParaRPr lang="zh-CN" altLang="en-US"/>
          </a:p>
        </p:txBody>
      </p:sp>
      <p:pic>
        <p:nvPicPr>
          <p:cNvPr id="9" name="Content Placeholder 6"/>
          <p:cNvPicPr>
            <a:picLocks noChangeAspect="1"/>
          </p:cNvPicPr>
          <p:nvPr>
            <p:ph sz="half" idx="1"/>
          </p:nvPr>
        </p:nvPicPr>
        <p:blipFill>
          <a:blip r:embed="rId1"/>
          <a:stretch>
            <a:fillRect/>
          </a:stretch>
        </p:blipFill>
        <p:spPr>
          <a:xfrm>
            <a:off x="1746250" y="1828800"/>
            <a:ext cx="2983230" cy="4345940"/>
          </a:xfrm>
          <a:prstGeom prst="rect">
            <a:avLst/>
          </a:prstGeom>
        </p:spPr>
      </p:pic>
      <p:sp>
        <p:nvSpPr>
          <p:cNvPr id="11" name="Right Arrow 10"/>
          <p:cNvSpPr/>
          <p:nvPr/>
        </p:nvSpPr>
        <p:spPr>
          <a:xfrm>
            <a:off x="384810" y="5476240"/>
            <a:ext cx="1473835" cy="38989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双击打开</a:t>
            </a:r>
            <a:endParaRPr lang="zh-CN" altLang="en-US">
              <a:latin typeface="HYTangMeiRen 85W" panose="00020600040101010101" charset="-122"/>
              <a:ea typeface="HYTangMeiRen 85W" panose="00020600040101010101" charset="-122"/>
            </a:endParaRPr>
          </a:p>
        </p:txBody>
      </p:sp>
      <p:pic>
        <p:nvPicPr>
          <p:cNvPr id="3" name="Content Placeholder 2"/>
          <p:cNvPicPr>
            <a:picLocks noChangeAspect="1"/>
          </p:cNvPicPr>
          <p:nvPr>
            <p:ph sz="half" idx="2"/>
          </p:nvPr>
        </p:nvPicPr>
        <p:blipFill>
          <a:blip r:embed="rId2"/>
          <a:stretch>
            <a:fillRect/>
          </a:stretch>
        </p:blipFill>
        <p:spPr>
          <a:xfrm>
            <a:off x="6275705" y="342900"/>
            <a:ext cx="5786120" cy="639635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建议打开</a:t>
            </a:r>
            <a:r>
              <a:rPr lang="en-US" altLang="zh-CN"/>
              <a:t> CMakeSettings.json </a:t>
            </a:r>
            <a:r>
              <a:rPr lang="zh-CN" altLang="en-US"/>
              <a:t>额外添加</a:t>
            </a:r>
            <a:r>
              <a:rPr lang="en-US" altLang="zh-CN"/>
              <a:t> x64-Release</a:t>
            </a:r>
            <a:endParaRPr lang="en-US" altLang="zh-CN"/>
          </a:p>
        </p:txBody>
      </p:sp>
      <p:pic>
        <p:nvPicPr>
          <p:cNvPr id="9" name="Content Placeholder 8"/>
          <p:cNvPicPr>
            <a:picLocks noChangeAspect="1"/>
          </p:cNvPicPr>
          <p:nvPr>
            <p:ph idx="1"/>
          </p:nvPr>
        </p:nvPicPr>
        <p:blipFill>
          <a:blip r:embed="rId1"/>
          <a:stretch>
            <a:fillRect/>
          </a:stretch>
        </p:blipFill>
        <p:spPr>
          <a:xfrm>
            <a:off x="1365885" y="1153795"/>
            <a:ext cx="9079230" cy="5695950"/>
          </a:xfrm>
          <a:prstGeom prst="rect">
            <a:avLst/>
          </a:prstGeom>
        </p:spPr>
      </p:pic>
      <p:sp>
        <p:nvSpPr>
          <p:cNvPr id="10" name="Right Arrow 9"/>
          <p:cNvSpPr/>
          <p:nvPr/>
        </p:nvSpPr>
        <p:spPr>
          <a:xfrm>
            <a:off x="5655310" y="5521325"/>
            <a:ext cx="110553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1" name="Down Arrow 10"/>
          <p:cNvSpPr/>
          <p:nvPr/>
        </p:nvSpPr>
        <p:spPr>
          <a:xfrm>
            <a:off x="4073525" y="2019935"/>
            <a:ext cx="292100" cy="791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2" name="Right Arrow 11"/>
          <p:cNvSpPr/>
          <p:nvPr/>
        </p:nvSpPr>
        <p:spPr>
          <a:xfrm flipH="1">
            <a:off x="2726690" y="5354320"/>
            <a:ext cx="7905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3" name="Cloud Callout 12"/>
          <p:cNvSpPr/>
          <p:nvPr/>
        </p:nvSpPr>
        <p:spPr>
          <a:xfrm>
            <a:off x="8020685" y="3471545"/>
            <a:ext cx="4226560" cy="1734185"/>
          </a:xfrm>
          <a:prstGeom prst="cloudCallout">
            <a:avLst>
              <a:gd name="adj1" fmla="val -23355"/>
              <a:gd name="adj2" fmla="val 73244"/>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注意不要选错！必须是</a:t>
            </a:r>
            <a:r>
              <a:rPr lang="en-US" altLang="zh-CN" sz="2400">
                <a:latin typeface="HYTangMeiRen 85W" panose="00020600040101010101" charset="-122"/>
                <a:ea typeface="HYTangMeiRen 85W" panose="00020600040101010101" charset="-122"/>
              </a:rPr>
              <a:t> </a:t>
            </a:r>
            <a:r>
              <a:rPr lang="en-US" altLang="zh-CN" sz="24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HYTangMeiRen 85W" panose="00020600040101010101" charset="-122"/>
                <a:ea typeface="HYTangMeiRen 85W" panose="00020600040101010101" charset="-122"/>
              </a:rPr>
              <a:t>x64</a:t>
            </a:r>
            <a:r>
              <a:rPr lang="en-US" altLang="zh-CN" sz="2400">
                <a:latin typeface="HYTangMeiRen 85W" panose="00020600040101010101" charset="-122"/>
                <a:ea typeface="HYTangMeiRen 85W" panose="00020600040101010101" charset="-122"/>
              </a:rPr>
              <a:t> </a:t>
            </a:r>
            <a:r>
              <a:rPr lang="zh-CN" altLang="en-US" sz="2400">
                <a:latin typeface="HYTangMeiRen 85W" panose="00020600040101010101" charset="-122"/>
                <a:ea typeface="HYTangMeiRen 85W" panose="00020600040101010101" charset="-122"/>
              </a:rPr>
              <a:t>而不是</a:t>
            </a:r>
            <a:r>
              <a:rPr lang="en-US" altLang="zh-CN" sz="2400">
                <a:latin typeface="HYTangMeiRen 85W" panose="00020600040101010101" charset="-122"/>
                <a:ea typeface="HYTangMeiRen 85W" panose="00020600040101010101" charset="-122"/>
              </a:rPr>
              <a:t> </a:t>
            </a:r>
            <a:r>
              <a:rPr lang="en-US" altLang="zh-CN" sz="24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HYTangMeiRen 85W" panose="00020600040101010101" charset="-122"/>
                <a:ea typeface="HYTangMeiRen 85W" panose="00020600040101010101" charset="-122"/>
              </a:rPr>
              <a:t>x86</a:t>
            </a:r>
            <a:r>
              <a:rPr lang="zh-CN" altLang="en-US" sz="2400">
                <a:latin typeface="HYTangMeiRen 85W" panose="00020600040101010101" charset="-122"/>
                <a:ea typeface="HYTangMeiRen 85W" panose="00020600040101010101" charset="-122"/>
              </a:rPr>
              <a:t>，否则就变成</a:t>
            </a:r>
            <a:r>
              <a:rPr lang="en-US" altLang="zh-CN" sz="2400">
                <a:latin typeface="HYTangMeiRen 85W" panose="00020600040101010101" charset="-122"/>
                <a:ea typeface="HYTangMeiRen 85W" panose="00020600040101010101" charset="-122"/>
              </a:rPr>
              <a:t> 32 </a:t>
            </a:r>
            <a:r>
              <a:rPr lang="zh-CN" altLang="en-US" sz="2400">
                <a:latin typeface="HYTangMeiRen 85W" panose="00020600040101010101" charset="-122"/>
                <a:ea typeface="HYTangMeiRen 85W" panose="00020600040101010101" charset="-122"/>
              </a:rPr>
              <a:t>位程序了！</a:t>
            </a:r>
            <a:endParaRPr lang="zh-CN" altLang="en-US" sz="2400">
              <a:latin typeface="HYTangMeiRen 85W" panose="00020600040101010101" charset="-122"/>
              <a:ea typeface="HYTangMeiRen 85W" panose="00020600040101010101" charset="-122"/>
            </a:endParaRPr>
          </a:p>
        </p:txBody>
      </p:sp>
      <p:sp>
        <p:nvSpPr>
          <p:cNvPr id="14" name="Right Arrow 13"/>
          <p:cNvSpPr/>
          <p:nvPr/>
        </p:nvSpPr>
        <p:spPr>
          <a:xfrm>
            <a:off x="7362825" y="6356985"/>
            <a:ext cx="110553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idx="1"/>
          </p:nvPr>
        </p:nvPicPr>
        <p:blipFill>
          <a:blip r:embed="rId1"/>
          <a:stretch>
            <a:fillRect/>
          </a:stretch>
        </p:blipFill>
        <p:spPr>
          <a:xfrm>
            <a:off x="1066165" y="1325880"/>
            <a:ext cx="4693920" cy="5396230"/>
          </a:xfrm>
          <a:prstGeom prst="rect">
            <a:avLst/>
          </a:prstGeom>
        </p:spPr>
      </p:pic>
      <p:sp>
        <p:nvSpPr>
          <p:cNvPr id="5" name="Title 4"/>
          <p:cNvSpPr>
            <a:spLocks noGrp="1"/>
          </p:cNvSpPr>
          <p:nvPr>
            <p:ph type="title"/>
          </p:nvPr>
        </p:nvSpPr>
        <p:spPr/>
        <p:txBody>
          <a:bodyPr/>
          <a:p>
            <a:r>
              <a:rPr lang="zh-CN">
                <a:sym typeface="+mn-ea"/>
              </a:rPr>
              <a:t>如需调试，选择</a:t>
            </a:r>
            <a:r>
              <a:rPr lang="en-US" altLang="zh-CN">
                <a:sym typeface="+mn-ea"/>
              </a:rPr>
              <a:t> x64-Debug </a:t>
            </a:r>
            <a:r>
              <a:rPr lang="zh-CN" altLang="en-US">
                <a:sym typeface="+mn-ea"/>
              </a:rPr>
              <a:t>配置</a:t>
            </a:r>
            <a:r>
              <a:rPr lang="zh-CN">
                <a:sym typeface="+mn-ea"/>
              </a:rPr>
              <a:t>；</a:t>
            </a:r>
            <a:r>
              <a:rPr lang="zh-CN">
                <a:sym typeface="+mn-ea"/>
              </a:rPr>
              <a:t>如追求性能，选择</a:t>
            </a:r>
            <a:r>
              <a:rPr lang="en-US" altLang="zh-CN">
                <a:sym typeface="+mn-ea"/>
              </a:rPr>
              <a:t> x64-Release </a:t>
            </a:r>
            <a:r>
              <a:rPr lang="zh-CN" altLang="en-US">
                <a:sym typeface="+mn-ea"/>
              </a:rPr>
              <a:t>配置</a:t>
            </a:r>
            <a:endParaRPr lang="zh-CN" altLang="en-US">
              <a:sym typeface="+mn-ea"/>
            </a:endParaRPr>
          </a:p>
        </p:txBody>
      </p:sp>
      <p:sp>
        <p:nvSpPr>
          <p:cNvPr id="10" name="Right Arrow 9"/>
          <p:cNvSpPr/>
          <p:nvPr/>
        </p:nvSpPr>
        <p:spPr>
          <a:xfrm>
            <a:off x="-39370" y="3495675"/>
            <a:ext cx="1105535" cy="368935"/>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en-US"/>
              <a:t>5</a:t>
            </a:r>
            <a:endParaRPr lang="en-US"/>
          </a:p>
        </p:txBody>
      </p:sp>
      <p:pic>
        <p:nvPicPr>
          <p:cNvPr id="4" name="Picture 3"/>
          <p:cNvPicPr>
            <a:picLocks noChangeAspect="1"/>
          </p:cNvPicPr>
          <p:nvPr/>
        </p:nvPicPr>
        <p:blipFill>
          <a:blip r:embed="rId2"/>
          <a:stretch>
            <a:fillRect/>
          </a:stretch>
        </p:blipFill>
        <p:spPr>
          <a:xfrm>
            <a:off x="7476490" y="2475230"/>
            <a:ext cx="4542790" cy="2688590"/>
          </a:xfrm>
          <a:prstGeom prst="rect">
            <a:avLst/>
          </a:prstGeom>
        </p:spPr>
      </p:pic>
      <p:sp>
        <p:nvSpPr>
          <p:cNvPr id="6" name="Right Arrow 5"/>
          <p:cNvSpPr/>
          <p:nvPr/>
        </p:nvSpPr>
        <p:spPr>
          <a:xfrm>
            <a:off x="7157720" y="3341370"/>
            <a:ext cx="1550035" cy="38989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需要性能时</a:t>
            </a:r>
            <a:endParaRPr lang="zh-CN" altLang="en-US">
              <a:latin typeface="HYTangMeiRen 85W" panose="00020600040101010101" charset="-122"/>
              <a:ea typeface="HYTangMeiRen 85W" panose="00020600040101010101" charset="-122"/>
            </a:endParaRPr>
          </a:p>
        </p:txBody>
      </p:sp>
      <p:sp>
        <p:nvSpPr>
          <p:cNvPr id="7" name="Right Arrow 6"/>
          <p:cNvSpPr/>
          <p:nvPr/>
        </p:nvSpPr>
        <p:spPr>
          <a:xfrm>
            <a:off x="7168515" y="3084195"/>
            <a:ext cx="1550035" cy="3898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需要调试时</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6"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运行该项目</a:t>
            </a:r>
            <a:endParaRPr lang="zh-CN" altLang="en-US"/>
          </a:p>
        </p:txBody>
      </p:sp>
      <p:sp>
        <p:nvSpPr>
          <p:cNvPr id="6" name="Content Placeholder 5"/>
          <p:cNvSpPr>
            <a:spLocks noGrp="1"/>
          </p:cNvSpPr>
          <p:nvPr>
            <p:ph sz="half" idx="1"/>
          </p:nvPr>
        </p:nvSpPr>
        <p:spPr/>
        <p:txBody>
          <a:bodyPr/>
          <a:p>
            <a:pPr marL="457200" indent="-457200">
              <a:buAutoNum type="arabicPeriod"/>
            </a:pPr>
            <a:r>
              <a:rPr lang="zh-CN" altLang="en-US">
                <a:sym typeface="+mn-ea"/>
              </a:rPr>
              <a:t>点击“选择启动项”右边的单个小三角</a:t>
            </a:r>
            <a:endParaRPr lang="zh-CN" altLang="en-US">
              <a:sym typeface="+mn-ea"/>
            </a:endParaRPr>
          </a:p>
          <a:p>
            <a:pPr marL="457200" indent="-457200">
              <a:buAutoNum type="arabicPeriod"/>
            </a:pPr>
            <a:r>
              <a:rPr lang="zh-CN" altLang="en-US">
                <a:sym typeface="+mn-ea"/>
              </a:rPr>
              <a:t>点击下拉菜单中的</a:t>
            </a:r>
            <a:r>
              <a:rPr lang="zh-CN" altLang="en-US">
                <a:sym typeface="+mn-ea"/>
              </a:rPr>
              <a:t>“</a:t>
            </a:r>
            <a:r>
              <a:rPr lang="en-US" altLang="zh-CN">
                <a:sym typeface="+mn-ea"/>
              </a:rPr>
              <a:t>main.exe</a:t>
            </a:r>
            <a:r>
              <a:rPr lang="zh-CN" altLang="en-US">
                <a:sym typeface="+mn-ea"/>
              </a:rPr>
              <a:t>”</a:t>
            </a:r>
            <a:endParaRPr lang="zh-CN" altLang="en-US"/>
          </a:p>
          <a:p>
            <a:pPr marL="457200" indent="-457200"/>
            <a:endParaRPr lang="en-US"/>
          </a:p>
        </p:txBody>
      </p:sp>
      <p:pic>
        <p:nvPicPr>
          <p:cNvPr id="8" name="Content Placeholder 7"/>
          <p:cNvPicPr>
            <a:picLocks noChangeAspect="1"/>
          </p:cNvPicPr>
          <p:nvPr>
            <p:ph sz="half" idx="2"/>
          </p:nvPr>
        </p:nvPicPr>
        <p:blipFill>
          <a:blip r:embed="rId1"/>
          <a:stretch>
            <a:fillRect/>
          </a:stretch>
        </p:blipFill>
        <p:spPr>
          <a:xfrm>
            <a:off x="6028055" y="2230120"/>
            <a:ext cx="5088890" cy="3542030"/>
          </a:xfrm>
          <a:prstGeom prst="rect">
            <a:avLst/>
          </a:prstGeom>
        </p:spPr>
      </p:pic>
      <p:sp>
        <p:nvSpPr>
          <p:cNvPr id="12" name="Right Arrow 11"/>
          <p:cNvSpPr/>
          <p:nvPr/>
        </p:nvSpPr>
        <p:spPr>
          <a:xfrm flipH="1">
            <a:off x="9900920" y="2675255"/>
            <a:ext cx="7905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9" name="Rounded Rectangle 8"/>
          <p:cNvSpPr/>
          <p:nvPr/>
        </p:nvSpPr>
        <p:spPr>
          <a:xfrm>
            <a:off x="9590405" y="2583180"/>
            <a:ext cx="238125" cy="55245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6964680" y="4133850"/>
            <a:ext cx="2762885" cy="331470"/>
          </a:xfrm>
          <a:prstGeom prst="roundRect">
            <a:avLst/>
          </a:prstGeom>
          <a:noFill/>
          <a:ln w="28575">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ight Arrow 10"/>
          <p:cNvSpPr/>
          <p:nvPr/>
        </p:nvSpPr>
        <p:spPr>
          <a:xfrm flipH="1">
            <a:off x="9828530" y="4116070"/>
            <a:ext cx="7905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sz="half" idx="2"/>
          </p:nvPr>
        </p:nvPicPr>
        <p:blipFill>
          <a:blip r:embed="rId1"/>
          <a:stretch>
            <a:fillRect/>
          </a:stretch>
        </p:blipFill>
        <p:spPr>
          <a:xfrm>
            <a:off x="5829300" y="2971165"/>
            <a:ext cx="6378575" cy="2427605"/>
          </a:xfrm>
          <a:prstGeom prst="rect">
            <a:avLst/>
          </a:prstGeom>
        </p:spPr>
      </p:pic>
      <p:sp>
        <p:nvSpPr>
          <p:cNvPr id="5" name="Title 4"/>
          <p:cNvSpPr>
            <a:spLocks noGrp="1"/>
          </p:cNvSpPr>
          <p:nvPr>
            <p:ph type="title"/>
          </p:nvPr>
        </p:nvSpPr>
        <p:spPr/>
        <p:txBody>
          <a:bodyPr/>
          <a:p>
            <a:r>
              <a:rPr lang="zh-CN" altLang="en-US"/>
              <a:t>运行该项目</a:t>
            </a:r>
            <a:endParaRPr lang="zh-CN" altLang="en-US"/>
          </a:p>
        </p:txBody>
      </p:sp>
      <p:sp>
        <p:nvSpPr>
          <p:cNvPr id="6" name="Content Placeholder 5"/>
          <p:cNvSpPr>
            <a:spLocks noGrp="1"/>
          </p:cNvSpPr>
          <p:nvPr>
            <p:ph sz="half" idx="1"/>
          </p:nvPr>
        </p:nvSpPr>
        <p:spPr/>
        <p:txBody>
          <a:bodyPr/>
          <a:p>
            <a:pPr marL="457200" indent="-457200">
              <a:buAutoNum type="arabicPeriod"/>
            </a:pPr>
            <a:r>
              <a:rPr lang="zh-CN" altLang="en-US">
                <a:sym typeface="+mn-ea"/>
              </a:rPr>
              <a:t>点击“选择启动项”右边的单个小三角</a:t>
            </a:r>
            <a:endParaRPr lang="zh-CN" altLang="en-US">
              <a:sym typeface="+mn-ea"/>
            </a:endParaRPr>
          </a:p>
          <a:p>
            <a:pPr marL="457200" indent="-457200">
              <a:buAutoNum type="arabicPeriod"/>
            </a:pPr>
            <a:r>
              <a:rPr lang="zh-CN" altLang="en-US">
                <a:sym typeface="+mn-ea"/>
              </a:rPr>
              <a:t>点击下拉菜单中的</a:t>
            </a:r>
            <a:r>
              <a:rPr lang="zh-CN" altLang="en-US">
                <a:sym typeface="+mn-ea"/>
              </a:rPr>
              <a:t>“</a:t>
            </a:r>
            <a:r>
              <a:rPr lang="en-US" altLang="zh-CN">
                <a:sym typeface="+mn-ea"/>
              </a:rPr>
              <a:t>main.exe</a:t>
            </a:r>
            <a:r>
              <a:rPr lang="zh-CN" altLang="en-US">
                <a:sym typeface="+mn-ea"/>
              </a:rPr>
              <a:t>”</a:t>
            </a:r>
            <a:endParaRPr lang="zh-CN" altLang="en-US">
              <a:sym typeface="+mn-ea"/>
            </a:endParaRPr>
          </a:p>
          <a:p>
            <a:pPr marL="457200" indent="-457200">
              <a:buAutoNum type="arabicPeriod"/>
            </a:pPr>
            <a:r>
              <a:rPr lang="zh-CN" altLang="en-US">
                <a:sym typeface="+mn-ea"/>
              </a:rPr>
              <a:t>“选择启动项”按钮此时变成了“</a:t>
            </a:r>
            <a:r>
              <a:rPr lang="en-US" altLang="zh-CN">
                <a:sym typeface="+mn-ea"/>
              </a:rPr>
              <a:t>main.exe</a:t>
            </a:r>
            <a:r>
              <a:rPr lang="zh-CN" altLang="en-US">
                <a:sym typeface="+mn-ea"/>
              </a:rPr>
              <a:t>”，点击即可编译并运行“</a:t>
            </a:r>
            <a:r>
              <a:rPr lang="en-US" altLang="zh-CN">
                <a:sym typeface="+mn-ea"/>
              </a:rPr>
              <a:t>main.exe</a:t>
            </a:r>
            <a:r>
              <a:rPr lang="zh-CN" altLang="en-US">
                <a:sym typeface="+mn-ea"/>
              </a:rPr>
              <a:t>”</a:t>
            </a:r>
            <a:endParaRPr lang="zh-CN" altLang="en-US">
              <a:sym typeface="+mn-ea"/>
            </a:endParaRPr>
          </a:p>
        </p:txBody>
      </p:sp>
      <p:sp>
        <p:nvSpPr>
          <p:cNvPr id="10" name="Rounded Rectangle 9"/>
          <p:cNvSpPr/>
          <p:nvPr/>
        </p:nvSpPr>
        <p:spPr>
          <a:xfrm>
            <a:off x="8774430" y="3441065"/>
            <a:ext cx="1075690" cy="331470"/>
          </a:xfrm>
          <a:prstGeom prst="roundRect">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ight Arrow 10"/>
          <p:cNvSpPr/>
          <p:nvPr/>
        </p:nvSpPr>
        <p:spPr>
          <a:xfrm flipH="1">
            <a:off x="9915525" y="3441065"/>
            <a:ext cx="7905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336550" y="0"/>
            <a:ext cx="12865735" cy="6854190"/>
          </a:xfrm>
          <a:prstGeom prst="rect">
            <a:avLst/>
          </a:prstGeom>
        </p:spPr>
      </p:pic>
      <p:pic>
        <p:nvPicPr>
          <p:cNvPr id="6" name="Picture 5"/>
          <p:cNvPicPr>
            <a:picLocks noChangeAspect="1"/>
          </p:cNvPicPr>
          <p:nvPr/>
        </p:nvPicPr>
        <p:blipFill>
          <a:blip r:embed="rId2"/>
          <a:stretch>
            <a:fillRect/>
          </a:stretch>
        </p:blipFill>
        <p:spPr>
          <a:xfrm>
            <a:off x="5103495" y="303530"/>
            <a:ext cx="1820545" cy="1820545"/>
          </a:xfrm>
          <a:prstGeom prst="rect">
            <a:avLst/>
          </a:prstGeom>
        </p:spPr>
      </p:pic>
      <p:sp>
        <p:nvSpPr>
          <p:cNvPr id="5" name="Text Box 4"/>
          <p:cNvSpPr txBox="1"/>
          <p:nvPr/>
        </p:nvSpPr>
        <p:spPr>
          <a:xfrm>
            <a:off x="4290695" y="4598670"/>
            <a:ext cx="3611880" cy="922020"/>
          </a:xfrm>
          <a:prstGeom prst="rect">
            <a:avLst/>
          </a:prstGeom>
          <a:solidFill>
            <a:srgbClr val="FFC000"/>
          </a:solidFill>
          <a:ln w="28575">
            <a:solidFill>
              <a:srgbClr val="C00000"/>
            </a:solidFill>
          </a:ln>
          <a:effectLst>
            <a:outerShdw blurRad="101600" dist="762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none" rtlCol="0">
            <a:spAutoFit/>
          </a:bodyPr>
          <a:p>
            <a:r>
              <a:rPr lang="zh-CN" altLang="en-US" sz="5400">
                <a:solidFill>
                  <a:srgbClr val="C00000"/>
                </a:solidFill>
                <a:latin typeface="HYShenGongJ" panose="02010600000101010101" charset="-122"/>
                <a:ea typeface="HYShenGongJ" panose="02010600000101010101" charset="-122"/>
              </a:rPr>
              <a:t>为人民服务</a:t>
            </a:r>
            <a:endParaRPr lang="zh-CN" altLang="en-US" sz="5400">
              <a:solidFill>
                <a:srgbClr val="C00000"/>
              </a:solidFill>
              <a:latin typeface="HYShenGongJ" panose="02010600000101010101" charset="-122"/>
              <a:ea typeface="HYShenGongJ" panose="02010600000101010101" charset="-122"/>
            </a:endParaRPr>
          </a:p>
        </p:txBody>
      </p:sp>
      <p:sp>
        <p:nvSpPr>
          <p:cNvPr id="2" name="Oval Callout 1"/>
          <p:cNvSpPr/>
          <p:nvPr/>
        </p:nvSpPr>
        <p:spPr>
          <a:xfrm>
            <a:off x="6436995" y="1691640"/>
            <a:ext cx="4112260" cy="1332230"/>
          </a:xfrm>
          <a:prstGeom prst="wedgeEllipseCallout">
            <a:avLst>
              <a:gd name="adj1" fmla="val -47463"/>
              <a:gd name="adj2" fmla="val -59965"/>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全世界的无产程序员，我们联合！</a:t>
            </a:r>
            <a:endParaRPr lang="zh-CN" altLang="en-US" sz="2800">
              <a:latin typeface="HYTangMeiRen 85W" panose="00020600040101010101" charset="-122"/>
              <a:ea typeface="HYTangMeiRen 85W" panose="00020600040101010101" charset="-122"/>
            </a:endParaRPr>
          </a:p>
        </p:txBody>
      </p:sp>
      <p:sp>
        <p:nvSpPr>
          <p:cNvPr id="3" name="Text Box 2"/>
          <p:cNvSpPr txBox="1"/>
          <p:nvPr/>
        </p:nvSpPr>
        <p:spPr>
          <a:xfrm>
            <a:off x="-139700" y="1268730"/>
            <a:ext cx="5046980" cy="1322070"/>
          </a:xfrm>
          <a:prstGeom prst="rect">
            <a:avLst/>
          </a:prstGeom>
          <a:noFill/>
        </p:spPr>
        <p:txBody>
          <a:bodyPr wrap="square" rtlCol="0" anchor="t">
            <a:spAutoFit/>
          </a:bodyPr>
          <a:p>
            <a:pPr algn="ctr"/>
            <a:r>
              <a:rPr lang="zh-CN" altLang="en-US" sz="2000">
                <a:latin typeface="HYXuanSong 75S" panose="00020600040101010101" charset="-122"/>
                <a:ea typeface="HYXuanSong 75S" panose="00020600040101010101" charset="-122"/>
                <a:sym typeface="+mn-ea"/>
              </a:rPr>
              <a:t>坚持为中国人民服务，为中国同胞谋幸福，说好中国话，做好中国人，上好中国课，增强民族自信心，发扬雷锋精神，</a:t>
            </a:r>
            <a:r>
              <a:rPr lang="zh-CN" altLang="en-US" sz="2000">
                <a:latin typeface="HYXuanSong 75S" panose="00020600040101010101" charset="-122"/>
                <a:ea typeface="HYXuanSong 75S" panose="00020600040101010101" charset="-122"/>
                <a:sym typeface="+mn-ea"/>
              </a:rPr>
              <a:t>让先进生产力惠及更多人，</a:t>
            </a:r>
            <a:r>
              <a:rPr lang="zh-CN" altLang="en-US" sz="2000">
                <a:latin typeface="HYXuanSong 75S" panose="00020600040101010101" charset="-122"/>
                <a:ea typeface="HYXuanSong 75S" panose="00020600040101010101" charset="-122"/>
                <a:sym typeface="+mn-ea"/>
              </a:rPr>
              <a:t>这就是我们的小彭老师。</a:t>
            </a:r>
            <a:endParaRPr lang="en-US" sz="2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nodeType="after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000" fill="hold">
                                          <p:stCondLst>
                                            <p:cond delay="0"/>
                                          </p:stCondLst>
                                        </p:cTn>
                                        <p:tgtEl>
                                          <p:spTgt spid="2"/>
                                        </p:tgtEl>
                                        <p:attrNameLst>
                                          <p:attrName>style.visibility</p:attrName>
                                        </p:attrNameLst>
                                      </p:cBhvr>
                                      <p:to>
                                        <p:strVal val="visible"/>
                                      </p:to>
                                    </p:set>
                                    <p:animEffect transition="in" filter="wipe(left)">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bldLvl="0" animBg="1"/>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调试运行</a:t>
            </a:r>
            <a:r>
              <a:rPr lang="en-US" altLang="zh-CN"/>
              <a:t> vs </a:t>
            </a:r>
            <a:r>
              <a:rPr lang="zh-CN" altLang="en-US"/>
              <a:t>不调试运行</a:t>
            </a:r>
            <a:endParaRPr lang="zh-CN" altLang="en-US"/>
          </a:p>
        </p:txBody>
      </p:sp>
      <p:sp>
        <p:nvSpPr>
          <p:cNvPr id="3" name="Content Placeholder 2"/>
          <p:cNvSpPr>
            <a:spLocks noGrp="1"/>
          </p:cNvSpPr>
          <p:nvPr>
            <p:ph sz="half" idx="1"/>
          </p:nvPr>
        </p:nvSpPr>
        <p:spPr/>
        <p:txBody>
          <a:bodyPr/>
          <a:p>
            <a:r>
              <a:rPr lang="zh-CN" altLang="en-US"/>
              <a:t>右侧实心的运行按钮是带调试</a:t>
            </a:r>
            <a:r>
              <a:rPr lang="zh-CN" altLang="en-US">
                <a:sym typeface="+mn-ea"/>
              </a:rPr>
              <a:t>地</a:t>
            </a:r>
            <a:r>
              <a:rPr lang="zh-CN" altLang="en-US"/>
              <a:t>运行，可以打断点，看变量，但启动较慢。</a:t>
            </a:r>
            <a:endParaRPr lang="zh-CN" altLang="en-US"/>
          </a:p>
          <a:p>
            <a:r>
              <a:rPr lang="zh-CN" altLang="en-US"/>
              <a:t>左侧空心的运行按钮是不调试地运行，更高效，启动更快，但不会在断点处中断。</a:t>
            </a:r>
            <a:endParaRPr lang="zh-CN" altLang="en-US"/>
          </a:p>
          <a:p>
            <a:r>
              <a:rPr lang="zh-CN" altLang="en-US"/>
              <a:t>在上方调试菜单中也有这两个按钮。</a:t>
            </a:r>
            <a:endParaRPr lang="zh-CN" altLang="en-US"/>
          </a:p>
          <a:p>
            <a:endParaRPr lang="zh-CN" altLang="en-US"/>
          </a:p>
        </p:txBody>
      </p:sp>
      <p:pic>
        <p:nvPicPr>
          <p:cNvPr id="5" name="Content Placeholder 4"/>
          <p:cNvPicPr>
            <a:picLocks noChangeAspect="1"/>
          </p:cNvPicPr>
          <p:nvPr>
            <p:ph sz="half" idx="2"/>
          </p:nvPr>
        </p:nvPicPr>
        <p:blipFill>
          <a:blip r:embed="rId1"/>
          <a:stretch>
            <a:fillRect/>
          </a:stretch>
        </p:blipFill>
        <p:spPr>
          <a:xfrm>
            <a:off x="6027420" y="2472690"/>
            <a:ext cx="6164580" cy="2472690"/>
          </a:xfrm>
          <a:prstGeom prst="rect">
            <a:avLst/>
          </a:prstGeom>
        </p:spPr>
      </p:pic>
      <p:sp>
        <p:nvSpPr>
          <p:cNvPr id="10" name="Rounded Rectangle 9"/>
          <p:cNvSpPr/>
          <p:nvPr/>
        </p:nvSpPr>
        <p:spPr>
          <a:xfrm>
            <a:off x="8296910" y="2938780"/>
            <a:ext cx="523240" cy="46101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2010410" y="4617085"/>
            <a:ext cx="2947035" cy="2240915"/>
          </a:xfrm>
          <a:prstGeom prst="rect">
            <a:avLst/>
          </a:prstGeom>
        </p:spPr>
      </p:pic>
      <p:sp>
        <p:nvSpPr>
          <p:cNvPr id="12" name="Cloud Callout 11"/>
          <p:cNvSpPr/>
          <p:nvPr/>
        </p:nvSpPr>
        <p:spPr>
          <a:xfrm>
            <a:off x="4957445" y="5327015"/>
            <a:ext cx="6487160" cy="1442720"/>
          </a:xfrm>
          <a:prstGeom prst="cloudCallout">
            <a:avLst>
              <a:gd name="adj1" fmla="val -54433"/>
              <a:gd name="adj2" fmla="val -38160"/>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关于</a:t>
            </a:r>
            <a:r>
              <a:rPr lang="en-US" altLang="zh-CN" sz="2400">
                <a:latin typeface="HYTangMeiRen 85W" panose="00020600040101010101" charset="-122"/>
                <a:ea typeface="HYTangMeiRen 85W" panose="00020600040101010101" charset="-122"/>
              </a:rPr>
              <a:t>VS2022</a:t>
            </a:r>
            <a:r>
              <a:rPr lang="zh-CN" altLang="en-US" sz="2400">
                <a:latin typeface="HYTangMeiRen 85W" panose="00020600040101010101" charset="-122"/>
                <a:ea typeface="HYTangMeiRen 85W" panose="00020600040101010101" charset="-122"/>
              </a:rPr>
              <a:t>如何调试、打断点可以自己</a:t>
            </a:r>
            <a:r>
              <a:rPr lang="en-US" altLang="zh-CN" sz="2400">
                <a:latin typeface="HYTangMeiRen 85W" panose="00020600040101010101" charset="-122"/>
                <a:ea typeface="HYTangMeiRen 85W" panose="00020600040101010101" charset="-122"/>
              </a:rPr>
              <a:t>B</a:t>
            </a:r>
            <a:r>
              <a:rPr lang="zh-CN" altLang="en-US" sz="2400">
                <a:latin typeface="HYTangMeiRen 85W" panose="00020600040101010101" charset="-122"/>
                <a:ea typeface="HYTangMeiRen 85W" panose="00020600040101010101" charset="-122"/>
              </a:rPr>
              <a:t>站搜教程，我是教</a:t>
            </a:r>
            <a:r>
              <a:rPr lang="en-US" altLang="zh-CN" sz="2400">
                <a:latin typeface="HYTangMeiRen 85W" panose="00020600040101010101" charset="-122"/>
                <a:ea typeface="HYTangMeiRen 85W" panose="00020600040101010101" charset="-122"/>
              </a:rPr>
              <a:t>OpenGL</a:t>
            </a:r>
            <a:r>
              <a:rPr lang="zh-CN" altLang="en-US" sz="2400">
                <a:latin typeface="HYTangMeiRen 85W" panose="00020600040101010101" charset="-122"/>
                <a:ea typeface="HYTangMeiRen 85W" panose="00020600040101010101" charset="-122"/>
              </a:rPr>
              <a:t>的，又不是教</a:t>
            </a:r>
            <a:r>
              <a:rPr lang="en-US" altLang="zh-CN" sz="2400">
                <a:latin typeface="HYTangMeiRen 85W" panose="00020600040101010101" charset="-122"/>
                <a:ea typeface="HYTangMeiRen 85W" panose="00020600040101010101" charset="-122"/>
              </a:rPr>
              <a:t>VS</a:t>
            </a:r>
            <a:r>
              <a:rPr lang="zh-CN" altLang="en-US" sz="2400">
                <a:latin typeface="HYTangMeiRen 85W" panose="00020600040101010101" charset="-122"/>
                <a:ea typeface="HYTangMeiRen 85W" panose="00020600040101010101" charset="-122"/>
              </a:rPr>
              <a:t>的</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idx="1"/>
          </p:nvPr>
        </p:nvPicPr>
        <p:blipFill>
          <a:blip r:embed="rId1"/>
          <a:stretch>
            <a:fillRect/>
          </a:stretch>
        </p:blipFill>
        <p:spPr>
          <a:xfrm>
            <a:off x="845820" y="1391920"/>
            <a:ext cx="10119360" cy="5283200"/>
          </a:xfrm>
          <a:prstGeom prst="rect">
            <a:avLst/>
          </a:prstGeom>
        </p:spPr>
      </p:pic>
      <p:sp>
        <p:nvSpPr>
          <p:cNvPr id="5" name="Title 4"/>
          <p:cNvSpPr>
            <a:spLocks noGrp="1"/>
          </p:cNvSpPr>
          <p:nvPr>
            <p:ph type="title"/>
          </p:nvPr>
        </p:nvSpPr>
        <p:spPr/>
        <p:txBody>
          <a:bodyPr/>
          <a:p>
            <a:r>
              <a:rPr lang="zh-CN" altLang="en-US"/>
              <a:t>如果出现这个错误，请安装显卡驱动！</a:t>
            </a:r>
            <a:endParaRPr lang="en-US" altLang="zh-CN"/>
          </a:p>
        </p:txBody>
      </p:sp>
      <p:sp>
        <p:nvSpPr>
          <p:cNvPr id="13" name="Cloud Callout 12"/>
          <p:cNvSpPr/>
          <p:nvPr/>
        </p:nvSpPr>
        <p:spPr>
          <a:xfrm>
            <a:off x="6080760" y="258445"/>
            <a:ext cx="5588000" cy="2567940"/>
          </a:xfrm>
          <a:prstGeom prst="cloudCallout">
            <a:avLst>
              <a:gd name="adj1" fmla="val -23355"/>
              <a:gd name="adj2" fmla="val 73244"/>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400">
                <a:latin typeface="HYTangMeiRen 85W" panose="00020600040101010101" charset="-122"/>
                <a:ea typeface="HYTangMeiRen 85W" panose="00020600040101010101" charset="-122"/>
              </a:rPr>
              <a:t>建议你先下个</a:t>
            </a:r>
            <a:r>
              <a:rPr lang="en-US" altLang="zh-CN" sz="2400">
                <a:latin typeface="HYTangMeiRen 85W" panose="00020600040101010101" charset="-122"/>
                <a:ea typeface="HYTangMeiRen 85W" panose="00020600040101010101" charset="-122"/>
              </a:rPr>
              <a:t>3D</a:t>
            </a:r>
            <a:r>
              <a:rPr lang="zh-CN" altLang="en-US" sz="2400">
                <a:latin typeface="HYTangMeiRen 85W" panose="00020600040101010101" charset="-122"/>
                <a:ea typeface="HYTangMeiRen 85W" panose="00020600040101010101" charset="-122"/>
              </a:rPr>
              <a:t>游戏玩一玩，如果</a:t>
            </a:r>
            <a:r>
              <a:rPr lang="en-US" altLang="zh-CN" sz="2400" b="1">
                <a:latin typeface="HYTangMeiRen 85W" panose="00020600040101010101" charset="-122"/>
                <a:ea typeface="HYTangMeiRen 85W" panose="00020600040101010101" charset="-122"/>
              </a:rPr>
              <a:t>3A</a:t>
            </a:r>
            <a:r>
              <a:rPr lang="zh-CN" altLang="en-US" sz="2400" b="1">
                <a:latin typeface="HYTangMeiRen 85W" panose="00020600040101010101" charset="-122"/>
                <a:ea typeface="HYTangMeiRen 85W" panose="00020600040101010101" charset="-122"/>
              </a:rPr>
              <a:t>大作</a:t>
            </a:r>
            <a:r>
              <a:rPr lang="zh-CN" altLang="en-US" sz="2400">
                <a:latin typeface="HYTangMeiRen 85W" panose="00020600040101010101" charset="-122"/>
                <a:ea typeface="HYTangMeiRen 85W" panose="00020600040101010101" charset="-122"/>
              </a:rPr>
              <a:t>都能正常运行，那么没理由我们的“</a:t>
            </a:r>
            <a:r>
              <a:rPr lang="zh-CN" altLang="en-US" sz="2400" b="1">
                <a:latin typeface="HYTangMeiRen 85W" panose="00020600040101010101" charset="-122"/>
                <a:ea typeface="HYTangMeiRen 85W" panose="00020600040101010101" charset="-122"/>
              </a:rPr>
              <a:t>三角形大作</a:t>
            </a:r>
            <a:r>
              <a:rPr lang="zh-CN" altLang="en-US" sz="2400">
                <a:latin typeface="HYTangMeiRen 85W" panose="00020600040101010101" charset="-122"/>
                <a:ea typeface="HYTangMeiRen 85W" panose="00020600040101010101" charset="-122"/>
              </a:rPr>
              <a:t>”不能运行</a:t>
            </a:r>
            <a:endParaRPr lang="zh-CN" altLang="en-US" sz="2400">
              <a:latin typeface="HYTangMeiRen 85W" panose="00020600040101010101" charset="-122"/>
              <a:ea typeface="HYTangMeiRen 85W" panose="00020600040101010101" charset="-122"/>
            </a:endParaRPr>
          </a:p>
        </p:txBody>
      </p:sp>
      <p:sp>
        <p:nvSpPr>
          <p:cNvPr id="12" name="Cloud Callout 11"/>
          <p:cNvSpPr/>
          <p:nvPr/>
        </p:nvSpPr>
        <p:spPr>
          <a:xfrm>
            <a:off x="5752465" y="4297680"/>
            <a:ext cx="5915660" cy="1442720"/>
          </a:xfrm>
          <a:prstGeom prst="cloudCallout">
            <a:avLst>
              <a:gd name="adj1" fmla="val -55894"/>
              <a:gd name="adj2" fmla="val -44930"/>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小彭老师曰：不玩游戏的程序员不是好图形学程序员</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7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500"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strVal val="#ppt_w*0.70"/>
                                          </p:val>
                                        </p:tav>
                                        <p:tav tm="100000">
                                          <p:val>
                                            <p:strVal val="#ppt_w"/>
                                          </p:val>
                                        </p:tav>
                                      </p:tavLst>
                                    </p:anim>
                                    <p:anim calcmode="lin" valueType="num">
                                      <p:cBhvr>
                                        <p:cTn id="15" dur="500" fill="hold"/>
                                        <p:tgtEl>
                                          <p:spTgt spid="12"/>
                                        </p:tgtEl>
                                        <p:attrNameLst>
                                          <p:attrName>ppt_h</p:attrName>
                                        </p:attrNameLst>
                                      </p:cBhvr>
                                      <p:tavLst>
                                        <p:tav tm="0">
                                          <p:val>
                                            <p:strVal val="#ppt_h"/>
                                          </p:val>
                                        </p:tav>
                                        <p:tav tm="100000">
                                          <p:val>
                                            <p:strVal val="#ppt_h"/>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2"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如果你实在搞不定物理显卡的驱动，可尝试用</a:t>
            </a:r>
            <a:r>
              <a:rPr lang="en-US" altLang="zh-CN"/>
              <a:t> mesa </a:t>
            </a:r>
            <a:r>
              <a:rPr lang="zh-CN" altLang="en-US">
                <a:sym typeface="+mn-ea"/>
              </a:rPr>
              <a:t>软光栅</a:t>
            </a:r>
            <a:endParaRPr lang="en-US" altLang="zh-CN"/>
          </a:p>
        </p:txBody>
      </p:sp>
      <p:sp>
        <p:nvSpPr>
          <p:cNvPr id="3" name="Content Placeholder 2"/>
          <p:cNvSpPr>
            <a:spLocks noGrp="1"/>
          </p:cNvSpPr>
          <p:nvPr>
            <p:ph idx="1"/>
          </p:nvPr>
        </p:nvSpPr>
        <p:spPr/>
        <p:txBody>
          <a:bodyPr/>
          <a:p>
            <a:r>
              <a:rPr lang="zh-CN" altLang="en-US"/>
              <a:t>打开</a:t>
            </a:r>
            <a:r>
              <a:rPr lang="en-US" altLang="zh-CN"/>
              <a:t> https://pan.baidu.com/s/1TZ6nVJC7DZIuUarZrGJYow</a:t>
            </a:r>
            <a:r>
              <a:rPr lang="zh-CN" altLang="en-US"/>
              <a:t>。</a:t>
            </a:r>
            <a:endParaRPr lang="zh-CN" altLang="en-US"/>
          </a:p>
          <a:p>
            <a:r>
              <a:rPr lang="zh-CN" altLang="en-US"/>
              <a:t>输入提取码：</a:t>
            </a:r>
            <a:r>
              <a:rPr lang="en-US" altLang="zh-CN"/>
              <a:t>opgl</a:t>
            </a:r>
            <a:r>
              <a:rPr lang="zh-CN" altLang="en-US"/>
              <a:t>，下载其中的</a:t>
            </a:r>
            <a:r>
              <a:rPr lang="en-US" altLang="zh-CN"/>
              <a:t> opengl32.dll </a:t>
            </a:r>
            <a:r>
              <a:rPr lang="zh-CN" altLang="en-US"/>
              <a:t>文件。</a:t>
            </a:r>
            <a:endParaRPr lang="zh-CN" altLang="en-US"/>
          </a:p>
          <a:p>
            <a:r>
              <a:rPr lang="zh-CN" altLang="en-US"/>
              <a:t>把这个</a:t>
            </a:r>
            <a:r>
              <a:rPr lang="en-US" altLang="zh-CN">
                <a:sym typeface="+mn-ea"/>
              </a:rPr>
              <a:t> opengl32.dll </a:t>
            </a:r>
            <a:r>
              <a:rPr lang="zh-CN" altLang="en-US"/>
              <a:t>拷贝到和</a:t>
            </a:r>
            <a:r>
              <a:rPr lang="en-US" altLang="zh-CN"/>
              <a:t> main.exe </a:t>
            </a:r>
            <a:r>
              <a:rPr lang="zh-CN" altLang="en-US"/>
              <a:t>同目录（</a:t>
            </a:r>
            <a:r>
              <a:rPr lang="en-US" altLang="zh-CN"/>
              <a:t>out/build/x64-Debug</a:t>
            </a:r>
            <a:r>
              <a:rPr lang="zh-CN" altLang="en-US"/>
              <a:t>）。</a:t>
            </a:r>
            <a:endParaRPr lang="zh-CN" altLang="en-US"/>
          </a:p>
          <a:p>
            <a:r>
              <a:rPr lang="zh-CN" altLang="en-US"/>
              <a:t>然后重新运行</a:t>
            </a:r>
            <a:r>
              <a:rPr lang="en-US" altLang="zh-CN"/>
              <a:t> main.exe</a:t>
            </a:r>
            <a:r>
              <a:rPr lang="zh-CN" altLang="en-US"/>
              <a:t>，即可使用低效的</a:t>
            </a:r>
            <a:r>
              <a:rPr lang="en-US" altLang="zh-CN"/>
              <a:t> mesa </a:t>
            </a:r>
            <a:r>
              <a:rPr lang="zh-CN" altLang="en-US"/>
              <a:t>软光栅并顺利显示图形。</a:t>
            </a:r>
            <a:endParaRPr lang="zh-CN" altLang="en-US">
              <a:solidFill>
                <a:schemeClr val="bg1">
                  <a:lumMod val="65000"/>
                </a:schemeClr>
              </a:solidFill>
            </a:endParaRPr>
          </a:p>
        </p:txBody>
      </p:sp>
      <p:pic>
        <p:nvPicPr>
          <p:cNvPr id="4" name="Picture 3"/>
          <p:cNvPicPr>
            <a:picLocks noChangeAspect="1"/>
          </p:cNvPicPr>
          <p:nvPr/>
        </p:nvPicPr>
        <p:blipFill>
          <a:blip r:embed="rId1"/>
          <a:stretch>
            <a:fillRect/>
          </a:stretch>
        </p:blipFill>
        <p:spPr>
          <a:xfrm>
            <a:off x="6501765" y="3398520"/>
            <a:ext cx="5341620" cy="3530600"/>
          </a:xfrm>
          <a:prstGeom prst="rect">
            <a:avLst/>
          </a:prstGeom>
        </p:spPr>
      </p:pic>
      <p:sp>
        <p:nvSpPr>
          <p:cNvPr id="5" name="Text Box 4"/>
          <p:cNvSpPr txBox="1"/>
          <p:nvPr/>
        </p:nvSpPr>
        <p:spPr>
          <a:xfrm>
            <a:off x="2395855" y="3949065"/>
            <a:ext cx="4105910" cy="1198880"/>
          </a:xfrm>
          <a:prstGeom prst="rect">
            <a:avLst/>
          </a:prstGeom>
          <a:noFill/>
        </p:spPr>
        <p:txBody>
          <a:bodyPr wrap="square" rtlCol="0" anchor="t">
            <a:spAutoFit/>
          </a:bodyPr>
          <a:p>
            <a:r>
              <a:rPr lang="zh-CN" altLang="en-US">
                <a:solidFill>
                  <a:schemeClr val="bg1">
                    <a:lumMod val="50000"/>
                  </a:schemeClr>
                </a:solidFill>
                <a:sym typeface="+mn-ea"/>
              </a:rPr>
              <a:t>如果你有支持</a:t>
            </a:r>
            <a:r>
              <a:rPr lang="en-US" altLang="zh-CN">
                <a:solidFill>
                  <a:schemeClr val="bg1">
                    <a:lumMod val="50000"/>
                  </a:schemeClr>
                </a:solidFill>
                <a:sym typeface="+mn-ea"/>
              </a:rPr>
              <a:t> OpenGL </a:t>
            </a:r>
            <a:r>
              <a:rPr lang="zh-CN" altLang="en-US">
                <a:solidFill>
                  <a:schemeClr val="bg1">
                    <a:lumMod val="50000"/>
                  </a:schemeClr>
                </a:solidFill>
                <a:sym typeface="+mn-ea"/>
              </a:rPr>
              <a:t>的物理显卡，且追求高性能，那么就应该</a:t>
            </a:r>
            <a:r>
              <a:rPr lang="zh-CN" altLang="en-US">
                <a:solidFill>
                  <a:schemeClr val="bg1">
                    <a:lumMod val="50000"/>
                  </a:schemeClr>
                </a:solidFill>
                <a:sym typeface="+mn-ea"/>
              </a:rPr>
              <a:t>正经</a:t>
            </a:r>
            <a:r>
              <a:rPr lang="zh-CN" altLang="en-US">
                <a:solidFill>
                  <a:schemeClr val="bg1">
                    <a:lumMod val="50000"/>
                  </a:schemeClr>
                </a:solidFill>
                <a:sym typeface="+mn-ea"/>
              </a:rPr>
              <a:t>安装物理显卡的驱动，本方法仅用于没有显卡或显卡不支持</a:t>
            </a:r>
            <a:r>
              <a:rPr lang="en-US" altLang="zh-CN">
                <a:solidFill>
                  <a:schemeClr val="bg1">
                    <a:lumMod val="50000"/>
                  </a:schemeClr>
                </a:solidFill>
                <a:sym typeface="+mn-ea"/>
              </a:rPr>
              <a:t> OpenGL 3.3 </a:t>
            </a:r>
            <a:r>
              <a:rPr lang="zh-CN" altLang="en-US">
                <a:solidFill>
                  <a:schemeClr val="bg1">
                    <a:lumMod val="50000"/>
                  </a:schemeClr>
                </a:solidFill>
                <a:sym typeface="+mn-ea"/>
              </a:rPr>
              <a:t>的情况。</a:t>
            </a:r>
            <a:endParaRPr lang="zh-CN" altLang="en-US">
              <a:solidFill>
                <a:schemeClr val="bg1">
                  <a:lumMod val="50000"/>
                </a:schemeClr>
              </a:solidFill>
              <a:sym typeface="+mn-ea"/>
            </a:endParaRPr>
          </a:p>
        </p:txBody>
      </p:sp>
      <p:pic>
        <p:nvPicPr>
          <p:cNvPr id="6" name="Picture 5"/>
          <p:cNvPicPr>
            <a:picLocks noChangeAspect="1"/>
          </p:cNvPicPr>
          <p:nvPr/>
        </p:nvPicPr>
        <p:blipFill>
          <a:blip r:embed="rId2"/>
          <a:stretch>
            <a:fillRect/>
          </a:stretch>
        </p:blipFill>
        <p:spPr>
          <a:xfrm>
            <a:off x="9907270" y="258445"/>
            <a:ext cx="2023745" cy="2412365"/>
          </a:xfrm>
          <a:prstGeom prst="rect">
            <a:avLst/>
          </a:prstGeom>
        </p:spPr>
      </p:pic>
      <p:pic>
        <p:nvPicPr>
          <p:cNvPr id="7" name="Picture 6"/>
          <p:cNvPicPr>
            <a:picLocks noChangeAspect="1"/>
          </p:cNvPicPr>
          <p:nvPr/>
        </p:nvPicPr>
        <p:blipFill>
          <a:blip r:embed="rId3"/>
          <a:stretch>
            <a:fillRect/>
          </a:stretch>
        </p:blipFill>
        <p:spPr>
          <a:xfrm>
            <a:off x="0" y="4074795"/>
            <a:ext cx="2359025" cy="2783205"/>
          </a:xfrm>
          <a:prstGeom prst="rect">
            <a:avLst/>
          </a:prstGeom>
        </p:spPr>
      </p:pic>
      <p:sp>
        <p:nvSpPr>
          <p:cNvPr id="12" name="Cloud Callout 11"/>
          <p:cNvSpPr/>
          <p:nvPr/>
        </p:nvSpPr>
        <p:spPr>
          <a:xfrm>
            <a:off x="1373505" y="5467350"/>
            <a:ext cx="5189855" cy="1183640"/>
          </a:xfrm>
          <a:prstGeom prst="cloudCallout">
            <a:avLst>
              <a:gd name="adj1" fmla="val 53112"/>
              <a:gd name="adj2" fmla="val 37676"/>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没有显卡的无奈之举！</a:t>
            </a:r>
            <a:endParaRPr lang="zh-CN" altLang="en-US" sz="2400">
              <a:latin typeface="HYTangMeiRen 85W" panose="00020600040101010101" charset="-122"/>
              <a:ea typeface="HYTangMeiRen 85W" panose="00020600040101010101" charset="-122"/>
            </a:endParaRPr>
          </a:p>
        </p:txBody>
      </p:sp>
      <p:sp>
        <p:nvSpPr>
          <p:cNvPr id="8" name="Text Box 7"/>
          <p:cNvSpPr txBox="1"/>
          <p:nvPr/>
        </p:nvSpPr>
        <p:spPr>
          <a:xfrm>
            <a:off x="202565" y="0"/>
            <a:ext cx="9041130" cy="368300"/>
          </a:xfrm>
          <a:prstGeom prst="rect">
            <a:avLst/>
          </a:prstGeom>
          <a:noFill/>
        </p:spPr>
        <p:txBody>
          <a:bodyPr wrap="square" rtlCol="0" anchor="t">
            <a:spAutoFit/>
          </a:bodyPr>
          <a:p>
            <a:r>
              <a:rPr lang="zh-CN" altLang="en-US">
                <a:solidFill>
                  <a:schemeClr val="bg1">
                    <a:lumMod val="50000"/>
                  </a:schemeClr>
                </a:solidFill>
              </a:rPr>
              <a:t>如果百度网盘太慢，也可以从官方网站下载：</a:t>
            </a:r>
            <a:r>
              <a:rPr lang="en-US">
                <a:solidFill>
                  <a:schemeClr val="bg1">
                    <a:lumMod val="50000"/>
                  </a:schemeClr>
                </a:solidFill>
              </a:rPr>
              <a:t>https://fdossena.com/?p=mesa/index.frag</a:t>
            </a:r>
            <a:endParaRPr 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ppt_w*0.7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3533775" y="1533525"/>
            <a:ext cx="4742815" cy="4936490"/>
          </a:xfrm>
          <a:prstGeom prst="rect">
            <a:avLst/>
          </a:prstGeom>
        </p:spPr>
      </p:pic>
      <p:sp>
        <p:nvSpPr>
          <p:cNvPr id="2" name="Title 1"/>
          <p:cNvSpPr>
            <a:spLocks noGrp="1"/>
          </p:cNvSpPr>
          <p:nvPr>
            <p:ph type="title"/>
          </p:nvPr>
        </p:nvSpPr>
        <p:spPr/>
        <p:txBody>
          <a:bodyPr/>
          <a:p>
            <a:r>
              <a:rPr lang="zh-CN" altLang="en-US"/>
              <a:t>若成功运行应该得到这个结果</a:t>
            </a:r>
            <a:endParaRPr lang="zh-CN" altLang="en-US"/>
          </a:p>
        </p:txBody>
      </p:sp>
      <p:sp>
        <p:nvSpPr>
          <p:cNvPr id="13" name="Cloud Callout 12"/>
          <p:cNvSpPr/>
          <p:nvPr/>
        </p:nvSpPr>
        <p:spPr>
          <a:xfrm>
            <a:off x="6470015" y="1515110"/>
            <a:ext cx="3401060" cy="1614805"/>
          </a:xfrm>
          <a:prstGeom prst="cloudCallout">
            <a:avLst>
              <a:gd name="adj1" fmla="val -40100"/>
              <a:gd name="adj2" fmla="val 73244"/>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三角形大作</a:t>
            </a:r>
            <a:endParaRPr lang="zh-CN" altLang="en-US" sz="2800">
              <a:latin typeface="HYTangMeiRen 85W" panose="00020600040101010101" charset="-122"/>
              <a:ea typeface="HYTangMeiRen 85W" panose="00020600040101010101" charset="-122"/>
            </a:endParaRPr>
          </a:p>
        </p:txBody>
      </p:sp>
      <p:pic>
        <p:nvPicPr>
          <p:cNvPr id="6" name="Picture 5"/>
          <p:cNvPicPr>
            <a:picLocks noChangeAspect="1"/>
          </p:cNvPicPr>
          <p:nvPr/>
        </p:nvPicPr>
        <p:blipFill>
          <a:blip r:embed="rId2"/>
          <a:stretch>
            <a:fillRect/>
          </a:stretch>
        </p:blipFill>
        <p:spPr>
          <a:xfrm>
            <a:off x="480695" y="5315585"/>
            <a:ext cx="5184140" cy="1542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7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第四章：</a:t>
            </a:r>
            <a:r>
              <a:rPr lang="en-US" altLang="zh-CN"/>
              <a:t>OpenGL </a:t>
            </a:r>
            <a:r>
              <a:rPr lang="zh-CN" altLang="en-US"/>
              <a:t>样板代码</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我们的第一个</a:t>
            </a:r>
            <a:r>
              <a:rPr lang="en-US" altLang="zh-CN"/>
              <a:t> OpenGL </a:t>
            </a:r>
            <a:r>
              <a:rPr lang="zh-CN" altLang="en-US"/>
              <a:t>程序</a:t>
            </a:r>
            <a:r>
              <a:rPr lang="en-US" altLang="zh-CN"/>
              <a:t> - </a:t>
            </a:r>
            <a:r>
              <a:rPr lang="zh-CN" altLang="en-US"/>
              <a:t>从初始化</a:t>
            </a:r>
            <a:r>
              <a:rPr lang="en-US" altLang="zh-CN"/>
              <a:t> GLFW </a:t>
            </a:r>
            <a:r>
              <a:rPr lang="zh-CN" altLang="en-US"/>
              <a:t>开始</a:t>
            </a:r>
            <a:endParaRPr lang="zh-CN" altLang="en-US"/>
          </a:p>
        </p:txBody>
      </p:sp>
      <p:sp>
        <p:nvSpPr>
          <p:cNvPr id="3" name="Content Placeholder 2"/>
          <p:cNvSpPr>
            <a:spLocks noGrp="1"/>
          </p:cNvSpPr>
          <p:nvPr>
            <p:ph idx="1"/>
          </p:nvPr>
        </p:nvSpPr>
        <p:spPr/>
        <p:txBody>
          <a:bodyPr/>
          <a:p>
            <a:r>
              <a:rPr lang="zh-CN" altLang="en-US"/>
              <a:t>在开始画图之前，需要先初始化</a:t>
            </a:r>
            <a:r>
              <a:rPr lang="en-US" altLang="zh-CN"/>
              <a:t> GLFW </a:t>
            </a:r>
            <a:r>
              <a:rPr lang="zh-CN" altLang="en-US"/>
              <a:t>这个库。</a:t>
            </a:r>
            <a:endParaRPr lang="zh-CN" altLang="en-US"/>
          </a:p>
          <a:p>
            <a:endParaRPr lang="en-US"/>
          </a:p>
          <a:p>
            <a:r>
              <a:rPr lang="en-US"/>
              <a:t>glfwInit();  // </a:t>
            </a:r>
            <a:r>
              <a:rPr lang="zh-CN" altLang="en-US"/>
              <a:t>初始化</a:t>
            </a:r>
            <a:r>
              <a:rPr lang="en-US" altLang="zh-CN"/>
              <a:t> GLFW </a:t>
            </a:r>
            <a:r>
              <a:rPr lang="zh-CN" altLang="en-US"/>
              <a:t>库</a:t>
            </a:r>
            <a:endParaRPr lang="zh-CN" altLang="en-US">
              <a:sym typeface="+mn-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加上错误处理这个次要干扰项</a:t>
            </a:r>
            <a:endParaRPr lang="zh-CN"/>
          </a:p>
        </p:txBody>
      </p:sp>
      <p:sp>
        <p:nvSpPr>
          <p:cNvPr id="3" name="Content Placeholder 2"/>
          <p:cNvSpPr>
            <a:spLocks noGrp="1"/>
          </p:cNvSpPr>
          <p:nvPr>
            <p:ph idx="1"/>
          </p:nvPr>
        </p:nvSpPr>
        <p:spPr>
          <a:xfrm>
            <a:off x="647700" y="1500505"/>
            <a:ext cx="10515600" cy="4676775"/>
          </a:xfrm>
        </p:spPr>
        <p:txBody>
          <a:bodyPr>
            <a:normAutofit lnSpcReduction="10000"/>
          </a:bodyPr>
          <a:p>
            <a:r>
              <a:rPr lang="en-US"/>
              <a:t>    if (!glfwInit()) {</a:t>
            </a:r>
            <a:endParaRPr lang="en-US"/>
          </a:p>
          <a:p>
            <a:r>
              <a:rPr lang="en-US"/>
              <a:t>        throw std::runtime_error("failed to initialize GLFW");</a:t>
            </a:r>
            <a:endParaRPr lang="en-US"/>
          </a:p>
          <a:p>
            <a:r>
              <a:rPr lang="en-US"/>
              <a:t>    }</a:t>
            </a:r>
            <a:endParaRPr lang="en-US"/>
          </a:p>
          <a:p>
            <a:endParaRPr lang="zh-CN" altLang="en-US"/>
          </a:p>
          <a:p>
            <a:r>
              <a:rPr lang="zh-CN" altLang="en-US"/>
              <a:t>诸如</a:t>
            </a:r>
            <a:r>
              <a:rPr lang="en-US" altLang="zh-CN"/>
              <a:t> glfwInit </a:t>
            </a:r>
            <a:r>
              <a:rPr lang="zh-CN" altLang="en-US"/>
              <a:t>这样的</a:t>
            </a:r>
            <a:r>
              <a:rPr lang="en-US" altLang="zh-CN"/>
              <a:t> C </a:t>
            </a:r>
            <a:r>
              <a:rPr lang="zh-CN" altLang="en-US"/>
              <a:t>语言函数都约定，返回非</a:t>
            </a:r>
            <a:r>
              <a:rPr lang="en-US" altLang="zh-CN"/>
              <a:t> 0 </a:t>
            </a:r>
            <a:r>
              <a:rPr lang="zh-CN" altLang="en-US"/>
              <a:t>值表示出错，如果我们不去判断他的返回值，那么一旦出错将不会有任何提示，继续执行后面的代码！不好意思，</a:t>
            </a:r>
            <a:r>
              <a:rPr lang="en-US" altLang="zh-CN"/>
              <a:t>gl </a:t>
            </a:r>
            <a:r>
              <a:rPr lang="zh-CN" altLang="en-US"/>
              <a:t>家族都是纯</a:t>
            </a:r>
            <a:r>
              <a:rPr lang="en-US" altLang="zh-CN"/>
              <a:t> C </a:t>
            </a:r>
            <a:r>
              <a:rPr lang="zh-CN" altLang="en-US"/>
              <a:t>语言的函数，他们没有办法使用</a:t>
            </a:r>
            <a:r>
              <a:rPr lang="en-US" altLang="zh-CN"/>
              <a:t> C++ </a:t>
            </a:r>
            <a:r>
              <a:rPr lang="zh-CN" altLang="en-US"/>
              <a:t>的异常，而出了一个小错就直接把整个进程</a:t>
            </a:r>
            <a:r>
              <a:rPr lang="en-US" altLang="zh-CN"/>
              <a:t> exit(-1) </a:t>
            </a:r>
            <a:r>
              <a:rPr lang="zh-CN" altLang="en-US"/>
              <a:t>掉又过于武断，所以只好用返回值告诉调用者“我是不是出错了，出了什么错”的信息。</a:t>
            </a:r>
            <a:endParaRPr lang="zh-CN" altLang="en-US"/>
          </a:p>
          <a:p>
            <a:endParaRPr lang="zh-CN" altLang="en-US"/>
          </a:p>
          <a:p>
            <a:r>
              <a:rPr lang="zh-CN" altLang="en-US"/>
              <a:t>本课程使用</a:t>
            </a:r>
            <a:r>
              <a:rPr lang="en-US" altLang="zh-CN"/>
              <a:t> C++ </a:t>
            </a:r>
            <a:r>
              <a:rPr lang="zh-CN" altLang="en-US"/>
              <a:t>编程，为了在这种传统的</a:t>
            </a:r>
            <a:r>
              <a:rPr lang="en-US" altLang="zh-CN"/>
              <a:t> C </a:t>
            </a:r>
            <a:r>
              <a:rPr lang="zh-CN" altLang="en-US"/>
              <a:t>语言风格错误处理和</a:t>
            </a:r>
            <a:r>
              <a:rPr lang="en-US" altLang="zh-CN"/>
              <a:t> C++ </a:t>
            </a:r>
            <a:r>
              <a:rPr lang="zh-CN" altLang="en-US"/>
              <a:t>方便调试的异常之间转换，我们需要检测每一个</a:t>
            </a:r>
            <a:r>
              <a:rPr lang="en-US" altLang="zh-CN"/>
              <a:t> gl </a:t>
            </a:r>
            <a:r>
              <a:rPr lang="zh-CN" altLang="en-US"/>
              <a:t>家族的</a:t>
            </a:r>
            <a:r>
              <a:rPr lang="en-US" altLang="zh-CN"/>
              <a:t> C </a:t>
            </a:r>
            <a:r>
              <a:rPr lang="zh-CN" altLang="en-US"/>
              <a:t>语言函数</a:t>
            </a:r>
            <a:r>
              <a:rPr lang="zh-CN"/>
              <a:t>返回值，检测到出错时</a:t>
            </a:r>
            <a:r>
              <a:rPr lang="zh-CN" altLang="en-US"/>
              <a:t>，就立刻抛出</a:t>
            </a:r>
            <a:r>
              <a:rPr lang="en-US" altLang="zh-CN"/>
              <a:t> C++ </a:t>
            </a:r>
            <a:r>
              <a:rPr lang="zh-CN" altLang="en-US"/>
              <a:t>异常。而一般的调试器或</a:t>
            </a:r>
            <a:r>
              <a:rPr lang="en-US" altLang="zh-CN"/>
              <a:t> IDE </a:t>
            </a:r>
            <a:r>
              <a:rPr lang="zh-CN" altLang="en-US"/>
              <a:t>都会在抛出异常时断点，大大方便了我们调试！</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GLFW </a:t>
            </a:r>
            <a:r>
              <a:rPr lang="zh-CN" altLang="en-US"/>
              <a:t>创建一个窗口</a:t>
            </a:r>
            <a:endParaRPr lang="zh-CN" altLang="en-US"/>
          </a:p>
        </p:txBody>
      </p:sp>
      <p:sp>
        <p:nvSpPr>
          <p:cNvPr id="3" name="Content Placeholder 2"/>
          <p:cNvSpPr>
            <a:spLocks noGrp="1"/>
          </p:cNvSpPr>
          <p:nvPr>
            <p:ph idx="1"/>
          </p:nvPr>
        </p:nvSpPr>
        <p:spPr/>
        <p:txBody>
          <a:bodyPr/>
          <a:p>
            <a:r>
              <a:rPr lang="en-US"/>
              <a:t>auto window = glfwCreateWindow(640, 480, "Example");</a:t>
            </a:r>
            <a:endParaRPr lang="en-US"/>
          </a:p>
          <a:p>
            <a:endParaRPr lang="en-US"/>
          </a:p>
          <a:p>
            <a:r>
              <a:rPr lang="zh-CN" altLang="en-US"/>
              <a:t>创建一个</a:t>
            </a:r>
            <a:r>
              <a:rPr lang="zh-CN" altLang="en-US">
                <a:sym typeface="+mn-ea"/>
              </a:rPr>
              <a:t>宽</a:t>
            </a:r>
            <a:r>
              <a:rPr lang="en-US" altLang="zh-CN">
                <a:sym typeface="+mn-ea"/>
              </a:rPr>
              <a:t> 640 </a:t>
            </a:r>
            <a:r>
              <a:rPr lang="zh-CN" altLang="en-US">
                <a:sym typeface="+mn-ea"/>
              </a:rPr>
              <a:t>像素，</a:t>
            </a:r>
            <a:r>
              <a:rPr lang="zh-CN" altLang="en-US"/>
              <a:t>长</a:t>
            </a:r>
            <a:r>
              <a:rPr lang="en-US" altLang="zh-CN"/>
              <a:t> 480 </a:t>
            </a:r>
            <a:r>
              <a:rPr lang="zh-CN" altLang="en-US"/>
              <a:t>像素，标题为“</a:t>
            </a:r>
            <a:r>
              <a:rPr lang="en-US" altLang="zh-CN"/>
              <a:t>Example</a:t>
            </a:r>
            <a:r>
              <a:rPr lang="zh-CN" altLang="en-US"/>
              <a:t>”的窗口。</a:t>
            </a:r>
            <a:endParaRPr lang="zh-CN" altLang="en-US"/>
          </a:p>
          <a:p>
            <a:r>
              <a:rPr lang="zh-CN" altLang="en-US"/>
              <a:t>创建完窗口后，我们就要在其上绘制图案了。如何让</a:t>
            </a:r>
            <a:r>
              <a:rPr lang="en-US" altLang="zh-CN"/>
              <a:t> gl </a:t>
            </a:r>
            <a:r>
              <a:rPr lang="zh-CN" altLang="en-US"/>
              <a:t>函数知道我们要在哪一个窗口上画图呢？</a:t>
            </a:r>
            <a:r>
              <a:rPr lang="en-US" altLang="zh-CN"/>
              <a:t>OpenGL </a:t>
            </a:r>
            <a:r>
              <a:rPr lang="zh-CN" altLang="en-US"/>
              <a:t>有一个概念叫做上下文，大致意思是：</a:t>
            </a:r>
            <a:endParaRPr lang="zh-CN" altLang="en-US"/>
          </a:p>
          <a:p>
            <a:r>
              <a:rPr lang="zh-CN" altLang="en-US"/>
              <a:t>你让我画一个方块，但是在哪里画呢？你得先告诉我一个上下文语境啊！</a:t>
            </a:r>
            <a:endParaRPr lang="zh-CN" altLang="en-US"/>
          </a:p>
          <a:p>
            <a:r>
              <a:rPr lang="zh-CN" altLang="en-US"/>
              <a:t>要把刚刚创建的窗口设为接下来</a:t>
            </a:r>
            <a:r>
              <a:rPr lang="en-US" altLang="zh-CN"/>
              <a:t> gl </a:t>
            </a:r>
            <a:r>
              <a:rPr lang="zh-CN" altLang="en-US"/>
              <a:t>函数的上下文。</a:t>
            </a:r>
            <a:endParaRPr lang="zh-CN" altLang="en-US"/>
          </a:p>
          <a:p>
            <a:endParaRPr lang="zh-CN" altLang="en-US"/>
          </a:p>
          <a:p>
            <a:r>
              <a:rPr lang="zh-CN" altLang="en-US"/>
              <a:t>glfwMakeContextCurrent(window);</a:t>
            </a:r>
            <a:endParaRPr lang="zh-CN" altLang="en-US"/>
          </a:p>
        </p:txBody>
      </p:sp>
      <p:pic>
        <p:nvPicPr>
          <p:cNvPr id="5" name="Picture 4"/>
          <p:cNvPicPr>
            <a:picLocks noChangeAspect="1"/>
          </p:cNvPicPr>
          <p:nvPr/>
        </p:nvPicPr>
        <p:blipFill>
          <a:blip r:embed="rId1"/>
          <a:stretch>
            <a:fillRect/>
          </a:stretch>
        </p:blipFill>
        <p:spPr>
          <a:xfrm>
            <a:off x="8423275" y="5855970"/>
            <a:ext cx="3768725" cy="100203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加入一些无关紧要的干扰项后</a:t>
            </a:r>
            <a:endParaRPr lang="zh-CN"/>
          </a:p>
        </p:txBody>
      </p:sp>
      <p:sp>
        <p:nvSpPr>
          <p:cNvPr id="3" name="Content Placeholder 2"/>
          <p:cNvSpPr>
            <a:spLocks noGrp="1"/>
          </p:cNvSpPr>
          <p:nvPr>
            <p:ph idx="1"/>
          </p:nvPr>
        </p:nvSpPr>
        <p:spPr>
          <a:xfrm>
            <a:off x="647700" y="1825625"/>
            <a:ext cx="10515600" cy="4579620"/>
          </a:xfrm>
        </p:spPr>
        <p:txBody>
          <a:bodyPr/>
          <a:p>
            <a:r>
              <a:rPr lang="en-US"/>
              <a:t>    GLFWwindow *window = glfwCreateWindow(640, 480, "Example", NULL, NULL);</a:t>
            </a:r>
            <a:endParaRPr lang="en-US"/>
          </a:p>
          <a:p>
            <a:r>
              <a:rPr lang="en-US"/>
              <a:t>    if (!window) {</a:t>
            </a:r>
            <a:endParaRPr lang="en-US"/>
          </a:p>
          <a:p>
            <a:r>
              <a:rPr lang="en-US"/>
              <a:t>        glfwTerminate();</a:t>
            </a:r>
            <a:endParaRPr lang="en-US"/>
          </a:p>
          <a:p>
            <a:r>
              <a:rPr lang="en-US"/>
              <a:t>        throw std::runtime_error("GLFW failed to create window");</a:t>
            </a:r>
            <a:endParaRPr lang="en-US"/>
          </a:p>
          <a:p>
            <a:r>
              <a:rPr lang="en-US"/>
              <a:t>    }</a:t>
            </a:r>
            <a:endParaRPr lang="en-US"/>
          </a:p>
          <a:p>
            <a:r>
              <a:rPr lang="en-US"/>
              <a:t>    glfwMakeContextCurrent(window);</a:t>
            </a:r>
            <a:endParaRPr lang="en-US"/>
          </a:p>
          <a:p>
            <a:endParaRPr lang="en-US"/>
          </a:p>
          <a:p>
            <a:r>
              <a:rPr lang="zh-CN" altLang="en-US"/>
              <a:t>这就是我说的</a:t>
            </a:r>
            <a:r>
              <a:rPr lang="zh-CN" altLang="en-US">
                <a:sym typeface="+mn-ea"/>
              </a:rPr>
              <a:t>“</a:t>
            </a:r>
            <a:r>
              <a:rPr lang="zh-CN" altLang="en-US"/>
              <a:t>排除干扰项”教学法，</a:t>
            </a:r>
            <a:r>
              <a:rPr lang="en-US" altLang="zh-CN"/>
              <a:t>gl </a:t>
            </a:r>
            <a:r>
              <a:rPr lang="zh-CN" altLang="en-US"/>
              <a:t>的很多函数都非常复杂，但大多都是次要的。</a:t>
            </a:r>
            <a:endParaRPr lang="zh-CN" altLang="en-US"/>
          </a:p>
          <a:p>
            <a:r>
              <a:rPr lang="zh-CN" altLang="en-US"/>
              <a:t>教育学生时，如果直接给他们看完全严谨的最终代码，他们都会看不懂，奔溃。</a:t>
            </a:r>
            <a:endParaRPr lang="zh-CN" altLang="en-US"/>
          </a:p>
          <a:p>
            <a:r>
              <a:rPr lang="zh-CN" altLang="en-US"/>
              <a:t>而如果把代码中真正关键的部分提取出来，以伪代码的形式给他们看，理解后，再看加上了错误处理，状态保存与设置等次要的工作，他们就会明白，哦，刚才我理解了顶层设计，现在我再来看看都新增了哪些具体细节，例如错误处理等。先把握大局，后落实具体。</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zh-CN" altLang="en-US">
                <a:sym typeface="+mn-ea"/>
              </a:rPr>
              <a:t>你可以把上下文想象成一个全局变量。而</a:t>
            </a:r>
            <a:r>
              <a:rPr lang="en-US" altLang="zh-CN">
                <a:sym typeface="+mn-ea"/>
              </a:rPr>
              <a:t> </a:t>
            </a:r>
            <a:r>
              <a:rPr lang="zh-CN" altLang="en-US">
                <a:sym typeface="+mn-ea"/>
              </a:rPr>
              <a:t>glfwMakeContextCurrent</a:t>
            </a:r>
            <a:r>
              <a:rPr lang="en-US" altLang="zh-CN">
                <a:sym typeface="+mn-ea"/>
              </a:rPr>
              <a:t> </a:t>
            </a:r>
            <a:r>
              <a:rPr lang="zh-CN" altLang="en-US">
                <a:sym typeface="+mn-ea"/>
              </a:rPr>
              <a:t>则是会初始化那个变量，使其中的“屏幕”指针指向你创建的窗口</a:t>
            </a:r>
            <a:r>
              <a:rPr lang="en-US" altLang="zh-CN">
                <a:sym typeface="+mn-ea"/>
              </a:rPr>
              <a:t> window</a:t>
            </a:r>
            <a:r>
              <a:rPr lang="zh-CN" altLang="en-US">
                <a:sym typeface="+mn-ea"/>
              </a:rPr>
              <a:t>。</a:t>
            </a:r>
            <a:endParaRPr lang="zh-CN" altLang="en-US">
              <a:sym typeface="+mn-ea"/>
            </a:endParaRPr>
          </a:p>
          <a:p>
            <a:r>
              <a:rPr lang="zh-CN" altLang="en-US">
                <a:sym typeface="+mn-ea"/>
              </a:rPr>
              <a:t>当你调用</a:t>
            </a:r>
            <a:r>
              <a:rPr lang="en-US" altLang="zh-CN">
                <a:sym typeface="+mn-ea"/>
              </a:rPr>
              <a:t> gl </a:t>
            </a:r>
            <a:r>
              <a:rPr lang="zh-CN" altLang="en-US">
                <a:sym typeface="+mn-ea"/>
              </a:rPr>
              <a:t>函数时，这个函数会去读取这个全局的“单例”，并修改其中的状态。</a:t>
            </a:r>
            <a:endParaRPr lang="en-US"/>
          </a:p>
        </p:txBody>
      </p:sp>
    </p:spTree>
  </p:cSld>
  <p:clrMapOvr>
    <a:masterClrMapping/>
  </p:clrMapOvr>
  <p:transition/>
</p:sld>
</file>

<file path=ppt/theme/theme1.xml><?xml version="1.0" encoding="utf-8"?>
<a:theme xmlns:a="http://schemas.openxmlformats.org/drawingml/2006/main" name="Office Them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36996</Words>
  <Application>WPS Presentation</Application>
  <PresentationFormat>宽屏</PresentationFormat>
  <Paragraphs>1583</Paragraphs>
  <Slides>174</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174</vt:i4>
      </vt:variant>
    </vt:vector>
  </HeadingPairs>
  <TitlesOfParts>
    <vt:vector size="192" baseType="lpstr">
      <vt:lpstr>Arial</vt:lpstr>
      <vt:lpstr>SimSun</vt:lpstr>
      <vt:lpstr>Wingdings</vt:lpstr>
      <vt:lpstr>HYXuanSong 75S</vt:lpstr>
      <vt:lpstr>宋体</vt:lpstr>
      <vt:lpstr>Arial Black</vt:lpstr>
      <vt:lpstr>微软雅黑</vt:lpstr>
      <vt:lpstr>Arial Unicode MS</vt:lpstr>
      <vt:lpstr>HYTangMeiRen 45W</vt:lpstr>
      <vt:lpstr>HYShenGongJ</vt:lpstr>
      <vt:lpstr>微软简隶书</vt:lpstr>
      <vt:lpstr>HYTangMeiRen 85W</vt:lpstr>
      <vt:lpstr>TerminessTTF Nerd Font</vt:lpstr>
      <vt:lpstr>3270Medium Nerd Font</vt:lpstr>
      <vt:lpstr>AaFangSong (Non-Commercial Use)</vt:lpstr>
      <vt:lpstr>文泉驿微米黑</vt:lpstr>
      <vt:lpstr>AR PL New Kai ExtB</vt:lpstr>
      <vt:lpstr>Office Theme</vt:lpstr>
      <vt:lpstr>学习图形学从 OpenGL 学起</vt:lpstr>
      <vt:lpstr>作者简介</vt:lpstr>
      <vt:lpstr>小彭老师经验丰富，在 GitHub 上制作了数不尽的开源作品</vt:lpstr>
      <vt:lpstr>小彭老师开发的 Zeno 有幸负责了《流量地球2》的特效制作</vt:lpstr>
      <vt:lpstr>课程简介</vt:lpstr>
      <vt:lpstr>课程大纲</vt:lpstr>
      <vt:lpstr>课程竞争力</vt:lpstr>
      <vt:lpstr>PowerPoint 演示文稿</vt:lpstr>
      <vt:lpstr>PowerPoint 演示文稿</vt:lpstr>
      <vt:lpstr>课程参考资源</vt:lpstr>
      <vt:lpstr>课程硬件要求</vt:lpstr>
      <vt:lpstr>课程软件要求</vt:lpstr>
      <vt:lpstr>第零章：什么是渲染</vt:lpstr>
      <vt:lpstr>计算机图形学</vt:lpstr>
      <vt:lpstr>什么是渲染</vt:lpstr>
      <vt:lpstr>一切皆三角形</vt:lpstr>
      <vt:lpstr>一切皆三角形</vt:lpstr>
      <vt:lpstr>圆形？多边形？</vt:lpstr>
      <vt:lpstr>计算机图形学：画皮</vt:lpstr>
      <vt:lpstr>三维图形也可以由一堆三角形拼凑而成</vt:lpstr>
      <vt:lpstr>高模 vs 低模</vt:lpstr>
      <vt:lpstr>Blender 演示</vt:lpstr>
      <vt:lpstr>如何用一系列坐标表示一个方块：顶点坐标+顶点之间的连接关系</vt:lpstr>
      <vt:lpstr>渲染的本质</vt:lpstr>
      <vt:lpstr>人们对渲染的错误理解</vt:lpstr>
      <vt:lpstr>人们对渲染的错误理解</vt:lpstr>
      <vt:lpstr>实时渲染 vs 离线渲染</vt:lpstr>
      <vt:lpstr>离线渲染 - 康奈尔箱</vt:lpstr>
      <vt:lpstr>路径追踪 - 照片级真实感，但是代价呢？</vt:lpstr>
      <vt:lpstr>第二条道路 - 光栅化</vt:lpstr>
      <vt:lpstr>着色：使物体明暗分明</vt:lpstr>
      <vt:lpstr>第二条道路 - 光栅化</vt:lpstr>
      <vt:lpstr>CPU vs GPU</vt:lpstr>
      <vt:lpstr>GPU 为实时渲染而生</vt:lpstr>
      <vt:lpstr>实时渲染 - 质量堪忧</vt:lpstr>
      <vt:lpstr>实时渲染的进步</vt:lpstr>
      <vt:lpstr>从 GPU 到 GPGPU</vt:lpstr>
      <vt:lpstr>GPU 也开始支持光线追踪</vt:lpstr>
      <vt:lpstr>最终效果比较</vt:lpstr>
      <vt:lpstr>GPU 渲染一个物体所需的全部流程一览</vt:lpstr>
      <vt:lpstr>题外话：GPU 也可以渲染二维图形</vt:lpstr>
      <vt:lpstr>第二章：初识 OpenGL</vt:lpstr>
      <vt:lpstr>什么是 OpenGL</vt:lpstr>
      <vt:lpstr>OpenGL 的版本与驱动支持</vt:lpstr>
      <vt:lpstr>OpenGL 的版本与驱动支持</vt:lpstr>
      <vt:lpstr>OpenGL 版本历史变迁</vt:lpstr>
      <vt:lpstr>GLSL 版本与 OpenGL 版本对照</vt:lpstr>
      <vt:lpstr>古代 OpenGL</vt:lpstr>
      <vt:lpstr>现代 OpenGL</vt:lpstr>
      <vt:lpstr>OpenGL 实现与不同的 API</vt:lpstr>
      <vt:lpstr>OpenGL 扩展</vt:lpstr>
      <vt:lpstr>OpenGL 与 Vulkan - 我该学习哪个？</vt:lpstr>
      <vt:lpstr>OpenGL ES - 嵌入式特供版</vt:lpstr>
      <vt:lpstr>OpenGL 的软光栅实现</vt:lpstr>
      <vt:lpstr>OpenGL 的驱动支持</vt:lpstr>
      <vt:lpstr>Windows 安装 OpenGL</vt:lpstr>
      <vt:lpstr>Linux 安装 OpenGL</vt:lpstr>
      <vt:lpstr>安装显卡驱动</vt:lpstr>
      <vt:lpstr>本课程的 OpenGL 版本要求</vt:lpstr>
      <vt:lpstr>小彭老师的 OpenGL 版本和显卡型号</vt:lpstr>
      <vt:lpstr>不要使用虚拟机，会变得不幸</vt:lpstr>
      <vt:lpstr>无内鬼？来点，MaikeOS 孝话❌</vt:lpstr>
      <vt:lpstr>OpenGL 头文件？</vt:lpstr>
      <vt:lpstr>glad 坑点注意</vt:lpstr>
      <vt:lpstr>glad 其实是让我们自己生成的</vt:lpstr>
      <vt:lpstr>glfw - 跨平台的 OpenGL 窗体管理库</vt:lpstr>
      <vt:lpstr>glm - 仿 glsl 语法的数学矢量库</vt:lpstr>
      <vt:lpstr>OpenGL 系列术语全家桶总结</vt:lpstr>
      <vt:lpstr>OpenGL 系列术语全家桶总结</vt:lpstr>
      <vt:lpstr>CMake 链接现代 OpenGL 所需第三方库</vt:lpstr>
      <vt:lpstr>第三章：配置开发环境</vt:lpstr>
      <vt:lpstr>Windows OpenGL 开发环境所需文件资源共享</vt:lpstr>
      <vt:lpstr>以 NVIDIA 为例：显卡驱动下载教学</vt:lpstr>
      <vt:lpstr>以 NVIDIA 为例：显卡驱动下载教学</vt:lpstr>
      <vt:lpstr>以 NVIDIA 为例：显卡驱动下载教学</vt:lpstr>
      <vt:lpstr>DirectX 运行时安装（如果你还没有的话）</vt:lpstr>
      <vt:lpstr>Visual Studio 2022 安装教学</vt:lpstr>
      <vt:lpstr>为什么说 Windows 下不推荐使用 VS 以外的开发环境</vt:lpstr>
      <vt:lpstr>源码下载与配置</vt:lpstr>
      <vt:lpstr>源码下载与配置</vt:lpstr>
      <vt:lpstr>源码下载与配置</vt:lpstr>
      <vt:lpstr>源码下载与配置</vt:lpstr>
      <vt:lpstr>源码下载与配置</vt:lpstr>
      <vt:lpstr>看到这个界面《Visual Studio 中的 CMake》就说明你成功了</vt:lpstr>
      <vt:lpstr>双击左侧栏目可打开文件进行编辑和查看</vt:lpstr>
      <vt:lpstr>建议打开 CMakeSettings.json 额外添加 x64-Release</vt:lpstr>
      <vt:lpstr>如需调试，选择 x64-Debug 配置；如追求性能，选择 x64-Release 配置</vt:lpstr>
      <vt:lpstr>运行该项目</vt:lpstr>
      <vt:lpstr>运行该项目</vt:lpstr>
      <vt:lpstr>调试运行 vs 不调试运行</vt:lpstr>
      <vt:lpstr>如果出现这个错误，请安装显卡驱动！</vt:lpstr>
      <vt:lpstr>如果你实在搞不定物理显卡的驱动，可尝试用 mesa 软光栅</vt:lpstr>
      <vt:lpstr>若成功运行应该得到这个结果</vt:lpstr>
      <vt:lpstr>第四章：OpenGL 样板代码</vt:lpstr>
      <vt:lpstr>我们的第一个 OpenGL 程序 - 从初始化 GLFW 开始</vt:lpstr>
      <vt:lpstr>加上错误处理这个次要干扰项</vt:lpstr>
      <vt:lpstr>使用 GLFW 创建一个窗口</vt:lpstr>
      <vt:lpstr>加入一些无关紧要的干扰项后</vt:lpstr>
      <vt:lpstr>PowerPoint 演示文稿</vt:lpstr>
      <vt:lpstr>初始化 GLAD</vt:lpstr>
      <vt:lpstr>加上错误处理这个次要干扰项</vt:lpstr>
      <vt:lpstr>终于可以开始画图了吗？</vt:lpstr>
      <vt:lpstr>死循环，不断画图</vt:lpstr>
      <vt:lpstr>检测窗口是否已经关闭</vt:lpstr>
      <vt:lpstr>拉取“最新事件”</vt:lpstr>
      <vt:lpstr>把我的画图指令提交 - glFlush</vt:lpstr>
      <vt:lpstr>双缓冲专用提交函数 - glfwSwapBuffers</vt:lpstr>
      <vt:lpstr>双缓冲原理 - 小说家的寓言故事</vt:lpstr>
      <vt:lpstr>真的可以开始画图啦！</vt:lpstr>
      <vt:lpstr>第五章：空间坐标系</vt:lpstr>
      <vt:lpstr>屏幕空间坐标系（二维）</vt:lpstr>
      <vt:lpstr>屏幕空间坐标的取值范围</vt:lpstr>
      <vt:lpstr>屏幕不是正方形的情况</vt:lpstr>
      <vt:lpstr>屏幕分辨率 - 空间离散化</vt:lpstr>
      <vt:lpstr>RGB 组合 - 颜色离散化</vt:lpstr>
      <vt:lpstr>虽然我们的输入是浮点数，最终的结果却都是离散化的</vt:lpstr>
      <vt:lpstr>屏幕也有 Z 方向？</vt:lpstr>
      <vt:lpstr>深度测试</vt:lpstr>
      <vt:lpstr>深度图</vt:lpstr>
      <vt:lpstr>深度图</vt:lpstr>
      <vt:lpstr>屏幕空间的裁剪</vt:lpstr>
      <vt:lpstr>Z 方向也会裁剪</vt:lpstr>
      <vt:lpstr>不同图形 API 规定的 Z 方向不同</vt:lpstr>
      <vt:lpstr>世界空间坐标系（三维）</vt:lpstr>
      <vt:lpstr>第六章：绘制各种图形</vt:lpstr>
      <vt:lpstr>三维世界到二维屏幕的转换</vt:lpstr>
      <vt:lpstr>指定一个顶点的坐标</vt:lpstr>
      <vt:lpstr>指定一个顶点的坐标</vt:lpstr>
      <vt:lpstr>画一个点</vt:lpstr>
      <vt:lpstr>画一个点</vt:lpstr>
      <vt:lpstr>画一个直径 64 个像素的点</vt:lpstr>
      <vt:lpstr>画一个直径 64 个像素的，圆形的点</vt:lpstr>
      <vt:lpstr>启用抗锯齿</vt:lpstr>
      <vt:lpstr>状态机模型：一次设置，永久生效，直到再次设置或取消</vt:lpstr>
      <vt:lpstr>CHECK_GL</vt:lpstr>
      <vt:lpstr>画多个顶点</vt:lpstr>
      <vt:lpstr>每个顶点指定不同的颜色</vt:lpstr>
      <vt:lpstr>画三角形</vt:lpstr>
      <vt:lpstr>画三角形 - 每个顶点不同颜色，使三角形呈渐变效果</vt:lpstr>
      <vt:lpstr>画三角形 - 单一颜色填充</vt:lpstr>
      <vt:lpstr>画多个三角形 - 要画 n 个三角形则指定 3n 个顶点坐标即可</vt:lpstr>
      <vt:lpstr>画多个三角形 - 分两次调用</vt:lpstr>
      <vt:lpstr>画一个圆 - 思路</vt:lpstr>
      <vt:lpstr>画一个圆 - 先画一圈点试试看</vt:lpstr>
      <vt:lpstr>画一个圆 - 用一系列三角形实心地填充这个圆</vt:lpstr>
      <vt:lpstr>画一个圆 - 取点密度提升，用 100 边形画近似圆</vt:lpstr>
      <vt:lpstr>画一个圆 - 让圆的半径为 0.5（单位：半屏宽度）</vt:lpstr>
      <vt:lpstr>画一个扇形 - 1/3 个圆，控制循环变量的范围即可</vt:lpstr>
      <vt:lpstr>画一个同心圆 - 用 100 个四边形拼接在一起即可</vt:lpstr>
      <vt:lpstr>回家作业</vt:lpstr>
      <vt:lpstr>GL_TRIANGLE_FAN</vt:lpstr>
      <vt:lpstr>GL_TRIANGLE_STRIP</vt:lpstr>
      <vt:lpstr>第七章：GitHub 交作业</vt:lpstr>
      <vt:lpstr>GitHub 账号</vt:lpstr>
      <vt:lpstr>GitHub 太慢？可以用 FastGithub 加速器</vt:lpstr>
      <vt:lpstr>源码下载与配置（使用 GitHub）</vt:lpstr>
      <vt:lpstr>源码下载与配置（使用 GitHub）</vt:lpstr>
      <vt:lpstr>源码下载与配置（使用 GitHub）</vt:lpstr>
      <vt:lpstr>源码下载与配置（使用 GitHub）</vt:lpstr>
      <vt:lpstr>如果出现 unable to get local issuer certificate</vt:lpstr>
      <vt:lpstr>使用 FastGithub 工具加速</vt:lpstr>
      <vt:lpstr>当老师上到新的一课，更新了仓库时</vt:lpstr>
      <vt:lpstr>当老师上到新的一课，更新了仓库时</vt:lpstr>
      <vt:lpstr>当老师上到新的一课，更新了仓库时</vt:lpstr>
      <vt:lpstr>当老师上到新的一课，更新了仓库时</vt:lpstr>
      <vt:lpstr>当你想要提交作业怎么办？</vt:lpstr>
      <vt:lpstr>当你想要提交作业怎么办？</vt:lpstr>
      <vt:lpstr>当你想要提交作业怎么办？</vt:lpstr>
      <vt:lpstr>当你想要提交作业怎么办？</vt:lpstr>
      <vt:lpstr>当你想要提交作业怎么办？</vt:lpstr>
      <vt:lpstr>创建拉取请求（PR）</vt:lpstr>
      <vt:lpstr>创建拉取请求（PR）</vt:lpstr>
      <vt:lpstr>创建拉取请求（PR）</vt:lpstr>
      <vt:lpstr>最后，等待小彭老师批阅即可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342</cp:revision>
  <dcterms:created xsi:type="dcterms:W3CDTF">2023-06-24T10:31:08Z</dcterms:created>
  <dcterms:modified xsi:type="dcterms:W3CDTF">2023-06-24T10:31:08Z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1033-11.1.0.11664</vt:lpwstr>
  </property>
  <property fmtid="{D5CDD505-2E9C-101B-9397-08002B2CF9AE}" pid="3" name="ICV">
    <vt:lpwstr/>
  </property>
</Properties>
</file>